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979" autoAdjust="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sanyamerica-my.sharepoint.com/personal/nburnham_sanyamerica_com/Documents/Desktop/Yengst%20North%20America%20Historical%20and%20Future%20(2).xlsx" TargetMode="Externa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'Excavators (Hydraulic)'!$B$36:$B$45</c:f>
              <c:numCache>
                <c:formatCode>General</c:formatCode>
                <c:ptCount val="10"/>
                <c:pt idx="0">
                  <c:v>2016</c:v>
                </c:pt>
                <c:pt idx="1">
                  <c:v>2017</c:v>
                </c:pt>
                <c:pt idx="2">
                  <c:v>2018</c:v>
                </c:pt>
                <c:pt idx="3">
                  <c:v>2019</c:v>
                </c:pt>
                <c:pt idx="4">
                  <c:v>2020</c:v>
                </c:pt>
                <c:pt idx="5">
                  <c:v>2021</c:v>
                </c:pt>
                <c:pt idx="6">
                  <c:v>2022</c:v>
                </c:pt>
                <c:pt idx="7">
                  <c:v>2023</c:v>
                </c:pt>
                <c:pt idx="8">
                  <c:v>2024</c:v>
                </c:pt>
                <c:pt idx="9">
                  <c:v>2025</c:v>
                </c:pt>
              </c:numCache>
            </c:numRef>
          </c:cat>
          <c:val>
            <c:numRef>
              <c:f>'Excavators (Hydraulic)'!$C$36:$C$45</c:f>
              <c:numCache>
                <c:formatCode>General</c:formatCode>
                <c:ptCount val="10"/>
                <c:pt idx="0">
                  <c:v>26016</c:v>
                </c:pt>
                <c:pt idx="1">
                  <c:v>30482</c:v>
                </c:pt>
                <c:pt idx="2">
                  <c:v>33133</c:v>
                </c:pt>
                <c:pt idx="3">
                  <c:v>33819</c:v>
                </c:pt>
                <c:pt idx="4">
                  <c:v>24740</c:v>
                </c:pt>
                <c:pt idx="5">
                  <c:v>24700</c:v>
                </c:pt>
                <c:pt idx="6">
                  <c:v>28500</c:v>
                </c:pt>
                <c:pt idx="7">
                  <c:v>31200</c:v>
                </c:pt>
                <c:pt idx="8">
                  <c:v>32000</c:v>
                </c:pt>
                <c:pt idx="9">
                  <c:v>33000</c:v>
                </c:pt>
              </c:numCache>
            </c:numRef>
          </c:val>
          <c:extLst>
            <c:ext xmlns:c16="http://schemas.microsoft.com/office/drawing/2014/chart" uri="{C3380CC4-5D6E-409C-BE32-E72D297353CC}">
              <c16:uniqueId val="{00000000-792A-4976-9026-A9A94DCCB4F5}"/>
            </c:ext>
          </c:extLst>
        </c:ser>
        <c:dLbls>
          <c:showLegendKey val="0"/>
          <c:showVal val="0"/>
          <c:showCatName val="0"/>
          <c:showSerName val="0"/>
          <c:showPercent val="0"/>
          <c:showBubbleSize val="0"/>
        </c:dLbls>
        <c:gapWidth val="219"/>
        <c:overlap val="-27"/>
        <c:axId val="1654125263"/>
        <c:axId val="1654122351"/>
      </c:barChart>
      <c:catAx>
        <c:axId val="165412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54122351"/>
        <c:crosses val="autoZero"/>
        <c:auto val="1"/>
        <c:lblAlgn val="ctr"/>
        <c:lblOffset val="100"/>
        <c:noMultiLvlLbl val="0"/>
      </c:catAx>
      <c:valAx>
        <c:axId val="1654122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541252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cat>
            <c:numRef>
              <c:f>'Excavators (Hydraulic)'!$R$36:$R$45</c:f>
              <c:numCache>
                <c:formatCode>0</c:formatCode>
                <c:ptCount val="10"/>
                <c:pt idx="0">
                  <c:v>2016</c:v>
                </c:pt>
                <c:pt idx="1">
                  <c:v>2017</c:v>
                </c:pt>
                <c:pt idx="2">
                  <c:v>2018</c:v>
                </c:pt>
                <c:pt idx="3">
                  <c:v>2019</c:v>
                </c:pt>
                <c:pt idx="4">
                  <c:v>2020</c:v>
                </c:pt>
                <c:pt idx="5">
                  <c:v>2021</c:v>
                </c:pt>
                <c:pt idx="6">
                  <c:v>2022</c:v>
                </c:pt>
                <c:pt idx="7">
                  <c:v>2023</c:v>
                </c:pt>
                <c:pt idx="8">
                  <c:v>2024</c:v>
                </c:pt>
                <c:pt idx="9">
                  <c:v>2025</c:v>
                </c:pt>
              </c:numCache>
            </c:numRef>
          </c:cat>
          <c:val>
            <c:numRef>
              <c:f>'Excavators (Hydraulic)'!$S$36:$S$45</c:f>
              <c:numCache>
                <c:formatCode>General</c:formatCode>
                <c:ptCount val="10"/>
                <c:pt idx="0">
                  <c:v>26016</c:v>
                </c:pt>
                <c:pt idx="1">
                  <c:v>30482</c:v>
                </c:pt>
                <c:pt idx="2">
                  <c:v>33133</c:v>
                </c:pt>
                <c:pt idx="3">
                  <c:v>33819</c:v>
                </c:pt>
                <c:pt idx="4">
                  <c:v>24740</c:v>
                </c:pt>
                <c:pt idx="5">
                  <c:v>35156</c:v>
                </c:pt>
                <c:pt idx="6">
                  <c:v>37125</c:v>
                </c:pt>
                <c:pt idx="7">
                  <c:v>34000</c:v>
                </c:pt>
                <c:pt idx="8">
                  <c:v>28959</c:v>
                </c:pt>
                <c:pt idx="9">
                  <c:v>25423</c:v>
                </c:pt>
              </c:numCache>
            </c:numRef>
          </c:val>
          <c:extLst>
            <c:ext xmlns:c16="http://schemas.microsoft.com/office/drawing/2014/chart" uri="{C3380CC4-5D6E-409C-BE32-E72D297353CC}">
              <c16:uniqueId val="{00000000-F517-4FB7-AD82-B6D36722366E}"/>
            </c:ext>
          </c:extLst>
        </c:ser>
        <c:dLbls>
          <c:showLegendKey val="0"/>
          <c:showVal val="0"/>
          <c:showCatName val="0"/>
          <c:showSerName val="0"/>
          <c:showPercent val="0"/>
          <c:showBubbleSize val="0"/>
        </c:dLbls>
        <c:gapWidth val="219"/>
        <c:overlap val="-27"/>
        <c:axId val="1739370367"/>
        <c:axId val="1739386591"/>
      </c:barChart>
      <c:catAx>
        <c:axId val="1739370367"/>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39386591"/>
        <c:crosses val="autoZero"/>
        <c:auto val="1"/>
        <c:lblAlgn val="ctr"/>
        <c:lblOffset val="100"/>
        <c:noMultiLvlLbl val="0"/>
      </c:catAx>
      <c:valAx>
        <c:axId val="173938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393703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'Excavators (Hydraulic)'!$A$36</c:f>
              <c:strCache>
                <c:ptCount val="1"/>
                <c:pt idx="0">
                  <c:v>Bobcat</c:v>
                </c:pt>
              </c:strCache>
            </c:strRef>
          </c:tx>
          <c:spPr>
            <a:solidFill>
              <a:schemeClr val="accent1"/>
            </a:solidFill>
            <a:ln>
              <a:noFill/>
            </a:ln>
            <a:effectLst/>
          </c:spPr>
          <c:invertIfNegative val="0"/>
          <c:val>
            <c:numRef>
              <c:f>'Excavators (Hydraulic)'!$B$36</c:f>
              <c:numCache>
                <c:formatCode>General</c:formatCode>
                <c:ptCount val="1"/>
                <c:pt idx="0">
                  <c:v>5675</c:v>
                </c:pt>
              </c:numCache>
            </c:numRef>
          </c:val>
          <c:extLst>
            <c:ext xmlns:c16="http://schemas.microsoft.com/office/drawing/2014/chart" uri="{C3380CC4-5D6E-409C-BE32-E72D297353CC}">
              <c16:uniqueId val="{00000000-9A44-42C1-8F13-D4C9154C16B6}"/>
            </c:ext>
          </c:extLst>
        </c:ser>
        <c:ser>
          <c:idx val="1"/>
          <c:order val="1"/>
          <c:tx>
            <c:strRef>
              <c:f>'Excavators (Hydraulic)'!$A$37</c:f>
              <c:strCache>
                <c:ptCount val="1"/>
                <c:pt idx="0">
                  <c:v>Case</c:v>
                </c:pt>
              </c:strCache>
            </c:strRef>
          </c:tx>
          <c:spPr>
            <a:solidFill>
              <a:schemeClr val="accent2"/>
            </a:solidFill>
            <a:ln>
              <a:noFill/>
            </a:ln>
            <a:effectLst/>
          </c:spPr>
          <c:invertIfNegative val="0"/>
          <c:val>
            <c:numRef>
              <c:f>'Excavators (Hydraulic)'!$B$37</c:f>
              <c:numCache>
                <c:formatCode>General</c:formatCode>
                <c:ptCount val="1"/>
                <c:pt idx="0">
                  <c:v>5475</c:v>
                </c:pt>
              </c:numCache>
            </c:numRef>
          </c:val>
          <c:extLst>
            <c:ext xmlns:c16="http://schemas.microsoft.com/office/drawing/2014/chart" uri="{C3380CC4-5D6E-409C-BE32-E72D297353CC}">
              <c16:uniqueId val="{00000001-9A44-42C1-8F13-D4C9154C16B6}"/>
            </c:ext>
          </c:extLst>
        </c:ser>
        <c:ser>
          <c:idx val="2"/>
          <c:order val="2"/>
          <c:tx>
            <c:strRef>
              <c:f>'Excavators (Hydraulic)'!$A$38</c:f>
              <c:strCache>
                <c:ptCount val="1"/>
                <c:pt idx="0">
                  <c:v>Caterpillar</c:v>
                </c:pt>
              </c:strCache>
            </c:strRef>
          </c:tx>
          <c:spPr>
            <a:solidFill>
              <a:schemeClr val="accent3"/>
            </a:solidFill>
            <a:ln>
              <a:noFill/>
            </a:ln>
            <a:effectLst/>
          </c:spPr>
          <c:invertIfNegative val="0"/>
          <c:val>
            <c:numRef>
              <c:f>'Excavators (Hydraulic)'!$B$38</c:f>
              <c:numCache>
                <c:formatCode>General</c:formatCode>
                <c:ptCount val="1"/>
                <c:pt idx="0">
                  <c:v>33700</c:v>
                </c:pt>
              </c:numCache>
            </c:numRef>
          </c:val>
          <c:extLst>
            <c:ext xmlns:c16="http://schemas.microsoft.com/office/drawing/2014/chart" uri="{C3380CC4-5D6E-409C-BE32-E72D297353CC}">
              <c16:uniqueId val="{00000002-9A44-42C1-8F13-D4C9154C16B6}"/>
            </c:ext>
          </c:extLst>
        </c:ser>
        <c:ser>
          <c:idx val="3"/>
          <c:order val="3"/>
          <c:tx>
            <c:strRef>
              <c:f>'Excavators (Hydraulic)'!$A$39</c:f>
              <c:strCache>
                <c:ptCount val="1"/>
                <c:pt idx="0">
                  <c:v>Doosan</c:v>
                </c:pt>
              </c:strCache>
            </c:strRef>
          </c:tx>
          <c:spPr>
            <a:solidFill>
              <a:schemeClr val="accent4"/>
            </a:solidFill>
            <a:ln>
              <a:noFill/>
            </a:ln>
            <a:effectLst/>
          </c:spPr>
          <c:invertIfNegative val="0"/>
          <c:val>
            <c:numRef>
              <c:f>'Excavators (Hydraulic)'!$B$39</c:f>
              <c:numCache>
                <c:formatCode>General</c:formatCode>
                <c:ptCount val="1"/>
                <c:pt idx="0">
                  <c:v>4135</c:v>
                </c:pt>
              </c:numCache>
            </c:numRef>
          </c:val>
          <c:extLst>
            <c:ext xmlns:c16="http://schemas.microsoft.com/office/drawing/2014/chart" uri="{C3380CC4-5D6E-409C-BE32-E72D297353CC}">
              <c16:uniqueId val="{00000003-9A44-42C1-8F13-D4C9154C16B6}"/>
            </c:ext>
          </c:extLst>
        </c:ser>
        <c:ser>
          <c:idx val="4"/>
          <c:order val="4"/>
          <c:tx>
            <c:strRef>
              <c:f>'Excavators (Hydraulic)'!$A$40</c:f>
              <c:strCache>
                <c:ptCount val="1"/>
                <c:pt idx="0">
                  <c:v>Deere</c:v>
                </c:pt>
              </c:strCache>
            </c:strRef>
          </c:tx>
          <c:spPr>
            <a:solidFill>
              <a:schemeClr val="accent5"/>
            </a:solidFill>
            <a:ln>
              <a:noFill/>
            </a:ln>
            <a:effectLst/>
          </c:spPr>
          <c:invertIfNegative val="0"/>
          <c:val>
            <c:numRef>
              <c:f>'Excavators (Hydraulic)'!$B$40</c:f>
              <c:numCache>
                <c:formatCode>General</c:formatCode>
                <c:ptCount val="1"/>
                <c:pt idx="0">
                  <c:v>28900</c:v>
                </c:pt>
              </c:numCache>
            </c:numRef>
          </c:val>
          <c:extLst>
            <c:ext xmlns:c16="http://schemas.microsoft.com/office/drawing/2014/chart" uri="{C3380CC4-5D6E-409C-BE32-E72D297353CC}">
              <c16:uniqueId val="{00000004-9A44-42C1-8F13-D4C9154C16B6}"/>
            </c:ext>
          </c:extLst>
        </c:ser>
        <c:ser>
          <c:idx val="5"/>
          <c:order val="5"/>
          <c:tx>
            <c:strRef>
              <c:f>'Excavators (Hydraulic)'!$A$41</c:f>
              <c:strCache>
                <c:ptCount val="1"/>
                <c:pt idx="0">
                  <c:v>Manitou (Gehl / Mustang)</c:v>
                </c:pt>
              </c:strCache>
            </c:strRef>
          </c:tx>
          <c:spPr>
            <a:solidFill>
              <a:schemeClr val="accent6"/>
            </a:solidFill>
            <a:ln>
              <a:noFill/>
            </a:ln>
            <a:effectLst/>
          </c:spPr>
          <c:invertIfNegative val="0"/>
          <c:val>
            <c:numRef>
              <c:f>'Excavators (Hydraulic)'!$B$41</c:f>
              <c:numCache>
                <c:formatCode>General</c:formatCode>
                <c:ptCount val="1"/>
                <c:pt idx="0">
                  <c:v>120</c:v>
                </c:pt>
              </c:numCache>
            </c:numRef>
          </c:val>
          <c:extLst>
            <c:ext xmlns:c16="http://schemas.microsoft.com/office/drawing/2014/chart" uri="{C3380CC4-5D6E-409C-BE32-E72D297353CC}">
              <c16:uniqueId val="{00000005-9A44-42C1-8F13-D4C9154C16B6}"/>
            </c:ext>
          </c:extLst>
        </c:ser>
        <c:ser>
          <c:idx val="6"/>
          <c:order val="6"/>
          <c:tx>
            <c:strRef>
              <c:f>'Excavators (Hydraulic)'!$A$42</c:f>
              <c:strCache>
                <c:ptCount val="1"/>
                <c:pt idx="0">
                  <c:v>Hitachi</c:v>
                </c:pt>
              </c:strCache>
            </c:strRef>
          </c:tx>
          <c:spPr>
            <a:solidFill>
              <a:schemeClr val="accent1">
                <a:lumMod val="60000"/>
              </a:schemeClr>
            </a:solidFill>
            <a:ln>
              <a:noFill/>
            </a:ln>
            <a:effectLst/>
          </c:spPr>
          <c:invertIfNegative val="0"/>
          <c:val>
            <c:numRef>
              <c:f>'Excavators (Hydraulic)'!$B$42</c:f>
              <c:numCache>
                <c:formatCode>General</c:formatCode>
                <c:ptCount val="1"/>
                <c:pt idx="0">
                  <c:v>3555</c:v>
                </c:pt>
              </c:numCache>
            </c:numRef>
          </c:val>
          <c:extLst>
            <c:ext xmlns:c16="http://schemas.microsoft.com/office/drawing/2014/chart" uri="{C3380CC4-5D6E-409C-BE32-E72D297353CC}">
              <c16:uniqueId val="{00000006-9A44-42C1-8F13-D4C9154C16B6}"/>
            </c:ext>
          </c:extLst>
        </c:ser>
        <c:ser>
          <c:idx val="7"/>
          <c:order val="7"/>
          <c:tx>
            <c:strRef>
              <c:f>'Excavators (Hydraulic)'!$A$43</c:f>
              <c:strCache>
                <c:ptCount val="1"/>
                <c:pt idx="0">
                  <c:v>Hyundai</c:v>
                </c:pt>
              </c:strCache>
            </c:strRef>
          </c:tx>
          <c:spPr>
            <a:solidFill>
              <a:schemeClr val="accent2">
                <a:lumMod val="60000"/>
              </a:schemeClr>
            </a:solidFill>
            <a:ln>
              <a:noFill/>
            </a:ln>
            <a:effectLst/>
          </c:spPr>
          <c:invertIfNegative val="0"/>
          <c:val>
            <c:numRef>
              <c:f>'Excavators (Hydraulic)'!$B$43</c:f>
              <c:numCache>
                <c:formatCode>General</c:formatCode>
                <c:ptCount val="1"/>
                <c:pt idx="0">
                  <c:v>1750</c:v>
                </c:pt>
              </c:numCache>
            </c:numRef>
          </c:val>
          <c:extLst>
            <c:ext xmlns:c16="http://schemas.microsoft.com/office/drawing/2014/chart" uri="{C3380CC4-5D6E-409C-BE32-E72D297353CC}">
              <c16:uniqueId val="{00000007-9A44-42C1-8F13-D4C9154C16B6}"/>
            </c:ext>
          </c:extLst>
        </c:ser>
        <c:ser>
          <c:idx val="8"/>
          <c:order val="8"/>
          <c:tx>
            <c:strRef>
              <c:f>'Excavators (Hydraulic)'!$A$44</c:f>
              <c:strCache>
                <c:ptCount val="1"/>
                <c:pt idx="0">
                  <c:v>JCB</c:v>
                </c:pt>
              </c:strCache>
            </c:strRef>
          </c:tx>
          <c:spPr>
            <a:solidFill>
              <a:schemeClr val="accent3">
                <a:lumMod val="60000"/>
              </a:schemeClr>
            </a:solidFill>
            <a:ln>
              <a:noFill/>
            </a:ln>
            <a:effectLst/>
          </c:spPr>
          <c:invertIfNegative val="0"/>
          <c:val>
            <c:numRef>
              <c:f>'Excavators (Hydraulic)'!$B$44</c:f>
              <c:numCache>
                <c:formatCode>General</c:formatCode>
                <c:ptCount val="1"/>
                <c:pt idx="0">
                  <c:v>1135</c:v>
                </c:pt>
              </c:numCache>
            </c:numRef>
          </c:val>
          <c:extLst>
            <c:ext xmlns:c16="http://schemas.microsoft.com/office/drawing/2014/chart" uri="{C3380CC4-5D6E-409C-BE32-E72D297353CC}">
              <c16:uniqueId val="{00000008-9A44-42C1-8F13-D4C9154C16B6}"/>
            </c:ext>
          </c:extLst>
        </c:ser>
        <c:ser>
          <c:idx val="9"/>
          <c:order val="9"/>
          <c:tx>
            <c:strRef>
              <c:f>'Excavators (Hydraulic)'!$A$45</c:f>
              <c:strCache>
                <c:ptCount val="1"/>
                <c:pt idx="0">
                  <c:v>Kobelco</c:v>
                </c:pt>
              </c:strCache>
            </c:strRef>
          </c:tx>
          <c:spPr>
            <a:solidFill>
              <a:schemeClr val="accent4">
                <a:lumMod val="60000"/>
              </a:schemeClr>
            </a:solidFill>
            <a:ln>
              <a:noFill/>
            </a:ln>
            <a:effectLst/>
          </c:spPr>
          <c:invertIfNegative val="0"/>
          <c:val>
            <c:numRef>
              <c:f>'Excavators (Hydraulic)'!$B$45</c:f>
              <c:numCache>
                <c:formatCode>General</c:formatCode>
                <c:ptCount val="1"/>
                <c:pt idx="0">
                  <c:v>5450</c:v>
                </c:pt>
              </c:numCache>
            </c:numRef>
          </c:val>
          <c:extLst>
            <c:ext xmlns:c16="http://schemas.microsoft.com/office/drawing/2014/chart" uri="{C3380CC4-5D6E-409C-BE32-E72D297353CC}">
              <c16:uniqueId val="{00000009-9A44-42C1-8F13-D4C9154C16B6}"/>
            </c:ext>
          </c:extLst>
        </c:ser>
        <c:ser>
          <c:idx val="10"/>
          <c:order val="10"/>
          <c:tx>
            <c:strRef>
              <c:f>'Excavators (Hydraulic)'!$A$46</c:f>
              <c:strCache>
                <c:ptCount val="1"/>
                <c:pt idx="0">
                  <c:v>Komatsu America</c:v>
                </c:pt>
              </c:strCache>
            </c:strRef>
          </c:tx>
          <c:spPr>
            <a:solidFill>
              <a:schemeClr val="accent5">
                <a:lumMod val="60000"/>
              </a:schemeClr>
            </a:solidFill>
            <a:ln>
              <a:noFill/>
            </a:ln>
            <a:effectLst/>
          </c:spPr>
          <c:invertIfNegative val="0"/>
          <c:val>
            <c:numRef>
              <c:f>'Excavators (Hydraulic)'!$B$46</c:f>
              <c:numCache>
                <c:formatCode>General</c:formatCode>
                <c:ptCount val="1"/>
                <c:pt idx="0">
                  <c:v>25950</c:v>
                </c:pt>
              </c:numCache>
            </c:numRef>
          </c:val>
          <c:extLst>
            <c:ext xmlns:c16="http://schemas.microsoft.com/office/drawing/2014/chart" uri="{C3380CC4-5D6E-409C-BE32-E72D297353CC}">
              <c16:uniqueId val="{0000000A-9A44-42C1-8F13-D4C9154C16B6}"/>
            </c:ext>
          </c:extLst>
        </c:ser>
        <c:ser>
          <c:idx val="11"/>
          <c:order val="11"/>
          <c:tx>
            <c:strRef>
              <c:f>'Excavators (Hydraulic)'!$A$47</c:f>
              <c:strCache>
                <c:ptCount val="1"/>
                <c:pt idx="0">
                  <c:v>Kubota</c:v>
                </c:pt>
              </c:strCache>
            </c:strRef>
          </c:tx>
          <c:spPr>
            <a:solidFill>
              <a:schemeClr val="accent6">
                <a:lumMod val="60000"/>
              </a:schemeClr>
            </a:solidFill>
            <a:ln>
              <a:noFill/>
            </a:ln>
            <a:effectLst/>
          </c:spPr>
          <c:invertIfNegative val="0"/>
          <c:val>
            <c:numRef>
              <c:f>'Excavators (Hydraulic)'!$B$47</c:f>
              <c:numCache>
                <c:formatCode>General</c:formatCode>
                <c:ptCount val="1"/>
                <c:pt idx="0">
                  <c:v>5060</c:v>
                </c:pt>
              </c:numCache>
            </c:numRef>
          </c:val>
          <c:extLst>
            <c:ext xmlns:c16="http://schemas.microsoft.com/office/drawing/2014/chart" uri="{C3380CC4-5D6E-409C-BE32-E72D297353CC}">
              <c16:uniqueId val="{0000000B-9A44-42C1-8F13-D4C9154C16B6}"/>
            </c:ext>
          </c:extLst>
        </c:ser>
        <c:ser>
          <c:idx val="12"/>
          <c:order val="12"/>
          <c:tx>
            <c:strRef>
              <c:f>'Excavators (Hydraulic)'!$A$48</c:f>
              <c:strCache>
                <c:ptCount val="1"/>
                <c:pt idx="0">
                  <c:v>LBX</c:v>
                </c:pt>
              </c:strCache>
            </c:strRef>
          </c:tx>
          <c:spPr>
            <a:solidFill>
              <a:schemeClr val="accent1">
                <a:lumMod val="80000"/>
                <a:lumOff val="20000"/>
              </a:schemeClr>
            </a:solidFill>
            <a:ln>
              <a:noFill/>
            </a:ln>
            <a:effectLst/>
          </c:spPr>
          <c:invertIfNegative val="0"/>
          <c:val>
            <c:numRef>
              <c:f>'Excavators (Hydraulic)'!$B$48</c:f>
              <c:numCache>
                <c:formatCode>General</c:formatCode>
                <c:ptCount val="1"/>
                <c:pt idx="0">
                  <c:v>4330</c:v>
                </c:pt>
              </c:numCache>
            </c:numRef>
          </c:val>
          <c:extLst>
            <c:ext xmlns:c16="http://schemas.microsoft.com/office/drawing/2014/chart" uri="{C3380CC4-5D6E-409C-BE32-E72D297353CC}">
              <c16:uniqueId val="{0000000C-9A44-42C1-8F13-D4C9154C16B6}"/>
            </c:ext>
          </c:extLst>
        </c:ser>
        <c:ser>
          <c:idx val="13"/>
          <c:order val="13"/>
          <c:tx>
            <c:strRef>
              <c:f>'Excavators (Hydraulic)'!$A$49</c:f>
              <c:strCache>
                <c:ptCount val="1"/>
                <c:pt idx="0">
                  <c:v>Liebherr</c:v>
                </c:pt>
              </c:strCache>
            </c:strRef>
          </c:tx>
          <c:spPr>
            <a:solidFill>
              <a:schemeClr val="accent2">
                <a:lumMod val="80000"/>
                <a:lumOff val="20000"/>
              </a:schemeClr>
            </a:solidFill>
            <a:ln>
              <a:noFill/>
            </a:ln>
            <a:effectLst/>
          </c:spPr>
          <c:invertIfNegative val="0"/>
          <c:val>
            <c:numRef>
              <c:f>'Excavators (Hydraulic)'!$B$49</c:f>
              <c:numCache>
                <c:formatCode>General</c:formatCode>
                <c:ptCount val="1"/>
                <c:pt idx="0">
                  <c:v>510</c:v>
                </c:pt>
              </c:numCache>
            </c:numRef>
          </c:val>
          <c:extLst>
            <c:ext xmlns:c16="http://schemas.microsoft.com/office/drawing/2014/chart" uri="{C3380CC4-5D6E-409C-BE32-E72D297353CC}">
              <c16:uniqueId val="{0000000D-9A44-42C1-8F13-D4C9154C16B6}"/>
            </c:ext>
          </c:extLst>
        </c:ser>
        <c:ser>
          <c:idx val="14"/>
          <c:order val="14"/>
          <c:tx>
            <c:strRef>
              <c:f>'Excavators (Hydraulic)'!$A$50</c:f>
              <c:strCache>
                <c:ptCount val="1"/>
                <c:pt idx="0">
                  <c:v>Sany</c:v>
                </c:pt>
              </c:strCache>
            </c:strRef>
          </c:tx>
          <c:spPr>
            <a:solidFill>
              <a:schemeClr val="accent3">
                <a:lumMod val="80000"/>
                <a:lumOff val="20000"/>
              </a:schemeClr>
            </a:solidFill>
            <a:ln>
              <a:noFill/>
            </a:ln>
            <a:effectLst/>
          </c:spPr>
          <c:invertIfNegative val="0"/>
          <c:val>
            <c:numRef>
              <c:f>'Excavators (Hydraulic)'!$B$50</c:f>
              <c:numCache>
                <c:formatCode>General</c:formatCode>
                <c:ptCount val="1"/>
                <c:pt idx="0">
                  <c:v>1150</c:v>
                </c:pt>
              </c:numCache>
            </c:numRef>
          </c:val>
          <c:extLst>
            <c:ext xmlns:c16="http://schemas.microsoft.com/office/drawing/2014/chart" uri="{C3380CC4-5D6E-409C-BE32-E72D297353CC}">
              <c16:uniqueId val="{0000000E-9A44-42C1-8F13-D4C9154C16B6}"/>
            </c:ext>
          </c:extLst>
        </c:ser>
        <c:ser>
          <c:idx val="15"/>
          <c:order val="15"/>
          <c:tx>
            <c:strRef>
              <c:f>'Excavators (Hydraulic)'!$A$51</c:f>
              <c:strCache>
                <c:ptCount val="1"/>
                <c:pt idx="0">
                  <c:v>Takeuchi</c:v>
                </c:pt>
              </c:strCache>
            </c:strRef>
          </c:tx>
          <c:spPr>
            <a:solidFill>
              <a:schemeClr val="accent4">
                <a:lumMod val="80000"/>
                <a:lumOff val="20000"/>
              </a:schemeClr>
            </a:solidFill>
            <a:ln>
              <a:noFill/>
            </a:ln>
            <a:effectLst/>
          </c:spPr>
          <c:invertIfNegative val="0"/>
          <c:val>
            <c:numRef>
              <c:f>'Excavators (Hydraulic)'!$B$51</c:f>
              <c:numCache>
                <c:formatCode>General</c:formatCode>
                <c:ptCount val="1"/>
                <c:pt idx="0">
                  <c:v>540</c:v>
                </c:pt>
              </c:numCache>
            </c:numRef>
          </c:val>
          <c:extLst>
            <c:ext xmlns:c16="http://schemas.microsoft.com/office/drawing/2014/chart" uri="{C3380CC4-5D6E-409C-BE32-E72D297353CC}">
              <c16:uniqueId val="{0000000F-9A44-42C1-8F13-D4C9154C16B6}"/>
            </c:ext>
          </c:extLst>
        </c:ser>
        <c:ser>
          <c:idx val="16"/>
          <c:order val="16"/>
          <c:tx>
            <c:strRef>
              <c:f>'Excavators (Hydraulic)'!$A$52</c:f>
              <c:strCache>
                <c:ptCount val="1"/>
                <c:pt idx="0">
                  <c:v>Terex Fuchs</c:v>
                </c:pt>
              </c:strCache>
            </c:strRef>
          </c:tx>
          <c:spPr>
            <a:solidFill>
              <a:schemeClr val="accent5">
                <a:lumMod val="80000"/>
                <a:lumOff val="20000"/>
              </a:schemeClr>
            </a:solidFill>
            <a:ln>
              <a:noFill/>
            </a:ln>
            <a:effectLst/>
          </c:spPr>
          <c:invertIfNegative val="0"/>
          <c:val>
            <c:numRef>
              <c:f>'Excavators (Hydraulic)'!$B$52</c:f>
              <c:numCache>
                <c:formatCode>General</c:formatCode>
                <c:ptCount val="1"/>
                <c:pt idx="0">
                  <c:v>105</c:v>
                </c:pt>
              </c:numCache>
            </c:numRef>
          </c:val>
          <c:extLst>
            <c:ext xmlns:c16="http://schemas.microsoft.com/office/drawing/2014/chart" uri="{C3380CC4-5D6E-409C-BE32-E72D297353CC}">
              <c16:uniqueId val="{00000010-9A44-42C1-8F13-D4C9154C16B6}"/>
            </c:ext>
          </c:extLst>
        </c:ser>
        <c:ser>
          <c:idx val="17"/>
          <c:order val="17"/>
          <c:tx>
            <c:strRef>
              <c:f>'Excavators (Hydraulic)'!$A$53</c:f>
              <c:strCache>
                <c:ptCount val="1"/>
                <c:pt idx="0">
                  <c:v>Volvo</c:v>
                </c:pt>
              </c:strCache>
            </c:strRef>
          </c:tx>
          <c:spPr>
            <a:solidFill>
              <a:schemeClr val="accent6">
                <a:lumMod val="80000"/>
                <a:lumOff val="20000"/>
              </a:schemeClr>
            </a:solidFill>
            <a:ln>
              <a:noFill/>
            </a:ln>
            <a:effectLst/>
          </c:spPr>
          <c:invertIfNegative val="0"/>
          <c:val>
            <c:numRef>
              <c:f>'Excavators (Hydraulic)'!$B$53</c:f>
              <c:numCache>
                <c:formatCode>General</c:formatCode>
                <c:ptCount val="1"/>
                <c:pt idx="0">
                  <c:v>8580</c:v>
                </c:pt>
              </c:numCache>
            </c:numRef>
          </c:val>
          <c:extLst>
            <c:ext xmlns:c16="http://schemas.microsoft.com/office/drawing/2014/chart" uri="{C3380CC4-5D6E-409C-BE32-E72D297353CC}">
              <c16:uniqueId val="{00000011-9A44-42C1-8F13-D4C9154C16B6}"/>
            </c:ext>
          </c:extLst>
        </c:ser>
        <c:ser>
          <c:idx val="18"/>
          <c:order val="18"/>
          <c:tx>
            <c:strRef>
              <c:f>'Excavators (Hydraulic)'!$A$54</c:f>
              <c:strCache>
                <c:ptCount val="1"/>
                <c:pt idx="0">
                  <c:v>Yanmar</c:v>
                </c:pt>
              </c:strCache>
            </c:strRef>
          </c:tx>
          <c:spPr>
            <a:solidFill>
              <a:schemeClr val="accent1">
                <a:lumMod val="80000"/>
              </a:schemeClr>
            </a:solidFill>
            <a:ln>
              <a:noFill/>
            </a:ln>
            <a:effectLst/>
          </c:spPr>
          <c:invertIfNegative val="0"/>
          <c:val>
            <c:numRef>
              <c:f>'Excavators (Hydraulic)'!$B$54</c:f>
              <c:numCache>
                <c:formatCode>General</c:formatCode>
                <c:ptCount val="1"/>
                <c:pt idx="0">
                  <c:v>525</c:v>
                </c:pt>
              </c:numCache>
            </c:numRef>
          </c:val>
          <c:extLst>
            <c:ext xmlns:c16="http://schemas.microsoft.com/office/drawing/2014/chart" uri="{C3380CC4-5D6E-409C-BE32-E72D297353CC}">
              <c16:uniqueId val="{00000012-9A44-42C1-8F13-D4C9154C16B6}"/>
            </c:ext>
          </c:extLst>
        </c:ser>
        <c:ser>
          <c:idx val="19"/>
          <c:order val="19"/>
          <c:tx>
            <c:strRef>
              <c:f>'Excavators (Hydraulic)'!$A$55</c:f>
              <c:strCache>
                <c:ptCount val="1"/>
                <c:pt idx="0">
                  <c:v>Others</c:v>
                </c:pt>
              </c:strCache>
            </c:strRef>
          </c:tx>
          <c:spPr>
            <a:solidFill>
              <a:schemeClr val="accent2">
                <a:lumMod val="80000"/>
              </a:schemeClr>
            </a:solidFill>
            <a:ln>
              <a:noFill/>
            </a:ln>
            <a:effectLst/>
          </c:spPr>
          <c:invertIfNegative val="0"/>
          <c:val>
            <c:numRef>
              <c:f>'Excavators (Hydraulic)'!$B$55</c:f>
              <c:numCache>
                <c:formatCode>General</c:formatCode>
                <c:ptCount val="1"/>
                <c:pt idx="0">
                  <c:v>1455</c:v>
                </c:pt>
              </c:numCache>
            </c:numRef>
          </c:val>
          <c:extLst>
            <c:ext xmlns:c16="http://schemas.microsoft.com/office/drawing/2014/chart" uri="{C3380CC4-5D6E-409C-BE32-E72D297353CC}">
              <c16:uniqueId val="{00000013-9A44-42C1-8F13-D4C9154C16B6}"/>
            </c:ext>
          </c:extLst>
        </c:ser>
        <c:dLbls>
          <c:showLegendKey val="0"/>
          <c:showVal val="0"/>
          <c:showCatName val="0"/>
          <c:showSerName val="0"/>
          <c:showPercent val="0"/>
          <c:showBubbleSize val="0"/>
        </c:dLbls>
        <c:gapWidth val="219"/>
        <c:overlap val="-27"/>
        <c:axId val="1691419711"/>
        <c:axId val="1691422207"/>
      </c:barChart>
      <c:catAx>
        <c:axId val="1691419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1422207"/>
        <c:crosses val="autoZero"/>
        <c:auto val="1"/>
        <c:lblAlgn val="ctr"/>
        <c:lblOffset val="100"/>
        <c:noMultiLvlLbl val="0"/>
      </c:catAx>
      <c:valAx>
        <c:axId val="1691422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91419711"/>
        <c:crosses val="autoZero"/>
        <c:crossBetween val="between"/>
      </c:valAx>
      <c:spPr>
        <a:noFill/>
        <a:ln>
          <a:noFill/>
        </a:ln>
        <a:effectLst/>
      </c:spPr>
    </c:plotArea>
    <c:legend>
      <c:legendPos val="b"/>
      <c:layout>
        <c:manualLayout>
          <c:xMode val="edge"/>
          <c:yMode val="edge"/>
          <c:x val="7.372481944773801E-3"/>
          <c:y val="0.75931819710221504"/>
          <c:w val="0.9744777668140252"/>
          <c:h val="0.2239898463836175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1-4C60-4217-8A20-CDAD76595EDB}"/>
              </c:ext>
            </c:extLst>
          </c:dPt>
          <c:dPt>
            <c:idx val="1"/>
            <c:bubble3D val="0"/>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3-4C60-4217-8A20-CDAD76595EDB}"/>
              </c:ext>
            </c:extLst>
          </c:dPt>
          <c:dPt>
            <c:idx val="2"/>
            <c:bubble3D val="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5-4C60-4217-8A20-CDAD76595EDB}"/>
              </c:ext>
            </c:extLst>
          </c:dPt>
          <c:dPt>
            <c:idx val="3"/>
            <c:bubble3D val="0"/>
            <c:spPr>
              <a:gradFill rotWithShape="1">
                <a:gsLst>
                  <a:gs pos="0">
                    <a:schemeClr val="accent1">
                      <a:lumMod val="60000"/>
                      <a:tint val="50000"/>
                      <a:satMod val="300000"/>
                    </a:schemeClr>
                  </a:gs>
                  <a:gs pos="35000">
                    <a:schemeClr val="accent1">
                      <a:lumMod val="60000"/>
                      <a:tint val="37000"/>
                      <a:satMod val="300000"/>
                    </a:schemeClr>
                  </a:gs>
                  <a:gs pos="100000">
                    <a:schemeClr val="accent1">
                      <a:lumMod val="60000"/>
                      <a:tint val="15000"/>
                      <a:satMod val="350000"/>
                    </a:schemeClr>
                  </a:gs>
                </a:gsLst>
                <a:lin ang="16200000" scaled="1"/>
              </a:gradFill>
              <a:ln w="9525" cap="flat" cmpd="sng" algn="ctr">
                <a:solidFill>
                  <a:schemeClr val="accent1">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7-4C60-4217-8A20-CDAD76595EDB}"/>
              </c:ext>
            </c:extLst>
          </c:dPt>
          <c:dPt>
            <c:idx val="4"/>
            <c:bubble3D val="0"/>
            <c:spPr>
              <a:gradFill rotWithShape="1">
                <a:gsLst>
                  <a:gs pos="0">
                    <a:schemeClr val="accent3">
                      <a:lumMod val="60000"/>
                      <a:tint val="50000"/>
                      <a:satMod val="300000"/>
                    </a:schemeClr>
                  </a:gs>
                  <a:gs pos="35000">
                    <a:schemeClr val="accent3">
                      <a:lumMod val="60000"/>
                      <a:tint val="37000"/>
                      <a:satMod val="300000"/>
                    </a:schemeClr>
                  </a:gs>
                  <a:gs pos="100000">
                    <a:schemeClr val="accent3">
                      <a:lumMod val="60000"/>
                      <a:tint val="15000"/>
                      <a:satMod val="350000"/>
                    </a:schemeClr>
                  </a:gs>
                </a:gsLst>
                <a:lin ang="16200000" scaled="1"/>
              </a:gradFill>
              <a:ln w="9525" cap="flat" cmpd="sng" algn="ctr">
                <a:solidFill>
                  <a:schemeClr val="accent3">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9-4C60-4217-8A20-CDAD76595EDB}"/>
              </c:ext>
            </c:extLst>
          </c:dPt>
          <c:dPt>
            <c:idx val="5"/>
            <c:bubble3D val="0"/>
            <c:spPr>
              <a:gradFill rotWithShape="1">
                <a:gsLst>
                  <a:gs pos="0">
                    <a:schemeClr val="accent5">
                      <a:lumMod val="60000"/>
                      <a:tint val="50000"/>
                      <a:satMod val="300000"/>
                    </a:schemeClr>
                  </a:gs>
                  <a:gs pos="35000">
                    <a:schemeClr val="accent5">
                      <a:lumMod val="60000"/>
                      <a:tint val="37000"/>
                      <a:satMod val="300000"/>
                    </a:schemeClr>
                  </a:gs>
                  <a:gs pos="100000">
                    <a:schemeClr val="accent5">
                      <a:lumMod val="60000"/>
                      <a:tint val="15000"/>
                      <a:satMod val="350000"/>
                    </a:schemeClr>
                  </a:gs>
                </a:gsLst>
                <a:lin ang="16200000" scaled="1"/>
              </a:gradFill>
              <a:ln w="9525" cap="flat" cmpd="sng" algn="ctr">
                <a:solidFill>
                  <a:schemeClr val="accent5">
                    <a:lumMod val="60000"/>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B-4C60-4217-8A20-CDAD76595EDB}"/>
              </c:ext>
            </c:extLst>
          </c:dPt>
          <c:dLbls>
            <c:dLbl>
              <c:idx val="0"/>
              <c:layout>
                <c:manualLayout>
                  <c:x val="3.9366322416219714E-2"/>
                  <c:y val="-7.432543379195868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C60-4217-8A20-CDAD76595EDB}"/>
                </c:ext>
              </c:extLst>
            </c:dLbl>
            <c:dLbl>
              <c:idx val="1"/>
              <c:layout>
                <c:manualLayout>
                  <c:x val="0.14399040473201719"/>
                  <c:y val="-7.23680253097467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C60-4217-8A20-CDAD76595EDB}"/>
                </c:ext>
              </c:extLst>
            </c:dLbl>
            <c:dLbl>
              <c:idx val="2"/>
              <c:layout>
                <c:manualLayout>
                  <c:x val="-2.1501435961809121E-2"/>
                  <c:y val="1.21951913431821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C60-4217-8A20-CDAD76595EDB}"/>
                </c:ext>
              </c:extLst>
            </c:dLbl>
            <c:dLbl>
              <c:idx val="3"/>
              <c:layout>
                <c:manualLayout>
                  <c:x val="-7.8421773365285857E-2"/>
                  <c:y val="2.6215292172479551E-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C60-4217-8A20-CDAD76595EDB}"/>
                </c:ext>
              </c:extLst>
            </c:dLbl>
            <c:dLbl>
              <c:idx val="4"/>
              <c:layout>
                <c:manualLayout>
                  <c:x val="-2.7197687245616038E-4"/>
                  <c:y val="-2.6394125173346077E-3"/>
                </c:manualLayout>
              </c:layout>
              <c:spPr>
                <a:noFill/>
                <a:ln>
                  <a:noFill/>
                </a:ln>
                <a:effectLst/>
              </c:spPr>
              <c:txPr>
                <a:bodyPr rot="0" spcFirstLastPara="1" vertOverflow="ellipsis" vert="horz" wrap="square" lIns="38100" tIns="19050" rIns="38100" bIns="19050" anchor="ctr" anchorCtr="0">
                  <a:spAutoFit/>
                </a:bodyPr>
                <a:lstStyle/>
                <a:p>
                  <a:pPr algn="l">
                    <a:defRPr sz="18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C60-4217-8A20-CDAD76595EDB}"/>
                </c:ext>
              </c:extLst>
            </c:dLbl>
            <c:dLbl>
              <c:idx val="5"/>
              <c:layout>
                <c:manualLayout>
                  <c:x val="7.326819201947582E-2"/>
                  <c:y val="8.659784847642409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C60-4217-8A20-CDAD76595EDB}"/>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'Excavators (Hydraulic)'!$O$6:$O$11</c:f>
              <c:strCache>
                <c:ptCount val="6"/>
                <c:pt idx="0">
                  <c:v>Caterpillar</c:v>
                </c:pt>
                <c:pt idx="1">
                  <c:v>Deere</c:v>
                </c:pt>
                <c:pt idx="2">
                  <c:v>Komatsu America</c:v>
                </c:pt>
                <c:pt idx="3">
                  <c:v>Doosan</c:v>
                </c:pt>
                <c:pt idx="4">
                  <c:v>Sany</c:v>
                </c:pt>
                <c:pt idx="5">
                  <c:v>Yanmar</c:v>
                </c:pt>
              </c:strCache>
            </c:strRef>
          </c:cat>
          <c:val>
            <c:numRef>
              <c:f>'Excavators (Hydraulic)'!$P$6:$P$11</c:f>
              <c:numCache>
                <c:formatCode>General</c:formatCode>
                <c:ptCount val="6"/>
                <c:pt idx="0">
                  <c:v>33700</c:v>
                </c:pt>
                <c:pt idx="1">
                  <c:v>28900</c:v>
                </c:pt>
                <c:pt idx="2">
                  <c:v>25950</c:v>
                </c:pt>
                <c:pt idx="3">
                  <c:v>4135</c:v>
                </c:pt>
                <c:pt idx="4">
                  <c:v>1150</c:v>
                </c:pt>
                <c:pt idx="5">
                  <c:v>525</c:v>
                </c:pt>
              </c:numCache>
            </c:numRef>
          </c:val>
          <c:extLst>
            <c:ext xmlns:c16="http://schemas.microsoft.com/office/drawing/2014/chart" uri="{C3380CC4-5D6E-409C-BE32-E72D297353CC}">
              <c16:uniqueId val="{0000000C-4C60-4217-8A20-CDAD76595ED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D3F1E-E32C-E045-B199-1C79B6008337}"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DAE0D-7283-B448-A9BD-90328CA7E780}" type="slidenum">
              <a:rPr lang="en-US" smtClean="0"/>
              <a:t>‹#›</a:t>
            </a:fld>
            <a:endParaRPr lang="en-US"/>
          </a:p>
        </p:txBody>
      </p:sp>
    </p:spTree>
    <p:extLst>
      <p:ext uri="{BB962C8B-B14F-4D97-AF65-F5344CB8AC3E}">
        <p14:creationId xmlns:p14="http://schemas.microsoft.com/office/powerpoint/2010/main" val="1623250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Historical unit sales increased an average of 9% MoM from 2016 – 2019</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During  COVID-19 (2020-2021) the monthly average units sold decreased 35% compared to the Historical monthly average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Forecasted (2022 -2025) unit sales units reflect an average increase of 7% MoM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i="1" u="none" dirty="0"/>
              <a:t>Forecast not adjusted for Covid impact</a:t>
            </a:r>
          </a:p>
          <a:p>
            <a:pPr marL="171450" indent="-171450">
              <a:buFont typeface="Arial" panose="020B0604020202020204" pitchFamily="34" charset="0"/>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941DAE0D-7283-B448-A9BD-90328CA7E780}" type="slidenum">
              <a:rPr lang="en-US" smtClean="0"/>
              <a:t>6</a:t>
            </a:fld>
            <a:endParaRPr lang="en-US"/>
          </a:p>
        </p:txBody>
      </p:sp>
    </p:spTree>
    <p:extLst>
      <p:ext uri="{BB962C8B-B14F-4D97-AF65-F5344CB8AC3E}">
        <p14:creationId xmlns:p14="http://schemas.microsoft.com/office/powerpoint/2010/main" val="233097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Historical unit sales increased an average of 10% MoM between 2016 -  2019</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During Covid-19 (2020 -2021) the monthly average units sold decreased 53% compared to the Historical monthly average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Forecasted (2022 – 2025) unit sales reflect an average decrease of 8% MoM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i="1" dirty="0"/>
              <a:t>Forecast adjusted for COVID impact</a:t>
            </a:r>
          </a:p>
        </p:txBody>
      </p:sp>
      <p:sp>
        <p:nvSpPr>
          <p:cNvPr id="4" name="Slide Number Placeholder 3"/>
          <p:cNvSpPr>
            <a:spLocks noGrp="1"/>
          </p:cNvSpPr>
          <p:nvPr>
            <p:ph type="sldNum" sz="quarter" idx="5"/>
          </p:nvPr>
        </p:nvSpPr>
        <p:spPr/>
        <p:txBody>
          <a:bodyPr/>
          <a:lstStyle/>
          <a:p>
            <a:fld id="{941DAE0D-7283-B448-A9BD-90328CA7E780}" type="slidenum">
              <a:rPr lang="en-US" smtClean="0"/>
              <a:t>7</a:t>
            </a:fld>
            <a:endParaRPr lang="en-US"/>
          </a:p>
        </p:txBody>
      </p:sp>
    </p:spTree>
    <p:extLst>
      <p:ext uri="{BB962C8B-B14F-4D97-AF65-F5344CB8AC3E}">
        <p14:creationId xmlns:p14="http://schemas.microsoft.com/office/powerpoint/2010/main" val="385460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a:t>
            </a:r>
            <a:r>
              <a:rPr lang="en-US" baseline="0" dirty="0" smtClean="0"/>
              <a:t> snapshot of Sales Volume by Manufacturer. A few quick takeaways from this include:</a:t>
            </a:r>
          </a:p>
          <a:p>
            <a:pPr marL="0" indent="0">
              <a:buFont typeface="Arial" panose="020B0604020202020204" pitchFamily="34" charset="0"/>
              <a:buNone/>
            </a:pPr>
            <a:endParaRPr lang="en-US" baseline="0" dirty="0" smtClean="0"/>
          </a:p>
          <a:p>
            <a:pPr marL="228600" indent="-228600">
              <a:buFont typeface="Arial" panose="020B0604020202020204" pitchFamily="34" charset="0"/>
              <a:buChar char="•"/>
            </a:pPr>
            <a:r>
              <a:rPr lang="en-US" baseline="0" dirty="0" smtClean="0"/>
              <a:t>Most sales come from three major manufacturers:</a:t>
            </a:r>
            <a:br>
              <a:rPr lang="en-US" baseline="0" dirty="0" smtClean="0"/>
            </a:br>
            <a:r>
              <a:rPr lang="en-US" baseline="0" dirty="0" smtClean="0"/>
              <a:t>	Caterpillar (which has about 340,000 sales)</a:t>
            </a:r>
          </a:p>
          <a:p>
            <a:pPr marL="0" indent="0">
              <a:buFont typeface="Arial" panose="020B0604020202020204" pitchFamily="34" charset="0"/>
              <a:buNone/>
            </a:pPr>
            <a:r>
              <a:rPr lang="en-US" baseline="0" dirty="0" smtClean="0"/>
              <a:t>	Deere (which has about 290,000 sales)</a:t>
            </a:r>
          </a:p>
          <a:p>
            <a:pPr marL="0" indent="0">
              <a:buFont typeface="Arial" panose="020B0604020202020204" pitchFamily="34" charset="0"/>
              <a:buNone/>
            </a:pPr>
            <a:r>
              <a:rPr lang="en-US" baseline="0" dirty="0" smtClean="0"/>
              <a:t>	</a:t>
            </a:r>
            <a:r>
              <a:rPr lang="en-US" baseline="0" dirty="0" err="1" smtClean="0"/>
              <a:t>Yanmar</a:t>
            </a:r>
            <a:r>
              <a:rPr lang="en-US" baseline="0" dirty="0" smtClean="0"/>
              <a:t> (which has about 255,000 Sales)</a:t>
            </a:r>
          </a:p>
          <a:p>
            <a:pPr marL="171450" indent="-171450">
              <a:buFont typeface="Arial" panose="020B0604020202020204" pitchFamily="34" charset="0"/>
              <a:buChar char="•"/>
            </a:pPr>
            <a:r>
              <a:rPr lang="en-US" baseline="0" dirty="0" smtClean="0"/>
              <a:t>All other manufacturers have less than 100,000 sales</a:t>
            </a:r>
          </a:p>
          <a:p>
            <a:pPr marL="171450" indent="-171450">
              <a:buFont typeface="Arial" panose="020B0604020202020204" pitchFamily="34" charset="0"/>
              <a:buChar char="•"/>
            </a:pPr>
            <a:r>
              <a:rPr lang="en-US" baseline="0" dirty="0" smtClean="0"/>
              <a:t>Caterpillar, Deere and </a:t>
            </a:r>
            <a:r>
              <a:rPr lang="en-US" baseline="0" dirty="0" err="1" smtClean="0"/>
              <a:t>Yanmar</a:t>
            </a:r>
            <a:r>
              <a:rPr lang="en-US" baseline="0" dirty="0" smtClean="0"/>
              <a:t> are the biggest manufacturers in the market</a:t>
            </a:r>
            <a:endParaRPr lang="en-US" dirty="0"/>
          </a:p>
        </p:txBody>
      </p:sp>
      <p:sp>
        <p:nvSpPr>
          <p:cNvPr id="4" name="Slide Number Placeholder 3"/>
          <p:cNvSpPr>
            <a:spLocks noGrp="1"/>
          </p:cNvSpPr>
          <p:nvPr>
            <p:ph type="sldNum" sz="quarter" idx="10"/>
          </p:nvPr>
        </p:nvSpPr>
        <p:spPr/>
        <p:txBody>
          <a:bodyPr/>
          <a:lstStyle/>
          <a:p>
            <a:fld id="{941DAE0D-7283-B448-A9BD-90328CA7E780}" type="slidenum">
              <a:rPr lang="en-US" smtClean="0"/>
              <a:t>8</a:t>
            </a:fld>
            <a:endParaRPr lang="en-US"/>
          </a:p>
        </p:txBody>
      </p:sp>
    </p:spTree>
    <p:extLst>
      <p:ext uri="{BB962C8B-B14F-4D97-AF65-F5344CB8AC3E}">
        <p14:creationId xmlns:p14="http://schemas.microsoft.com/office/powerpoint/2010/main" val="102886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now be going over the Industries Tailwinds and Headwinds. (Tailwinds describes conditions that will help move growth higher and Headwinds are the opposite, meaning they describe challenges that may hinder growth)</a:t>
            </a:r>
          </a:p>
          <a:p>
            <a:endParaRPr lang="en-US" baseline="0" dirty="0" smtClean="0"/>
          </a:p>
          <a:p>
            <a:r>
              <a:rPr lang="en-US" baseline="0" dirty="0" smtClean="0"/>
              <a:t>Some big tailwinds include:</a:t>
            </a:r>
          </a:p>
          <a:p>
            <a:pPr marL="171450" indent="-171450">
              <a:buFont typeface="Arial" panose="020B0604020202020204" pitchFamily="34" charset="0"/>
              <a:buChar char="•"/>
            </a:pPr>
            <a:r>
              <a:rPr lang="en-US" baseline="0" dirty="0" smtClean="0"/>
              <a:t>The possibility of the infrastructure bill getting approved since congress has just come to a deal on it.</a:t>
            </a:r>
          </a:p>
          <a:p>
            <a:pPr marL="171450" indent="-171450">
              <a:buFont typeface="Arial" panose="020B0604020202020204" pitchFamily="34" charset="0"/>
              <a:buChar char="•"/>
            </a:pPr>
            <a:r>
              <a:rPr lang="en-US" baseline="0" dirty="0" smtClean="0"/>
              <a:t>With the economy recovering from COVID it has increased sales to record volumes</a:t>
            </a:r>
          </a:p>
          <a:p>
            <a:pPr marL="171450" indent="-171450">
              <a:buFont typeface="Arial" panose="020B0604020202020204" pitchFamily="34" charset="0"/>
              <a:buChar char="•"/>
            </a:pPr>
            <a:r>
              <a:rPr lang="en-US" baseline="0" dirty="0" smtClean="0"/>
              <a:t>The stimulus for landscape and other small businesses will help increase sales and volume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Some headwinds in the industry currently include:</a:t>
            </a:r>
          </a:p>
          <a:p>
            <a:pPr marL="171450" indent="-171450">
              <a:buFont typeface="Arial" panose="020B0604020202020204" pitchFamily="34" charset="0"/>
              <a:buChar char="•"/>
            </a:pPr>
            <a:r>
              <a:rPr lang="en-US" baseline="0" dirty="0" smtClean="0"/>
              <a:t>The technology is limited as there is not a lot of new innovation within this industry</a:t>
            </a:r>
          </a:p>
          <a:p>
            <a:pPr marL="171450" indent="-171450">
              <a:buFont typeface="Arial" panose="020B0604020202020204" pitchFamily="34" charset="0"/>
              <a:buChar char="•"/>
            </a:pPr>
            <a:r>
              <a:rPr lang="en-US" baseline="0" dirty="0" smtClean="0"/>
              <a:t>There is a components shortage coming from China and Taiwan which may slow the supply compared to the demand</a:t>
            </a:r>
          </a:p>
          <a:p>
            <a:pPr marL="171450" indent="-171450">
              <a:buFont typeface="Arial" panose="020B0604020202020204" pitchFamily="34" charset="0"/>
              <a:buChar char="•"/>
            </a:pPr>
            <a:r>
              <a:rPr lang="en-US" baseline="0" dirty="0" smtClean="0"/>
              <a:t>We are still dealing with the aftermath of the global pandemic.</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Over all there are some headwinds that the industry will have to overcome, however, the tailwinds have the potential to excel the industry farther than it has ever gone by creating record sales and volume.</a:t>
            </a:r>
            <a:endParaRPr lang="en-US" dirty="0"/>
          </a:p>
        </p:txBody>
      </p:sp>
      <p:sp>
        <p:nvSpPr>
          <p:cNvPr id="4" name="Slide Number Placeholder 3"/>
          <p:cNvSpPr>
            <a:spLocks noGrp="1"/>
          </p:cNvSpPr>
          <p:nvPr>
            <p:ph type="sldNum" sz="quarter" idx="10"/>
          </p:nvPr>
        </p:nvSpPr>
        <p:spPr/>
        <p:txBody>
          <a:bodyPr/>
          <a:lstStyle/>
          <a:p>
            <a:fld id="{941DAE0D-7283-B448-A9BD-90328CA7E780}" type="slidenum">
              <a:rPr lang="en-US" smtClean="0"/>
              <a:t>9</a:t>
            </a:fld>
            <a:endParaRPr lang="en-US"/>
          </a:p>
        </p:txBody>
      </p:sp>
    </p:spTree>
    <p:extLst>
      <p:ext uri="{BB962C8B-B14F-4D97-AF65-F5344CB8AC3E}">
        <p14:creationId xmlns:p14="http://schemas.microsoft.com/office/powerpoint/2010/main" val="325808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E12C-C9AB-4DEC-8222-8B9C55DBF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6CB413-4374-4FE5-A0E3-6647A2C13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437D5A-26FE-4802-A6A9-C2BF9BCEE5E0}"/>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5" name="Footer Placeholder 4">
            <a:extLst>
              <a:ext uri="{FF2B5EF4-FFF2-40B4-BE49-F238E27FC236}">
                <a16:creationId xmlns:a16="http://schemas.microsoft.com/office/drawing/2014/main" id="{4D0C2FA8-9238-4B8C-99E8-CFFB253A1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235C0-0CC7-458E-9A46-D7F4E2E3EA66}"/>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391775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2413-11B0-420C-933A-C54AA60416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DE9A1F-27B6-46ED-8318-E7BA9025E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6505-443D-41CC-BDA1-E65572DF7709}"/>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5" name="Footer Placeholder 4">
            <a:extLst>
              <a:ext uri="{FF2B5EF4-FFF2-40B4-BE49-F238E27FC236}">
                <a16:creationId xmlns:a16="http://schemas.microsoft.com/office/drawing/2014/main" id="{B892A63C-A23A-444B-BC76-6CF5227E4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91A0A-D05D-42DE-AF30-A913658CF8D6}"/>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263627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E8769-54DF-4859-AD85-BC33B46742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170807-049C-485D-B963-AB616E365A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2A587-C1BD-48F4-BC18-37D2ACD7E7C8}"/>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5" name="Footer Placeholder 4">
            <a:extLst>
              <a:ext uri="{FF2B5EF4-FFF2-40B4-BE49-F238E27FC236}">
                <a16:creationId xmlns:a16="http://schemas.microsoft.com/office/drawing/2014/main" id="{0E3C7886-D81F-45CC-9CB3-76ABECF2B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49B8A-EA66-456D-ABFF-53849002B7F9}"/>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207459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D030-CEFB-4A11-A23D-E941891A4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32698-88F5-4C0C-92B8-0107E212A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90DDC-4C6E-4F91-85F3-83FCE783DFB5}"/>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5" name="Footer Placeholder 4">
            <a:extLst>
              <a:ext uri="{FF2B5EF4-FFF2-40B4-BE49-F238E27FC236}">
                <a16:creationId xmlns:a16="http://schemas.microsoft.com/office/drawing/2014/main" id="{85D45BE3-1CFC-426A-9F9E-10350BEEC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BB0CE-3503-4F54-A21B-EC52AC9AC3EC}"/>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12039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3527-C5F6-408D-BC81-76F07E40B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82990-8F59-4BF2-AC3B-150C3322F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EB2FF-C0A8-4695-80FD-F1A61EB72019}"/>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5" name="Footer Placeholder 4">
            <a:extLst>
              <a:ext uri="{FF2B5EF4-FFF2-40B4-BE49-F238E27FC236}">
                <a16:creationId xmlns:a16="http://schemas.microsoft.com/office/drawing/2014/main" id="{6DC6CF19-C84B-4728-9D65-355B4032C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AD1FB-3690-4446-9D70-06DFCD1DDD1B}"/>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352810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3F21-96F5-4189-AB06-4B8121BB8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4E959-4469-44B0-8771-462B9BAA70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5AFF07-690D-4252-8145-5C71DB2D8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8FC5F5-CFB9-40A3-99D4-9F3F1251B7B6}"/>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6" name="Footer Placeholder 5">
            <a:extLst>
              <a:ext uri="{FF2B5EF4-FFF2-40B4-BE49-F238E27FC236}">
                <a16:creationId xmlns:a16="http://schemas.microsoft.com/office/drawing/2014/main" id="{1D39EF59-FE8A-4CD2-9198-DCB492CE3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D159D-1CCD-443D-8620-FDA320059B2C}"/>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387164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2794-6361-42F3-86B7-D0AF12798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CB0F6B-BA62-4E82-A039-A774EA6E7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380FA-35E5-4533-9BDE-F588F837AA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171AC-4529-441E-B404-8C2EE530F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38868-C057-4526-878C-74E86784E5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BDA45F-65BC-4658-BE08-CD5D2D24B7D8}"/>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8" name="Footer Placeholder 7">
            <a:extLst>
              <a:ext uri="{FF2B5EF4-FFF2-40B4-BE49-F238E27FC236}">
                <a16:creationId xmlns:a16="http://schemas.microsoft.com/office/drawing/2014/main" id="{3A9A8677-0998-4D49-B5EF-034801844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825D9-961B-4DCB-8418-0E85C96CF79A}"/>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346452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E739-DD56-4E2E-8877-C5F4D7D534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34195A-461C-4A03-A8D8-A88AA03F93D0}"/>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4" name="Footer Placeholder 3">
            <a:extLst>
              <a:ext uri="{FF2B5EF4-FFF2-40B4-BE49-F238E27FC236}">
                <a16:creationId xmlns:a16="http://schemas.microsoft.com/office/drawing/2014/main" id="{A313EB49-B9DF-4011-96FE-8858A3E655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83CA5-1170-4FA9-B336-4C02FDBC5AE7}"/>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288276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10883-BC1C-40ED-A664-B39E92A31880}"/>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3" name="Footer Placeholder 2">
            <a:extLst>
              <a:ext uri="{FF2B5EF4-FFF2-40B4-BE49-F238E27FC236}">
                <a16:creationId xmlns:a16="http://schemas.microsoft.com/office/drawing/2014/main" id="{D1E81DC9-4CB4-4AB7-AFA3-F70C49A472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8F1B8A-3B46-4E65-8895-48B57C4B25F6}"/>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199431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6D7F-E065-425E-8B35-CF9966C7E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013487-6976-4ADD-A506-F2E0BB722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A6F6F-DF18-40F9-BDFC-A07C3BD64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F04E3-C610-4B97-B9C8-375621BEA78A}"/>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6" name="Footer Placeholder 5">
            <a:extLst>
              <a:ext uri="{FF2B5EF4-FFF2-40B4-BE49-F238E27FC236}">
                <a16:creationId xmlns:a16="http://schemas.microsoft.com/office/drawing/2014/main" id="{CF809894-31D8-410C-B71D-501CE91F3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82662-876B-4E48-9840-CF0AE0D8780D}"/>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403640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55CF-1F7A-43DF-83E6-37759797C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E1FF4-9ED4-4704-8640-4CA0ABEDC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6B05B-D890-42E4-9950-410F7BC34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4E30B-8803-4943-8C36-3A53D63EF189}"/>
              </a:ext>
            </a:extLst>
          </p:cNvPr>
          <p:cNvSpPr>
            <a:spLocks noGrp="1"/>
          </p:cNvSpPr>
          <p:nvPr>
            <p:ph type="dt" sz="half" idx="10"/>
          </p:nvPr>
        </p:nvSpPr>
        <p:spPr/>
        <p:txBody>
          <a:bodyPr/>
          <a:lstStyle/>
          <a:p>
            <a:fld id="{87CA1667-D5FE-4010-8BBF-631D0E307985}" type="datetimeFigureOut">
              <a:rPr lang="en-US" smtClean="0"/>
              <a:t>7/4/2021</a:t>
            </a:fld>
            <a:endParaRPr lang="en-US"/>
          </a:p>
        </p:txBody>
      </p:sp>
      <p:sp>
        <p:nvSpPr>
          <p:cNvPr id="6" name="Footer Placeholder 5">
            <a:extLst>
              <a:ext uri="{FF2B5EF4-FFF2-40B4-BE49-F238E27FC236}">
                <a16:creationId xmlns:a16="http://schemas.microsoft.com/office/drawing/2014/main" id="{FFD283F2-6AE1-41E8-B2CE-7670F2AEC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EBAF96-85BE-4342-AEBF-6BDA509E144D}"/>
              </a:ext>
            </a:extLst>
          </p:cNvPr>
          <p:cNvSpPr>
            <a:spLocks noGrp="1"/>
          </p:cNvSpPr>
          <p:nvPr>
            <p:ph type="sldNum" sz="quarter" idx="12"/>
          </p:nvPr>
        </p:nvSpPr>
        <p:spPr/>
        <p:txBody>
          <a:bodyPr/>
          <a:lstStyle/>
          <a:p>
            <a:fld id="{AE32E99F-1F50-4D0F-A74A-F49239C9C3AA}" type="slidenum">
              <a:rPr lang="en-US" smtClean="0"/>
              <a:t>‹#›</a:t>
            </a:fld>
            <a:endParaRPr lang="en-US"/>
          </a:p>
        </p:txBody>
      </p:sp>
    </p:spTree>
    <p:extLst>
      <p:ext uri="{BB962C8B-B14F-4D97-AF65-F5344CB8AC3E}">
        <p14:creationId xmlns:p14="http://schemas.microsoft.com/office/powerpoint/2010/main" val="22671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6F43A-3B3B-4E8B-8E73-529B74F3B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9E83FF-BB8C-49BD-B5E2-0F0818B878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CD3EC-E55A-4E68-ABBB-87CDF3FDD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A1667-D5FE-4010-8BBF-631D0E307985}" type="datetimeFigureOut">
              <a:rPr lang="en-US" smtClean="0"/>
              <a:t>7/4/2021</a:t>
            </a:fld>
            <a:endParaRPr lang="en-US"/>
          </a:p>
        </p:txBody>
      </p:sp>
      <p:sp>
        <p:nvSpPr>
          <p:cNvPr id="5" name="Footer Placeholder 4">
            <a:extLst>
              <a:ext uri="{FF2B5EF4-FFF2-40B4-BE49-F238E27FC236}">
                <a16:creationId xmlns:a16="http://schemas.microsoft.com/office/drawing/2014/main" id="{865995CD-D496-42B8-8108-B43D43E75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BF8E7-E541-43AF-88C8-15EF7199C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2E99F-1F50-4D0F-A74A-F49239C9C3AA}" type="slidenum">
              <a:rPr lang="en-US" smtClean="0"/>
              <a:t>‹#›</a:t>
            </a:fld>
            <a:endParaRPr lang="en-US"/>
          </a:p>
        </p:txBody>
      </p:sp>
    </p:spTree>
    <p:extLst>
      <p:ext uri="{BB962C8B-B14F-4D97-AF65-F5344CB8AC3E}">
        <p14:creationId xmlns:p14="http://schemas.microsoft.com/office/powerpoint/2010/main" val="123544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engstassociates.com/market-data" TargetMode="External"/><Relationship Id="rId2" Type="http://schemas.openxmlformats.org/officeDocument/2006/relationships/hyperlink" Target="https://www.yengstassociates.com/" TargetMode="External"/><Relationship Id="rId1" Type="http://schemas.openxmlformats.org/officeDocument/2006/relationships/slideLayout" Target="../slideLayouts/slideLayout2.xml"/><Relationship Id="rId4" Type="http://schemas.openxmlformats.org/officeDocument/2006/relationships/hyperlink" Target="https://www.oemoffhighway.com/market-analysis/article/21403566/increased-equipment-demand-leads-to-positive-first-quarter-2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3C78-D50E-49AD-98C3-653841206C2C}"/>
              </a:ext>
            </a:extLst>
          </p:cNvPr>
          <p:cNvSpPr>
            <a:spLocks noGrp="1"/>
          </p:cNvSpPr>
          <p:nvPr>
            <p:ph type="ctrTitle"/>
          </p:nvPr>
        </p:nvSpPr>
        <p:spPr>
          <a:xfrm>
            <a:off x="1524000" y="500063"/>
            <a:ext cx="9144000" cy="2387600"/>
          </a:xfrm>
        </p:spPr>
        <p:txBody>
          <a:bodyPr/>
          <a:lstStyle/>
          <a:p>
            <a:r>
              <a:rPr lang="en-US" dirty="0">
                <a:latin typeface="Times New Roman" panose="02020603050405020304" pitchFamily="18" charset="0"/>
                <a:cs typeface="Times New Roman" panose="02020603050405020304" pitchFamily="18" charset="0"/>
              </a:rPr>
              <a:t>North America Excavator Market Share</a:t>
            </a:r>
          </a:p>
        </p:txBody>
      </p:sp>
      <p:sp>
        <p:nvSpPr>
          <p:cNvPr id="3" name="Subtitle 2">
            <a:extLst>
              <a:ext uri="{FF2B5EF4-FFF2-40B4-BE49-F238E27FC236}">
                <a16:creationId xmlns:a16="http://schemas.microsoft.com/office/drawing/2014/main" id="{1C584281-D16C-4FD5-ABFD-49B03C9F767A}"/>
              </a:ext>
            </a:extLst>
          </p:cNvPr>
          <p:cNvSpPr>
            <a:spLocks noGrp="1"/>
          </p:cNvSpPr>
          <p:nvPr>
            <p:ph type="subTitle" idx="1"/>
          </p:nvPr>
        </p:nvSpPr>
        <p:spPr>
          <a:xfrm>
            <a:off x="1524000" y="3136900"/>
            <a:ext cx="9144000" cy="2959100"/>
          </a:xfrm>
        </p:spPr>
        <p:txBody>
          <a:bodyPr>
            <a:normAutofit fontScale="40000" lnSpcReduction="20000"/>
          </a:bodyPr>
          <a:lstStyle/>
          <a:p>
            <a:pPr>
              <a:lnSpc>
                <a:spcPct val="220000"/>
              </a:lnSpc>
            </a:pPr>
            <a:r>
              <a:rPr lang="en-US" sz="1600" b="0" kern="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80808"/>
                </a:solidFill>
                <a:effectLst/>
                <a:latin typeface="Times New Roman" panose="02020603050405020304" pitchFamily="18" charset="0"/>
                <a:cs typeface="Times New Roman" panose="02020603050405020304" pitchFamily="18" charset="0"/>
              </a:rPr>
              <a:t/>
            </a:r>
            <a:br>
              <a:rPr lang="en-US" sz="1600" b="1" kern="0" dirty="0">
                <a:solidFill>
                  <a:srgbClr val="080808"/>
                </a:solidFill>
                <a:effectLst/>
                <a:latin typeface="Times New Roman" panose="02020603050405020304" pitchFamily="18" charset="0"/>
                <a:cs typeface="Times New Roman" panose="02020603050405020304" pitchFamily="18" charset="0"/>
              </a:rPr>
            </a:br>
            <a:r>
              <a:rPr lang="en-US" sz="4000" b="0" kern="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Wk 5 - Team: Final Project [due Mon]</a:t>
            </a:r>
            <a:r>
              <a:rPr lang="en-US" sz="4000" b="1" kern="0" dirty="0">
                <a:solidFill>
                  <a:srgbClr val="080808"/>
                </a:solidFill>
                <a:effectLst/>
                <a:latin typeface="Times New Roman" panose="02020603050405020304" pitchFamily="18" charset="0"/>
                <a:cs typeface="Times New Roman" panose="02020603050405020304" pitchFamily="18" charset="0"/>
              </a:rPr>
              <a:t/>
            </a:r>
            <a:br>
              <a:rPr lang="en-US" sz="4000" b="1" kern="0" dirty="0">
                <a:solidFill>
                  <a:srgbClr val="080808"/>
                </a:solidFill>
                <a:effectLst/>
                <a:latin typeface="Times New Roman" panose="02020603050405020304" pitchFamily="18" charset="0"/>
                <a:cs typeface="Times New Roman" panose="02020603050405020304" pitchFamily="18" charset="0"/>
              </a:rPr>
            </a:br>
            <a:r>
              <a:rPr lang="en-US" sz="4000" b="0" kern="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Nathan Burnham, </a:t>
            </a:r>
            <a:r>
              <a:rPr lang="en-US" sz="4000" b="0" kern="0" dirty="0" err="1">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Lisaette</a:t>
            </a:r>
            <a:r>
              <a:rPr lang="en-US" sz="4000" b="0" kern="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 Hernton, David Conrad, </a:t>
            </a:r>
            <a:r>
              <a:rPr lang="en-US" sz="4000" b="0" kern="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RD Hall</a:t>
            </a:r>
            <a:r>
              <a:rPr lang="en-US" sz="4000" b="1" kern="0" dirty="0">
                <a:solidFill>
                  <a:srgbClr val="080808"/>
                </a:solidFill>
                <a:effectLst/>
                <a:latin typeface="Times New Roman" panose="02020603050405020304" pitchFamily="18" charset="0"/>
                <a:cs typeface="Times New Roman" panose="02020603050405020304" pitchFamily="18" charset="0"/>
              </a:rPr>
              <a:t/>
            </a:r>
            <a:br>
              <a:rPr lang="en-US" sz="4000" b="1" kern="0" dirty="0">
                <a:solidFill>
                  <a:srgbClr val="080808"/>
                </a:solidFill>
                <a:effectLst/>
                <a:latin typeface="Times New Roman" panose="02020603050405020304" pitchFamily="18" charset="0"/>
                <a:cs typeface="Times New Roman" panose="02020603050405020304" pitchFamily="18" charset="0"/>
              </a:rPr>
            </a:br>
            <a:r>
              <a:rPr lang="en-US" sz="4000" b="0" kern="0" dirty="0">
                <a:solidFill>
                  <a:srgbClr val="080808"/>
                </a:solidFill>
                <a:effectLst/>
                <a:latin typeface="Times New Roman" panose="02020603050405020304" pitchFamily="18" charset="0"/>
                <a:cs typeface="Times New Roman" panose="02020603050405020304" pitchFamily="18" charset="0"/>
              </a:rPr>
              <a:t>DSC/330</a:t>
            </a:r>
            <a:r>
              <a:rPr lang="en-US" sz="4000" b="1" kern="0" dirty="0">
                <a:solidFill>
                  <a:srgbClr val="080808"/>
                </a:solidFill>
                <a:effectLst/>
                <a:latin typeface="Times New Roman" panose="02020603050405020304" pitchFamily="18" charset="0"/>
                <a:cs typeface="Times New Roman" panose="02020603050405020304" pitchFamily="18" charset="0"/>
              </a:rPr>
              <a:t/>
            </a:r>
            <a:br>
              <a:rPr lang="en-US" sz="4000" b="1" kern="0" dirty="0">
                <a:solidFill>
                  <a:srgbClr val="080808"/>
                </a:solidFill>
                <a:effectLst/>
                <a:latin typeface="Times New Roman" panose="02020603050405020304" pitchFamily="18" charset="0"/>
                <a:cs typeface="Times New Roman" panose="02020603050405020304" pitchFamily="18" charset="0"/>
              </a:rPr>
            </a:br>
            <a:r>
              <a:rPr lang="en-US" sz="400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June 30</a:t>
            </a:r>
            <a:r>
              <a:rPr lang="en-US" sz="4000" baseline="3000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400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 2021</a:t>
            </a:r>
            <a:br>
              <a:rPr lang="en-US" sz="400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Dr. Lisa Hatherill, DM/IST, MBA, Pmp</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22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92-2AD5-44E7-856C-F474E53378FC}"/>
              </a:ext>
            </a:extLst>
          </p:cNvPr>
          <p:cNvSpPr>
            <a:spLocks noGrp="1"/>
          </p:cNvSpPr>
          <p:nvPr>
            <p:ph type="title"/>
          </p:nvPr>
        </p:nvSpPr>
        <p:spPr/>
        <p:txBody>
          <a:bodyPr/>
          <a:lstStyle/>
          <a:p>
            <a:r>
              <a:rPr lang="en-US" dirty="0"/>
              <a:t>Market Disruptors </a:t>
            </a:r>
            <a:br>
              <a:rPr lang="en-US" dirty="0"/>
            </a:br>
            <a:r>
              <a:rPr lang="en-US" sz="1800" dirty="0"/>
              <a:t>2016 – 2020 by units sold </a:t>
            </a:r>
            <a:endParaRPr lang="en-US" dirty="0"/>
          </a:p>
        </p:txBody>
      </p:sp>
      <p:graphicFrame>
        <p:nvGraphicFramePr>
          <p:cNvPr id="7" name="Chart 6">
            <a:extLst>
              <a:ext uri="{FF2B5EF4-FFF2-40B4-BE49-F238E27FC236}">
                <a16:creationId xmlns:a16="http://schemas.microsoft.com/office/drawing/2014/main" id="{899103D6-7F92-441C-B29A-FD02E0C68A37}"/>
              </a:ext>
            </a:extLst>
          </p:cNvPr>
          <p:cNvGraphicFramePr>
            <a:graphicFrameLocks/>
          </p:cNvGraphicFramePr>
          <p:nvPr>
            <p:extLst>
              <p:ext uri="{D42A27DB-BD31-4B8C-83A1-F6EECF244321}">
                <p14:modId xmlns:p14="http://schemas.microsoft.com/office/powerpoint/2010/main" val="1012664505"/>
              </p:ext>
            </p:extLst>
          </p:nvPr>
        </p:nvGraphicFramePr>
        <p:xfrm>
          <a:off x="735291" y="1451728"/>
          <a:ext cx="10515600" cy="4920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68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06D-AED2-4C85-9BEF-52C931D91188}"/>
              </a:ext>
            </a:extLst>
          </p:cNvPr>
          <p:cNvSpPr>
            <a:spLocks noGrp="1"/>
          </p:cNvSpPr>
          <p:nvPr>
            <p:ph type="title"/>
          </p:nvPr>
        </p:nvSpPr>
        <p:spPr/>
        <p:txBody>
          <a:bodyPr/>
          <a:lstStyle/>
          <a:p>
            <a:r>
              <a:rPr lang="en-US" dirty="0"/>
              <a:t>Market Disruptors</a:t>
            </a:r>
          </a:p>
        </p:txBody>
      </p:sp>
      <p:sp>
        <p:nvSpPr>
          <p:cNvPr id="3" name="Content Placeholder 2">
            <a:extLst>
              <a:ext uri="{FF2B5EF4-FFF2-40B4-BE49-F238E27FC236}">
                <a16:creationId xmlns:a16="http://schemas.microsoft.com/office/drawing/2014/main" id="{CE8CA760-686E-4415-B02E-6BD883F8D288}"/>
              </a:ext>
            </a:extLst>
          </p:cNvPr>
          <p:cNvSpPr>
            <a:spLocks noGrp="1"/>
          </p:cNvSpPr>
          <p:nvPr>
            <p:ph idx="1"/>
          </p:nvPr>
        </p:nvSpPr>
        <p:spPr/>
        <p:txBody>
          <a:bodyPr/>
          <a:lstStyle/>
          <a:p>
            <a:r>
              <a:rPr lang="en-US" dirty="0"/>
              <a:t>Doosan</a:t>
            </a:r>
          </a:p>
          <a:p>
            <a:r>
              <a:rPr lang="en-US" dirty="0"/>
              <a:t>Sany </a:t>
            </a:r>
          </a:p>
          <a:p>
            <a:r>
              <a:rPr lang="en-US" dirty="0" err="1"/>
              <a:t>Yanmar</a:t>
            </a:r>
            <a:endParaRPr lang="en-US" dirty="0"/>
          </a:p>
        </p:txBody>
      </p:sp>
    </p:spTree>
    <p:extLst>
      <p:ext uri="{BB962C8B-B14F-4D97-AF65-F5344CB8AC3E}">
        <p14:creationId xmlns:p14="http://schemas.microsoft.com/office/powerpoint/2010/main" val="338458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C564-78F7-46F8-BAB3-D883C8AFE303}"/>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ADE827C7-5711-4F1E-999C-3409C4735A03}"/>
              </a:ext>
            </a:extLst>
          </p:cNvPr>
          <p:cNvSpPr>
            <a:spLocks noGrp="1"/>
          </p:cNvSpPr>
          <p:nvPr>
            <p:ph idx="1"/>
          </p:nvPr>
        </p:nvSpPr>
        <p:spPr/>
        <p:txBody>
          <a:bodyPr/>
          <a:lstStyle/>
          <a:p>
            <a:r>
              <a:rPr lang="en-US" dirty="0">
                <a:hlinkClick r:id="rId2"/>
              </a:rPr>
              <a:t>https://www.yengstassociates.com/</a:t>
            </a:r>
            <a:endParaRPr lang="en-US" dirty="0"/>
          </a:p>
          <a:p>
            <a:r>
              <a:rPr lang="en-US" dirty="0">
                <a:hlinkClick r:id="rId3"/>
              </a:rPr>
              <a:t>https://www.yengstassociates.com/market-data</a:t>
            </a:r>
            <a:r>
              <a:rPr lang="en-US" dirty="0"/>
              <a:t> </a:t>
            </a:r>
          </a:p>
          <a:p>
            <a:r>
              <a:rPr lang="en-US" dirty="0">
                <a:hlinkClick r:id="rId4"/>
              </a:rPr>
              <a:t>https://www.oemoffhighway.com/market-analysis/article/21403566/increased-equipment-demand-leads-to-positive-first-quarter-2021</a:t>
            </a:r>
            <a:r>
              <a:rPr lang="en-US" dirty="0"/>
              <a:t> tailwinds</a:t>
            </a:r>
          </a:p>
        </p:txBody>
      </p:sp>
    </p:spTree>
    <p:extLst>
      <p:ext uri="{BB962C8B-B14F-4D97-AF65-F5344CB8AC3E}">
        <p14:creationId xmlns:p14="http://schemas.microsoft.com/office/powerpoint/2010/main" val="343956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6E26-D0C7-4AC9-BC89-2507B91793F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A073AB3-92C4-4B78-BABE-0E201392B1DA}"/>
              </a:ext>
            </a:extLst>
          </p:cNvPr>
          <p:cNvSpPr>
            <a:spLocks noGrp="1"/>
          </p:cNvSpPr>
          <p:nvPr>
            <p:ph idx="1"/>
          </p:nvPr>
        </p:nvSpPr>
        <p:spPr/>
        <p:txBody>
          <a:bodyPr/>
          <a:lstStyle/>
          <a:p>
            <a:r>
              <a:rPr lang="en-US" dirty="0"/>
              <a:t>Overview of YENGST ASSOCIATION</a:t>
            </a:r>
          </a:p>
          <a:p>
            <a:r>
              <a:rPr lang="en-US" dirty="0"/>
              <a:t>Excavator Specific Analysis</a:t>
            </a:r>
          </a:p>
          <a:p>
            <a:r>
              <a:rPr lang="en-US" dirty="0"/>
              <a:t>Historical Sales and Projections</a:t>
            </a:r>
          </a:p>
          <a:p>
            <a:r>
              <a:rPr lang="en-US" dirty="0"/>
              <a:t>Independent Data Analyst</a:t>
            </a:r>
          </a:p>
          <a:p>
            <a:r>
              <a:rPr lang="en-US" dirty="0"/>
              <a:t>2016 – 2020 Volume by OEM</a:t>
            </a:r>
          </a:p>
          <a:p>
            <a:r>
              <a:rPr lang="en-US" dirty="0"/>
              <a:t>Industry Headwinds/Tailwinds</a:t>
            </a:r>
          </a:p>
          <a:p>
            <a:r>
              <a:rPr lang="en-US" dirty="0"/>
              <a:t>Market Disrupters</a:t>
            </a:r>
          </a:p>
          <a:p>
            <a:r>
              <a:rPr lang="en-US" dirty="0"/>
              <a:t>Competitive Advantages of Smaller Players</a:t>
            </a:r>
          </a:p>
          <a:p>
            <a:endParaRPr lang="en-US" dirty="0"/>
          </a:p>
          <a:p>
            <a:endParaRPr lang="en-US" dirty="0"/>
          </a:p>
        </p:txBody>
      </p:sp>
    </p:spTree>
    <p:extLst>
      <p:ext uri="{BB962C8B-B14F-4D97-AF65-F5344CB8AC3E}">
        <p14:creationId xmlns:p14="http://schemas.microsoft.com/office/powerpoint/2010/main" val="22676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3961-54F8-4A17-A329-C664D0F3A8C0}"/>
              </a:ext>
            </a:extLst>
          </p:cNvPr>
          <p:cNvSpPr>
            <a:spLocks noGrp="1"/>
          </p:cNvSpPr>
          <p:nvPr>
            <p:ph type="title"/>
          </p:nvPr>
        </p:nvSpPr>
        <p:spPr/>
        <p:txBody>
          <a:bodyPr/>
          <a:lstStyle/>
          <a:p>
            <a:r>
              <a:rPr lang="en-US" dirty="0"/>
              <a:t>YENGST ASSOCIATES</a:t>
            </a:r>
          </a:p>
        </p:txBody>
      </p:sp>
      <p:pic>
        <p:nvPicPr>
          <p:cNvPr id="5" name="Picture 4">
            <a:extLst>
              <a:ext uri="{FF2B5EF4-FFF2-40B4-BE49-F238E27FC236}">
                <a16:creationId xmlns:a16="http://schemas.microsoft.com/office/drawing/2014/main" id="{37E8B0E7-4BCD-4A10-BE08-8FDB8AF0E14A}"/>
              </a:ext>
            </a:extLst>
          </p:cNvPr>
          <p:cNvPicPr>
            <a:picLocks noChangeAspect="1"/>
          </p:cNvPicPr>
          <p:nvPr/>
        </p:nvPicPr>
        <p:blipFill>
          <a:blip r:embed="rId2"/>
          <a:stretch>
            <a:fillRect/>
          </a:stretch>
        </p:blipFill>
        <p:spPr>
          <a:xfrm>
            <a:off x="718457" y="1578223"/>
            <a:ext cx="9793361" cy="4420080"/>
          </a:xfrm>
          <a:prstGeom prst="rect">
            <a:avLst/>
          </a:prstGeom>
        </p:spPr>
      </p:pic>
    </p:spTree>
    <p:extLst>
      <p:ext uri="{BB962C8B-B14F-4D97-AF65-F5344CB8AC3E}">
        <p14:creationId xmlns:p14="http://schemas.microsoft.com/office/powerpoint/2010/main" val="51589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94E5-0EC7-4540-9A4D-EEC7F9865A6A}"/>
              </a:ext>
            </a:extLst>
          </p:cNvPr>
          <p:cNvSpPr>
            <a:spLocks noGrp="1"/>
          </p:cNvSpPr>
          <p:nvPr>
            <p:ph type="title"/>
          </p:nvPr>
        </p:nvSpPr>
        <p:spPr/>
        <p:txBody>
          <a:bodyPr/>
          <a:lstStyle/>
          <a:p>
            <a:r>
              <a:rPr lang="en-US" dirty="0"/>
              <a:t>North American Database</a:t>
            </a:r>
          </a:p>
        </p:txBody>
      </p:sp>
      <p:pic>
        <p:nvPicPr>
          <p:cNvPr id="7" name="Picture 6">
            <a:extLst>
              <a:ext uri="{FF2B5EF4-FFF2-40B4-BE49-F238E27FC236}">
                <a16:creationId xmlns:a16="http://schemas.microsoft.com/office/drawing/2014/main" id="{8F0ED25E-CF3A-47E4-AFBD-5BB567B6891C}"/>
              </a:ext>
            </a:extLst>
          </p:cNvPr>
          <p:cNvPicPr>
            <a:picLocks noChangeAspect="1"/>
          </p:cNvPicPr>
          <p:nvPr/>
        </p:nvPicPr>
        <p:blipFill>
          <a:blip r:embed="rId2"/>
          <a:stretch>
            <a:fillRect/>
          </a:stretch>
        </p:blipFill>
        <p:spPr>
          <a:xfrm>
            <a:off x="1045028" y="1831160"/>
            <a:ext cx="9208480" cy="3980136"/>
          </a:xfrm>
          <a:prstGeom prst="rect">
            <a:avLst/>
          </a:prstGeom>
        </p:spPr>
      </p:pic>
      <p:pic>
        <p:nvPicPr>
          <p:cNvPr id="5" name="Picture 4">
            <a:extLst>
              <a:ext uri="{FF2B5EF4-FFF2-40B4-BE49-F238E27FC236}">
                <a16:creationId xmlns:a16="http://schemas.microsoft.com/office/drawing/2014/main" id="{20572D5B-A3A9-4373-95E3-E53186C8048C}"/>
              </a:ext>
            </a:extLst>
          </p:cNvPr>
          <p:cNvPicPr>
            <a:picLocks noChangeAspect="1"/>
          </p:cNvPicPr>
          <p:nvPr/>
        </p:nvPicPr>
        <p:blipFill>
          <a:blip r:embed="rId3"/>
          <a:stretch>
            <a:fillRect/>
          </a:stretch>
        </p:blipFill>
        <p:spPr>
          <a:xfrm>
            <a:off x="4715691" y="4224641"/>
            <a:ext cx="7043057" cy="2268234"/>
          </a:xfrm>
          <a:prstGeom prst="rect">
            <a:avLst/>
          </a:prstGeom>
        </p:spPr>
      </p:pic>
    </p:spTree>
    <p:extLst>
      <p:ext uri="{BB962C8B-B14F-4D97-AF65-F5344CB8AC3E}">
        <p14:creationId xmlns:p14="http://schemas.microsoft.com/office/powerpoint/2010/main" val="255220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64FA-2351-4C31-9AB3-6F985A672CC8}"/>
              </a:ext>
            </a:extLst>
          </p:cNvPr>
          <p:cNvSpPr>
            <a:spLocks noGrp="1"/>
          </p:cNvSpPr>
          <p:nvPr>
            <p:ph type="title"/>
          </p:nvPr>
        </p:nvSpPr>
        <p:spPr/>
        <p:txBody>
          <a:bodyPr/>
          <a:lstStyle/>
          <a:p>
            <a:r>
              <a:rPr lang="en-US" dirty="0"/>
              <a:t>Hydraulic Excavator Analysis</a:t>
            </a:r>
          </a:p>
        </p:txBody>
      </p:sp>
      <p:graphicFrame>
        <p:nvGraphicFramePr>
          <p:cNvPr id="5" name="Table 4">
            <a:extLst>
              <a:ext uri="{FF2B5EF4-FFF2-40B4-BE49-F238E27FC236}">
                <a16:creationId xmlns:a16="http://schemas.microsoft.com/office/drawing/2014/main" id="{AC225921-2EBA-4971-9FC8-B10CB2A21786}"/>
              </a:ext>
            </a:extLst>
          </p:cNvPr>
          <p:cNvGraphicFramePr>
            <a:graphicFrameLocks noGrp="1"/>
          </p:cNvGraphicFramePr>
          <p:nvPr>
            <p:extLst>
              <p:ext uri="{D42A27DB-BD31-4B8C-83A1-F6EECF244321}">
                <p14:modId xmlns:p14="http://schemas.microsoft.com/office/powerpoint/2010/main" val="1070387274"/>
              </p:ext>
            </p:extLst>
          </p:nvPr>
        </p:nvGraphicFramePr>
        <p:xfrm>
          <a:off x="1789112" y="1283970"/>
          <a:ext cx="8613776" cy="5574030"/>
        </p:xfrm>
        <a:graphic>
          <a:graphicData uri="http://schemas.openxmlformats.org/drawingml/2006/table">
            <a:tbl>
              <a:tblPr/>
              <a:tblGrid>
                <a:gridCol w="2320606">
                  <a:extLst>
                    <a:ext uri="{9D8B030D-6E8A-4147-A177-3AD203B41FA5}">
                      <a16:colId xmlns:a16="http://schemas.microsoft.com/office/drawing/2014/main" val="2452705206"/>
                    </a:ext>
                  </a:extLst>
                </a:gridCol>
                <a:gridCol w="629317">
                  <a:extLst>
                    <a:ext uri="{9D8B030D-6E8A-4147-A177-3AD203B41FA5}">
                      <a16:colId xmlns:a16="http://schemas.microsoft.com/office/drawing/2014/main" val="2168307734"/>
                    </a:ext>
                  </a:extLst>
                </a:gridCol>
                <a:gridCol w="629317">
                  <a:extLst>
                    <a:ext uri="{9D8B030D-6E8A-4147-A177-3AD203B41FA5}">
                      <a16:colId xmlns:a16="http://schemas.microsoft.com/office/drawing/2014/main" val="1429214189"/>
                    </a:ext>
                  </a:extLst>
                </a:gridCol>
                <a:gridCol w="629317">
                  <a:extLst>
                    <a:ext uri="{9D8B030D-6E8A-4147-A177-3AD203B41FA5}">
                      <a16:colId xmlns:a16="http://schemas.microsoft.com/office/drawing/2014/main" val="1455787145"/>
                    </a:ext>
                  </a:extLst>
                </a:gridCol>
                <a:gridCol w="629317">
                  <a:extLst>
                    <a:ext uri="{9D8B030D-6E8A-4147-A177-3AD203B41FA5}">
                      <a16:colId xmlns:a16="http://schemas.microsoft.com/office/drawing/2014/main" val="4061894231"/>
                    </a:ext>
                  </a:extLst>
                </a:gridCol>
                <a:gridCol w="629317">
                  <a:extLst>
                    <a:ext uri="{9D8B030D-6E8A-4147-A177-3AD203B41FA5}">
                      <a16:colId xmlns:a16="http://schemas.microsoft.com/office/drawing/2014/main" val="4061136480"/>
                    </a:ext>
                  </a:extLst>
                </a:gridCol>
                <a:gridCol w="629317">
                  <a:extLst>
                    <a:ext uri="{9D8B030D-6E8A-4147-A177-3AD203B41FA5}">
                      <a16:colId xmlns:a16="http://schemas.microsoft.com/office/drawing/2014/main" val="1663058520"/>
                    </a:ext>
                  </a:extLst>
                </a:gridCol>
                <a:gridCol w="629317">
                  <a:extLst>
                    <a:ext uri="{9D8B030D-6E8A-4147-A177-3AD203B41FA5}">
                      <a16:colId xmlns:a16="http://schemas.microsoft.com/office/drawing/2014/main" val="3108516842"/>
                    </a:ext>
                  </a:extLst>
                </a:gridCol>
                <a:gridCol w="629317">
                  <a:extLst>
                    <a:ext uri="{9D8B030D-6E8A-4147-A177-3AD203B41FA5}">
                      <a16:colId xmlns:a16="http://schemas.microsoft.com/office/drawing/2014/main" val="138162602"/>
                    </a:ext>
                  </a:extLst>
                </a:gridCol>
                <a:gridCol w="629317">
                  <a:extLst>
                    <a:ext uri="{9D8B030D-6E8A-4147-A177-3AD203B41FA5}">
                      <a16:colId xmlns:a16="http://schemas.microsoft.com/office/drawing/2014/main" val="2517410542"/>
                    </a:ext>
                  </a:extLst>
                </a:gridCol>
                <a:gridCol w="629317">
                  <a:extLst>
                    <a:ext uri="{9D8B030D-6E8A-4147-A177-3AD203B41FA5}">
                      <a16:colId xmlns:a16="http://schemas.microsoft.com/office/drawing/2014/main" val="2556892946"/>
                    </a:ext>
                  </a:extLst>
                </a:gridCol>
              </a:tblGrid>
              <a:tr h="234174">
                <a:tc>
                  <a:txBody>
                    <a:bodyPr/>
                    <a:lstStyle/>
                    <a:p>
                      <a:pPr algn="l" fontAlgn="b"/>
                      <a:r>
                        <a:rPr lang="en-US" sz="1600" b="1" i="0" u="none" strike="noStrike">
                          <a:solidFill>
                            <a:srgbClr val="FFFFFF"/>
                          </a:solidFill>
                          <a:effectLst/>
                          <a:latin typeface="Calibri Light" panose="020F0302020204030204" pitchFamily="34" charset="0"/>
                          <a:cs typeface="Calibri Light" panose="020F0302020204030204" pitchFamily="34" charset="0"/>
                        </a:rPr>
                        <a:t>Manufacturer</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2016</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2017</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2018</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2019</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2020</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2021</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2022</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2023</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2024</a:t>
                      </a:r>
                    </a:p>
                  </a:txBody>
                  <a:tcPr marL="9525" marR="9525" marT="9525" marB="0" anchor="b">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Calibri Light" panose="020F0302020204030204" pitchFamily="34" charset="0"/>
                          <a:cs typeface="Calibri Light" panose="020F0302020204030204" pitchFamily="34" charset="0"/>
                        </a:rPr>
                        <a:t>2025</a:t>
                      </a:r>
                    </a:p>
                  </a:txBody>
                  <a:tcPr marL="9525" marR="9525" marT="9525" marB="0" anchor="b">
                    <a:lnL>
                      <a:noFill/>
                    </a:lnL>
                    <a:lnR>
                      <a:noFill/>
                    </a:lnR>
                    <a:lnT>
                      <a:noFill/>
                    </a:lnT>
                    <a:lnB>
                      <a:noFill/>
                    </a:lnB>
                    <a:solidFill>
                      <a:srgbClr val="000000"/>
                    </a:solidFill>
                  </a:tcPr>
                </a:tc>
                <a:extLst>
                  <a:ext uri="{0D108BD9-81ED-4DB2-BD59-A6C34878D82A}">
                    <a16:rowId xmlns:a16="http://schemas.microsoft.com/office/drawing/2014/main" val="1053244183"/>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Bobcat</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1000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1300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9733868"/>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Case</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1000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850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01270260"/>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Caterpillar</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6100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7100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7700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7600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5200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220006305"/>
                  </a:ext>
                </a:extLst>
              </a:tr>
              <a:tr h="205883">
                <a:tc>
                  <a:txBody>
                    <a:bodyPr/>
                    <a:lstStyle/>
                    <a:p>
                      <a:pPr algn="l" fontAlgn="b"/>
                      <a:r>
                        <a:rPr lang="en-US" sz="1600" b="0" i="0" u="none" strike="noStrike" dirty="0">
                          <a:solidFill>
                            <a:srgbClr val="000000"/>
                          </a:solidFill>
                          <a:effectLst/>
                          <a:latin typeface="Calibri Light" panose="020F0302020204030204" pitchFamily="34" charset="0"/>
                          <a:cs typeface="Calibri Light" panose="020F0302020204030204" pitchFamily="34" charset="0"/>
                        </a:rPr>
                        <a:t>Doosan</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750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850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660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22722663"/>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Deere</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5200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6100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6600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6600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4400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35076058"/>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Manitou (Gehl / Mustang)</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27345684"/>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Hitachi</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750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800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810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570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40152305"/>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Hyundai</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400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400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275</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99129577"/>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JCB</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335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44299917"/>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Kobelco</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1000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rowSpan="6" gridSpan="4">
                  <a:txBody>
                    <a:bodyPr/>
                    <a:lstStyle/>
                    <a:p>
                      <a:pPr algn="ctr" fontAlgn="ctr"/>
                      <a:r>
                        <a:rPr lang="en-US" sz="1600" b="0" i="0" u="none" strike="noStrike">
                          <a:solidFill>
                            <a:srgbClr val="000000"/>
                          </a:solidFill>
                          <a:effectLst/>
                          <a:latin typeface="Calibri Light" panose="020F0302020204030204" pitchFamily="34" charset="0"/>
                          <a:cs typeface="Calibri Light" panose="020F0302020204030204" pitchFamily="34" charset="0"/>
                        </a:rPr>
                        <a:t>We need a formal here to project forecast by manufacture based on previous sells - I will work on this tomorrow</a:t>
                      </a:r>
                    </a:p>
                  </a:txBody>
                  <a:tcPr marL="9525" marR="9525" marT="9525" marB="0" anchor="ctr">
                    <a:lnL>
                      <a:noFill/>
                    </a:lnL>
                    <a:lnR>
                      <a:noFill/>
                    </a:lnR>
                    <a:lnT>
                      <a:noFill/>
                    </a:lnT>
                    <a:lnB>
                      <a:noFill/>
                    </a:lnB>
                  </a:tcPr>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extLst>
                  <a:ext uri="{0D108BD9-81ED-4DB2-BD59-A6C34878D82A}">
                    <a16:rowId xmlns:a16="http://schemas.microsoft.com/office/drawing/2014/main" val="1101276168"/>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Komatsu America</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4650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5400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5800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6000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4100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532215062"/>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Kubota</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1075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1285</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977827104"/>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LBX</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775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1000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680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78725619"/>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Liebherr</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80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272992501"/>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Sany</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240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260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250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0698172"/>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Takeuchi</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85</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18110629"/>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Terex Fuchs</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15</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09204526"/>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Volvo</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1480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1775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2200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1900</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50703277"/>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Yanmar</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90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110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120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85</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51682433"/>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Others</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255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360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215</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59381425"/>
                  </a:ext>
                </a:extLst>
              </a:tr>
              <a:tr h="205883">
                <a:tc>
                  <a:txBody>
                    <a:bodyPr/>
                    <a:lstStyle/>
                    <a:p>
                      <a:pPr algn="l" fontAlgn="b"/>
                      <a:r>
                        <a:rPr lang="en-US" sz="1600" b="0" i="0" u="none" strike="noStrike">
                          <a:solidFill>
                            <a:srgbClr val="000000"/>
                          </a:solidFill>
                          <a:effectLst/>
                          <a:latin typeface="Calibri Light" panose="020F0302020204030204" pitchFamily="34" charset="0"/>
                          <a:cs typeface="Calibri Light" panose="020F0302020204030204" pitchFamily="34" charset="0"/>
                        </a:rPr>
                        <a:t>Total</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26016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30482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33133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33819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24740</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Light" panose="020F0302020204030204" pitchFamily="34" charset="0"/>
                          <a:cs typeface="Calibri Light" panose="020F0302020204030204" pitchFamily="34" charset="0"/>
                        </a:rPr>
                        <a:t>24700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28500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31200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panose="020F0302020204030204" pitchFamily="34" charset="0"/>
                          <a:cs typeface="Calibri Light" panose="020F0302020204030204" pitchFamily="34" charset="0"/>
                        </a:rPr>
                        <a:t>32000</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Light" panose="020F0302020204030204" pitchFamily="34" charset="0"/>
                          <a:cs typeface="Calibri Light" panose="020F0302020204030204" pitchFamily="34" charset="0"/>
                        </a:rPr>
                        <a:t>33000</a:t>
                      </a:r>
                    </a:p>
                  </a:txBody>
                  <a:tcPr marL="9525" marR="9525" marT="9525" marB="0" anchor="b">
                    <a:lnL>
                      <a:noFill/>
                    </a:lnL>
                    <a:lnR>
                      <a:noFill/>
                    </a:lnR>
                    <a:lnT>
                      <a:noFill/>
                    </a:lnT>
                    <a:lnB>
                      <a:noFill/>
                    </a:lnB>
                  </a:tcPr>
                </a:tc>
                <a:extLst>
                  <a:ext uri="{0D108BD9-81ED-4DB2-BD59-A6C34878D82A}">
                    <a16:rowId xmlns:a16="http://schemas.microsoft.com/office/drawing/2014/main" val="2343182827"/>
                  </a:ext>
                </a:extLst>
              </a:tr>
            </a:tbl>
          </a:graphicData>
        </a:graphic>
      </p:graphicFrame>
    </p:spTree>
    <p:extLst>
      <p:ext uri="{BB962C8B-B14F-4D97-AF65-F5344CB8AC3E}">
        <p14:creationId xmlns:p14="http://schemas.microsoft.com/office/powerpoint/2010/main" val="325553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8B62-8253-4D66-BB4B-6F7E5BB00C0B}"/>
              </a:ext>
            </a:extLst>
          </p:cNvPr>
          <p:cNvSpPr>
            <a:spLocks noGrp="1"/>
          </p:cNvSpPr>
          <p:nvPr>
            <p:ph type="title"/>
          </p:nvPr>
        </p:nvSpPr>
        <p:spPr/>
        <p:txBody>
          <a:bodyPr>
            <a:normAutofit/>
          </a:bodyPr>
          <a:lstStyle/>
          <a:p>
            <a:r>
              <a:rPr lang="en-US" sz="4000" dirty="0"/>
              <a:t>Excavator Sales 2016 – 2025 (YENGST ASSOCIATES)</a:t>
            </a:r>
          </a:p>
        </p:txBody>
      </p:sp>
      <p:graphicFrame>
        <p:nvGraphicFramePr>
          <p:cNvPr id="4" name="Chart 3">
            <a:extLst>
              <a:ext uri="{FF2B5EF4-FFF2-40B4-BE49-F238E27FC236}">
                <a16:creationId xmlns:a16="http://schemas.microsoft.com/office/drawing/2014/main" id="{09480206-2EAC-4F07-8512-73F5082B024B}"/>
              </a:ext>
            </a:extLst>
          </p:cNvPr>
          <p:cNvGraphicFramePr>
            <a:graphicFrameLocks/>
          </p:cNvGraphicFramePr>
          <p:nvPr>
            <p:extLst>
              <p:ext uri="{D42A27DB-BD31-4B8C-83A1-F6EECF244321}">
                <p14:modId xmlns:p14="http://schemas.microsoft.com/office/powerpoint/2010/main" val="435541745"/>
              </p:ext>
            </p:extLst>
          </p:nvPr>
        </p:nvGraphicFramePr>
        <p:xfrm>
          <a:off x="1008017" y="1841864"/>
          <a:ext cx="10175965" cy="480713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Arrow Connector 2">
            <a:extLst>
              <a:ext uri="{FF2B5EF4-FFF2-40B4-BE49-F238E27FC236}">
                <a16:creationId xmlns:a16="http://schemas.microsoft.com/office/drawing/2014/main" id="{49E839FF-E324-2C43-891A-D7BA186661E2}"/>
              </a:ext>
            </a:extLst>
          </p:cNvPr>
          <p:cNvCxnSpPr>
            <a:cxnSpLocks/>
          </p:cNvCxnSpPr>
          <p:nvPr/>
        </p:nvCxnSpPr>
        <p:spPr>
          <a:xfrm>
            <a:off x="5442857" y="1841864"/>
            <a:ext cx="0" cy="501613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1A97A633-3F5E-674E-BC05-87157D777B51}"/>
              </a:ext>
            </a:extLst>
          </p:cNvPr>
          <p:cNvCxnSpPr>
            <a:cxnSpLocks/>
          </p:cNvCxnSpPr>
          <p:nvPr/>
        </p:nvCxnSpPr>
        <p:spPr>
          <a:xfrm>
            <a:off x="7424662" y="1965476"/>
            <a:ext cx="0" cy="4892524"/>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202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73EA-50DC-42AD-A6D6-21534AD707DE}"/>
              </a:ext>
            </a:extLst>
          </p:cNvPr>
          <p:cNvSpPr>
            <a:spLocks noGrp="1"/>
          </p:cNvSpPr>
          <p:nvPr>
            <p:ph type="title"/>
          </p:nvPr>
        </p:nvSpPr>
        <p:spPr/>
        <p:txBody>
          <a:bodyPr>
            <a:normAutofit/>
          </a:bodyPr>
          <a:lstStyle/>
          <a:p>
            <a:r>
              <a:rPr lang="en-US" sz="3900" dirty="0"/>
              <a:t>Excavator Sales 2016 – 2025 (Independent Analyst)</a:t>
            </a:r>
          </a:p>
        </p:txBody>
      </p:sp>
      <p:graphicFrame>
        <p:nvGraphicFramePr>
          <p:cNvPr id="5" name="Chart 4">
            <a:extLst>
              <a:ext uri="{FF2B5EF4-FFF2-40B4-BE49-F238E27FC236}">
                <a16:creationId xmlns:a16="http://schemas.microsoft.com/office/drawing/2014/main" id="{EE128208-0CED-4C45-BE4A-050E9DD1D6EF}"/>
              </a:ext>
            </a:extLst>
          </p:cNvPr>
          <p:cNvGraphicFramePr>
            <a:graphicFrameLocks/>
          </p:cNvGraphicFramePr>
          <p:nvPr>
            <p:extLst>
              <p:ext uri="{D42A27DB-BD31-4B8C-83A1-F6EECF244321}">
                <p14:modId xmlns:p14="http://schemas.microsoft.com/office/powerpoint/2010/main" val="2251178969"/>
              </p:ext>
            </p:extLst>
          </p:nvPr>
        </p:nvGraphicFramePr>
        <p:xfrm>
          <a:off x="1323832" y="2057399"/>
          <a:ext cx="10029967" cy="4435475"/>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Arrow Connector 2">
            <a:extLst>
              <a:ext uri="{FF2B5EF4-FFF2-40B4-BE49-F238E27FC236}">
                <a16:creationId xmlns:a16="http://schemas.microsoft.com/office/drawing/2014/main" id="{43287828-41E8-4A48-BD7E-2E07556BD378}"/>
              </a:ext>
            </a:extLst>
          </p:cNvPr>
          <p:cNvCxnSpPr>
            <a:cxnSpLocks/>
          </p:cNvCxnSpPr>
          <p:nvPr/>
        </p:nvCxnSpPr>
        <p:spPr>
          <a:xfrm>
            <a:off x="5699881" y="2057399"/>
            <a:ext cx="0" cy="480060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6B154F65-A0DE-8D4E-A1C4-249D3516F4E5}"/>
              </a:ext>
            </a:extLst>
          </p:cNvPr>
          <p:cNvCxnSpPr>
            <a:cxnSpLocks/>
          </p:cNvCxnSpPr>
          <p:nvPr/>
        </p:nvCxnSpPr>
        <p:spPr>
          <a:xfrm>
            <a:off x="7483929" y="2192262"/>
            <a:ext cx="0" cy="4665738"/>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668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4BDB-7244-4BA1-BC53-A8EFD070D2BE}"/>
              </a:ext>
            </a:extLst>
          </p:cNvPr>
          <p:cNvSpPr>
            <a:spLocks noGrp="1"/>
          </p:cNvSpPr>
          <p:nvPr>
            <p:ph type="title"/>
          </p:nvPr>
        </p:nvSpPr>
        <p:spPr/>
        <p:txBody>
          <a:bodyPr/>
          <a:lstStyle/>
          <a:p>
            <a:r>
              <a:rPr lang="en-US" dirty="0"/>
              <a:t>Sales Volume by </a:t>
            </a:r>
            <a:r>
              <a:rPr lang="en-US" dirty="0" smtClean="0"/>
              <a:t>Manufacturer</a:t>
            </a:r>
            <a:endParaRPr lang="en-US" dirty="0"/>
          </a:p>
        </p:txBody>
      </p:sp>
      <p:graphicFrame>
        <p:nvGraphicFramePr>
          <p:cNvPr id="4" name="Chart 3">
            <a:extLst>
              <a:ext uri="{FF2B5EF4-FFF2-40B4-BE49-F238E27FC236}">
                <a16:creationId xmlns:a16="http://schemas.microsoft.com/office/drawing/2014/main" id="{7114E7A7-A7B8-423E-9421-BE731A3BC78E}"/>
              </a:ext>
            </a:extLst>
          </p:cNvPr>
          <p:cNvGraphicFramePr>
            <a:graphicFrameLocks/>
          </p:cNvGraphicFramePr>
          <p:nvPr>
            <p:extLst>
              <p:ext uri="{D42A27DB-BD31-4B8C-83A1-F6EECF244321}">
                <p14:modId xmlns:p14="http://schemas.microsoft.com/office/powerpoint/2010/main" val="3170389851"/>
              </p:ext>
            </p:extLst>
          </p:nvPr>
        </p:nvGraphicFramePr>
        <p:xfrm>
          <a:off x="748145" y="2057399"/>
          <a:ext cx="10605655" cy="45650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952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ADB5-F3B0-493A-8DEE-14466175A908}"/>
              </a:ext>
            </a:extLst>
          </p:cNvPr>
          <p:cNvSpPr>
            <a:spLocks noGrp="1"/>
          </p:cNvSpPr>
          <p:nvPr>
            <p:ph type="title"/>
          </p:nvPr>
        </p:nvSpPr>
        <p:spPr/>
        <p:txBody>
          <a:bodyPr/>
          <a:lstStyle/>
          <a:p>
            <a:r>
              <a:rPr lang="en-US" dirty="0"/>
              <a:t>Industry Headwinds/Tailwinds</a:t>
            </a:r>
          </a:p>
        </p:txBody>
      </p:sp>
      <p:sp>
        <p:nvSpPr>
          <p:cNvPr id="3" name="Content Placeholder 2">
            <a:extLst>
              <a:ext uri="{FF2B5EF4-FFF2-40B4-BE49-F238E27FC236}">
                <a16:creationId xmlns:a16="http://schemas.microsoft.com/office/drawing/2014/main" id="{EDFD7FD1-96CF-4463-B309-A9FA155B857D}"/>
              </a:ext>
            </a:extLst>
          </p:cNvPr>
          <p:cNvSpPr>
            <a:spLocks noGrp="1"/>
          </p:cNvSpPr>
          <p:nvPr>
            <p:ph idx="1"/>
          </p:nvPr>
        </p:nvSpPr>
        <p:spPr>
          <a:xfrm>
            <a:off x="985981" y="1493116"/>
            <a:ext cx="4777510" cy="4351338"/>
          </a:xfrm>
        </p:spPr>
        <p:txBody>
          <a:bodyPr/>
          <a:lstStyle/>
          <a:p>
            <a:pPr marL="0" indent="0">
              <a:buNone/>
            </a:pPr>
            <a:r>
              <a:rPr lang="en-US" b="1" dirty="0"/>
              <a:t>Tailwinds</a:t>
            </a:r>
          </a:p>
          <a:p>
            <a:r>
              <a:rPr lang="en-US" dirty="0"/>
              <a:t>Possibility of an Infrastructure bill getting approved</a:t>
            </a:r>
          </a:p>
          <a:p>
            <a:r>
              <a:rPr lang="en-US" dirty="0"/>
              <a:t>Recovery from COVID creating record sales volumes</a:t>
            </a:r>
          </a:p>
          <a:p>
            <a:r>
              <a:rPr lang="en-US" dirty="0"/>
              <a:t>Stimulus for landscape and other small businesses</a:t>
            </a:r>
          </a:p>
        </p:txBody>
      </p:sp>
      <p:sp>
        <p:nvSpPr>
          <p:cNvPr id="4" name="Content Placeholder 2">
            <a:extLst>
              <a:ext uri="{FF2B5EF4-FFF2-40B4-BE49-F238E27FC236}">
                <a16:creationId xmlns:a16="http://schemas.microsoft.com/office/drawing/2014/main" id="{933E1A8F-CEA0-4E1F-AC9B-73AAB64EFDCC}"/>
              </a:ext>
            </a:extLst>
          </p:cNvPr>
          <p:cNvSpPr txBox="1">
            <a:spLocks/>
          </p:cNvSpPr>
          <p:nvPr/>
        </p:nvSpPr>
        <p:spPr>
          <a:xfrm>
            <a:off x="5809673" y="1494559"/>
            <a:ext cx="4777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Headwinds</a:t>
            </a:r>
          </a:p>
          <a:p>
            <a:r>
              <a:rPr lang="en-US" dirty="0"/>
              <a:t>Limited technology </a:t>
            </a:r>
          </a:p>
          <a:p>
            <a:r>
              <a:rPr lang="en-US" dirty="0"/>
              <a:t>Component shortages from China and Taiwan </a:t>
            </a:r>
          </a:p>
          <a:p>
            <a:r>
              <a:rPr lang="en-US" dirty="0"/>
              <a:t>Aftermath of global pandemic</a:t>
            </a:r>
          </a:p>
          <a:p>
            <a:endParaRPr lang="en-US" dirty="0"/>
          </a:p>
          <a:p>
            <a:endParaRPr lang="en-US" dirty="0"/>
          </a:p>
          <a:p>
            <a:endParaRPr lang="en-US" dirty="0"/>
          </a:p>
        </p:txBody>
      </p:sp>
    </p:spTree>
    <p:extLst>
      <p:ext uri="{BB962C8B-B14F-4D97-AF65-F5344CB8AC3E}">
        <p14:creationId xmlns:p14="http://schemas.microsoft.com/office/powerpoint/2010/main" val="2797912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122</TotalTime>
  <Words>713</Words>
  <Application>Microsoft Office PowerPoint</Application>
  <PresentationFormat>Widescreen</PresentationFormat>
  <Paragraphs>217</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North America Excavator Market Share</vt:lpstr>
      <vt:lpstr>Agenda</vt:lpstr>
      <vt:lpstr>YENGST ASSOCIATES</vt:lpstr>
      <vt:lpstr>North American Database</vt:lpstr>
      <vt:lpstr>Hydraulic Excavator Analysis</vt:lpstr>
      <vt:lpstr>Excavator Sales 2016 – 2025 (YENGST ASSOCIATES)</vt:lpstr>
      <vt:lpstr>Excavator Sales 2016 – 2025 (Independent Analyst)</vt:lpstr>
      <vt:lpstr>Sales Volume by Manufacturer</vt:lpstr>
      <vt:lpstr>Industry Headwinds/Tailwinds</vt:lpstr>
      <vt:lpstr>Market Disruptors  2016 – 2020 by units sold </vt:lpstr>
      <vt:lpstr>Market Disruptors</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America Excavator Market Share</dc:title>
  <dc:creator>Nathan Burnham</dc:creator>
  <cp:lastModifiedBy>David Conrad</cp:lastModifiedBy>
  <cp:revision>12</cp:revision>
  <dcterms:created xsi:type="dcterms:W3CDTF">2021-06-28T22:20:21Z</dcterms:created>
  <dcterms:modified xsi:type="dcterms:W3CDTF">2021-07-04T19:07:37Z</dcterms:modified>
</cp:coreProperties>
</file>