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95" r:id="rId36"/>
    <p:sldId id="296" r:id="rId37"/>
    <p:sldId id="293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3/19/2020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3/19/2020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3/19/2020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3/19/2020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‹Nº›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dirty="0"/>
              <a:t>Presupuesto Maestro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GT" dirty="0"/>
              <a:t>Flexibilidad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Facilitadores de control administrativo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Cuantifica los objetivos y metas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Facilita la auto evaluación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El presupuesto a corto plazo debe ser parte del presupuesto a largo plazo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Debe presentar indicadores en forma condensada que reflejen los objetivos logrados y por lograr.  (%)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Presupuesto maestro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GT" dirty="0"/>
              <a:t>Sistema convencional del Presupuesto Maestro</a:t>
            </a:r>
          </a:p>
          <a:p>
            <a:pPr algn="just">
              <a:buNone/>
            </a:pPr>
            <a:endParaRPr lang="es-GT" dirty="0"/>
          </a:p>
          <a:p>
            <a:pPr algn="just"/>
            <a:r>
              <a:rPr lang="es-GT" dirty="0"/>
              <a:t>Presupuesto Base Cero</a:t>
            </a:r>
          </a:p>
          <a:p>
            <a:pPr algn="just">
              <a:buNone/>
            </a:pPr>
            <a:endParaRPr lang="es-GT" dirty="0"/>
          </a:p>
          <a:p>
            <a:pPr algn="just"/>
            <a:r>
              <a:rPr lang="es-GT" dirty="0"/>
              <a:t>Planeación del Programa y Sistema Presupuestario</a:t>
            </a:r>
          </a:p>
          <a:p>
            <a:pPr algn="just">
              <a:buNone/>
            </a:pPr>
            <a:endParaRPr lang="es-GT" dirty="0"/>
          </a:p>
          <a:p>
            <a:pPr algn="just"/>
            <a:r>
              <a:rPr lang="es-GT" dirty="0"/>
              <a:t>Elaboración del Presupuesto Maestro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Presupuesto de ventas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Puntos a considerar:  </a:t>
            </a:r>
          </a:p>
          <a:p>
            <a:pPr>
              <a:buNone/>
            </a:pPr>
            <a:endParaRPr lang="es-GT" sz="1000" dirty="0"/>
          </a:p>
          <a:p>
            <a:pPr lvl="0"/>
            <a:r>
              <a:rPr lang="es-GT" dirty="0"/>
              <a:t>Pronósticos económicos generales 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Ventas y utilidades de la industria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Condiciones del Inventario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Condiciones competitivas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Se puede ver la información histórica por producto y por canal de distribución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GT" dirty="0"/>
              <a:t>Presupuesto de ventas en unidades</a:t>
            </a:r>
          </a:p>
          <a:p>
            <a:pPr lvl="0">
              <a:buNone/>
            </a:pPr>
            <a:endParaRPr lang="es-GT" dirty="0"/>
          </a:p>
          <a:p>
            <a:pPr lvl="0"/>
            <a:r>
              <a:rPr lang="es-GT" dirty="0"/>
              <a:t>Precio de venta por unidad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r>
              <a:rPr lang="es-GT" b="1" dirty="0"/>
              <a:t>Fórmula:</a:t>
            </a:r>
            <a:r>
              <a:rPr lang="es-GT" dirty="0"/>
              <a:t> unidades presupuesto de ventas * precio de venta por unidad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GT" dirty="0"/>
              <a:t>	A continuación se le proporcionan los datos de las unidades que se esperan vender en el próximo trimestre del año.  Los precios son los siguientes:  </a:t>
            </a:r>
          </a:p>
          <a:p>
            <a:pPr lvl="1"/>
            <a:r>
              <a:rPr lang="es-GT" dirty="0"/>
              <a:t>Producto A: Q. 20.00 </a:t>
            </a:r>
          </a:p>
          <a:p>
            <a:pPr lvl="1"/>
            <a:r>
              <a:rPr lang="es-GT" dirty="0"/>
              <a:t>Producto B: Q. 25.00 </a:t>
            </a:r>
          </a:p>
          <a:p>
            <a:pPr lvl="1"/>
            <a:r>
              <a:rPr lang="es-GT" dirty="0"/>
              <a:t>Producto C: Q. 12.00 </a:t>
            </a:r>
          </a:p>
          <a:p>
            <a:pPr lvl="1"/>
            <a:r>
              <a:rPr lang="es-GT" dirty="0"/>
              <a:t>Producto D: Q. 19.00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	Se le Pide:</a:t>
            </a:r>
          </a:p>
          <a:p>
            <a:pPr lvl="0" algn="just">
              <a:buNone/>
            </a:pPr>
            <a:r>
              <a:rPr lang="es-GT" dirty="0"/>
              <a:t>	Prepare el presupuesto de ventas por producto y por mes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14348" y="1357298"/>
          <a:ext cx="6597996" cy="3857650"/>
        </p:xfrm>
        <a:graphic>
          <a:graphicData uri="http://schemas.openxmlformats.org/drawingml/2006/table">
            <a:tbl>
              <a:tblPr/>
              <a:tblGrid>
                <a:gridCol w="109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1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Mes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A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B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C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D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10,230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13,680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15,945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10,345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50,200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12,650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16,890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15,350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15,610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60,500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12,565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15,760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16,115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12,860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57,300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35,445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46,330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47,410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38,815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168,000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42977" y="1714488"/>
          <a:ext cx="5857915" cy="2714648"/>
        </p:xfrm>
        <a:graphic>
          <a:graphicData uri="http://schemas.openxmlformats.org/drawingml/2006/table">
            <a:tbl>
              <a:tblPr/>
              <a:tblGrid>
                <a:gridCol w="1171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A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B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C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D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Unidades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10,230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13,680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15,945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10,345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Precio x 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204,600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342,000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191,340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196,555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 rot="10800000" flipV="1">
            <a:off x="1785918" y="4532619"/>
            <a:ext cx="2643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Enero: Q. 934,495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285851" y="1571612"/>
          <a:ext cx="5629300" cy="3286148"/>
        </p:xfrm>
        <a:graphic>
          <a:graphicData uri="http://schemas.openxmlformats.org/drawingml/2006/table">
            <a:tbl>
              <a:tblPr/>
              <a:tblGrid>
                <a:gridCol w="112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A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B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C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D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Unidades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12,650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16,890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15,350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15,610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Precio x 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253,000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422,250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184,200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296,590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 rot="10800000" flipV="1">
            <a:off x="1643042" y="5090994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Febrero: Q. 1,156,040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214415" y="1643048"/>
          <a:ext cx="5700735" cy="3286148"/>
        </p:xfrm>
        <a:graphic>
          <a:graphicData uri="http://schemas.openxmlformats.org/drawingml/2006/table">
            <a:tbl>
              <a:tblPr/>
              <a:tblGrid>
                <a:gridCol w="11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A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B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C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D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Unidades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12,565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15,760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16,115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12,860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Precio x U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251,300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394,000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193,380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244,340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928662" y="5298530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Marzo:  Q. 1,083,020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Presupuesto de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Puntos a considerar:  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lvl="0" algn="just"/>
            <a:r>
              <a:rPr lang="es-GT" dirty="0"/>
              <a:t>Presupuesto de Ventas y Niveles de Inventario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Capacidad de la Fábrica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Control de Costos </a:t>
            </a:r>
          </a:p>
          <a:p>
            <a:pPr lvl="0">
              <a:buNone/>
            </a:pPr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PLANEACIÓN </a:t>
            </a:r>
            <a:r>
              <a:rPr lang="es-GT" dirty="0" err="1"/>
              <a:t>eSTRATÉGICA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GT" dirty="0"/>
          </a:p>
          <a:p>
            <a:pPr lvl="0" algn="just"/>
            <a:r>
              <a:rPr lang="es-GT" dirty="0"/>
              <a:t>Entender la importancia que tiene llevar a cabo esta actividad como piedra angular para que una empresa sea competitiva.</a:t>
            </a:r>
          </a:p>
          <a:p>
            <a:pPr lvl="0" algn="just">
              <a:buNone/>
            </a:pPr>
            <a:endParaRPr lang="es-GT" dirty="0"/>
          </a:p>
          <a:p>
            <a:pPr lvl="0" algn="just"/>
            <a:r>
              <a:rPr lang="es-GT" dirty="0"/>
              <a:t>Comprender el papel que juegan los presupuestos dentro de la planeación estratégica.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GT" dirty="0"/>
              <a:t>Presupuesto de Ventas en Unidades</a:t>
            </a:r>
          </a:p>
          <a:p>
            <a:pPr lvl="0"/>
            <a:r>
              <a:rPr lang="es-GT" dirty="0"/>
              <a:t>Inventario Inicial en Unidades</a:t>
            </a:r>
          </a:p>
          <a:p>
            <a:pPr lvl="0"/>
            <a:r>
              <a:rPr lang="es-GT" dirty="0"/>
              <a:t>Inventario Final en Unidades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</a:t>
            </a:r>
            <a:r>
              <a:rPr lang="es-GT" dirty="0"/>
              <a:t> unidades presupuesto de ventas +Inventario Final en unidades deseado – Inventario Inicial deseado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 algn="just"/>
            <a:r>
              <a:rPr lang="es-GT" dirty="0"/>
              <a:t>Mismos datos ejemplo anterior, adicional a esto, las existencias deseadas:</a:t>
            </a:r>
          </a:p>
          <a:p>
            <a:pPr lvl="1"/>
            <a:r>
              <a:rPr lang="es-GT" dirty="0"/>
              <a:t>al 31/12 son 30,120 unidades </a:t>
            </a:r>
          </a:p>
          <a:p>
            <a:pPr lvl="1"/>
            <a:r>
              <a:rPr lang="es-GT" dirty="0"/>
              <a:t>al 31/01 son 36,300 unidades</a:t>
            </a:r>
          </a:p>
          <a:p>
            <a:pPr lvl="1"/>
            <a:r>
              <a:rPr lang="es-GT" dirty="0"/>
              <a:t>al 28/02 son 34,380 unidades </a:t>
            </a:r>
          </a:p>
          <a:p>
            <a:pPr lvl="1"/>
            <a:r>
              <a:rPr lang="es-GT" dirty="0"/>
              <a:t>al 31/03 son 35,940 unidades.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	Se le pide:</a:t>
            </a:r>
          </a:p>
          <a:p>
            <a:pPr lvl="0" algn="just">
              <a:buNone/>
            </a:pPr>
            <a:r>
              <a:rPr lang="es-GT" dirty="0"/>
              <a:t>	Elabore el Presupuesto de Producción para el próximo trimestre.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57224" y="1428738"/>
          <a:ext cx="6526556" cy="3571896"/>
        </p:xfrm>
        <a:graphic>
          <a:graphicData uri="http://schemas.openxmlformats.org/drawingml/2006/table">
            <a:tbl>
              <a:tblPr/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GT" sz="16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600" b="1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GT" sz="16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Presupuesto de Ventas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50,200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60,500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57,300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(+) Inv. Final Deseado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36,300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34,380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35,940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Necesidad en Unidades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86,500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94,880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93,240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(-) Inv. Inicial Deseado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30,120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36,300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34,380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Presupuesto de Producción en Unidades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56,380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>
                          <a:latin typeface="Comic Sans MS"/>
                          <a:ea typeface="Times New Roman"/>
                          <a:cs typeface="Arial"/>
                        </a:rPr>
                        <a:t>58,580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600" dirty="0">
                          <a:latin typeface="Comic Sans MS"/>
                          <a:ea typeface="Times New Roman"/>
                          <a:cs typeface="Arial"/>
                        </a:rPr>
                        <a:t>58,860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compra materiales directos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Puntos a considerar:  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lvl="0" algn="just"/>
            <a:r>
              <a:rPr lang="es-GT" dirty="0"/>
              <a:t>Cantidades a Comprar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Programa de Entrega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Cuanto se necesita para producir una Unidad</a:t>
            </a:r>
          </a:p>
          <a:p>
            <a:pPr lvl="0">
              <a:buNone/>
            </a:pPr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GT" dirty="0"/>
              <a:t>Presupuesto de Producción en Unidades</a:t>
            </a:r>
          </a:p>
          <a:p>
            <a:pPr lvl="0"/>
            <a:r>
              <a:rPr lang="es-GT" dirty="0"/>
              <a:t>Inventario Inicial en Unidades</a:t>
            </a:r>
          </a:p>
          <a:p>
            <a:pPr lvl="0"/>
            <a:r>
              <a:rPr lang="es-GT" dirty="0"/>
              <a:t>Inventario Final en Unidades</a:t>
            </a:r>
          </a:p>
          <a:p>
            <a:pPr lvl="0"/>
            <a:r>
              <a:rPr lang="es-GT" dirty="0"/>
              <a:t>Precio de Compra por Unidad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</a:t>
            </a:r>
            <a:r>
              <a:rPr lang="es-GT" dirty="0"/>
              <a:t> Compra de materiales requeridos en unidades (presupuesto de producción * materiales requeridos por unidad) + Inventario Final en unidades deseado – Inventario Inicial deseado.  A este resultado lo multiplico por el precio de compra por unidad.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GT" dirty="0"/>
              <a:t>	Mismos datos ejemplo anterior, adicional, precio de compra x unidad de MD es Q.12.50 y se requiere el 50% de inventario de material deseado para el siguiente mes. Para abril se espera requerir en 72,000 unidades para la producción y se requieren 3 unidades de </a:t>
            </a:r>
            <a:r>
              <a:rPr lang="es-ES_tradnl" dirty="0"/>
              <a:t>MD</a:t>
            </a:r>
            <a:r>
              <a:rPr lang="es-GT" dirty="0"/>
              <a:t> para producir una unidad de PT.</a:t>
            </a:r>
            <a:endParaRPr lang="es-ES" dirty="0"/>
          </a:p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Compra de Materiales Directos para el próximo trimestre.</a:t>
            </a:r>
            <a:endParaRPr lang="es-ES" dirty="0"/>
          </a:p>
          <a:p>
            <a:pPr algn="just"/>
            <a:endParaRPr lang="es-G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928662" y="1571611"/>
          <a:ext cx="6455118" cy="3486456"/>
        </p:xfrm>
        <a:graphic>
          <a:graphicData uri="http://schemas.openxmlformats.org/drawingml/2006/table">
            <a:tbl>
              <a:tblPr/>
              <a:tblGrid>
                <a:gridCol w="362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b="1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 b="1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 b="1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 b="1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Producción Requerida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56,380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58,580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58,860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Unidades de Material Directo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Materiales para la producción Directos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169,140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175,740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176,580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(+) Inv. Final Deseado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87,870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88,290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108,000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Necesidades Totales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257,010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264,030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284,580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(-) Inv. Inicial Deseado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84,570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87,870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88,290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Presupuesto de Compras en Unidades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172,440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176,160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196,290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1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Costo por Unidad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Compra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2,155,500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2,202,000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2,453,625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consumo materiales directos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lvl="0" algn="just">
              <a:buNone/>
            </a:pPr>
            <a:r>
              <a:rPr lang="es-GT" dirty="0"/>
              <a:t>	Este presupuesto es muy sencillo de hacer, debido a que se basa en el presupuesto de Compra de Materiales Directos, sólo necesito determinar el monto en términos monetarios.</a:t>
            </a:r>
          </a:p>
          <a:p>
            <a:pPr lvl="0">
              <a:buNone/>
            </a:pPr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GT" dirty="0"/>
              <a:t>Presupuesto de Materiales Directos de Producción en Unidades</a:t>
            </a:r>
          </a:p>
          <a:p>
            <a:pPr lvl="0"/>
            <a:r>
              <a:rPr lang="es-GT" dirty="0"/>
              <a:t>Precio de Compra por Unidad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</a:t>
            </a:r>
            <a:r>
              <a:rPr lang="es-GT" dirty="0"/>
              <a:t> Compra de materiales requeridos en unidades (presupuesto de producción * materiales requeridos por unidad) + Inventario Final en unidades deseado – Inventario Inicial deseado.  A este resultado lo multiplico por el precio de compra por unidad.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Mismos datos ejemplo anterior.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Consumo de Materiales Directos para el próximo trimestre.</a:t>
            </a:r>
            <a:endParaRPr lang="es-ES" dirty="0"/>
          </a:p>
          <a:p>
            <a:pPr algn="just"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Preguntas a Realizarse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GT" dirty="0"/>
          </a:p>
          <a:p>
            <a:pPr lvl="0"/>
            <a:r>
              <a:rPr lang="es-GT" dirty="0"/>
              <a:t>¿Dónde está la empresa?</a:t>
            </a:r>
          </a:p>
          <a:p>
            <a:pPr lvl="0">
              <a:buNone/>
            </a:pPr>
            <a:endParaRPr lang="es-GT" dirty="0"/>
          </a:p>
          <a:p>
            <a:pPr lvl="0"/>
            <a:r>
              <a:rPr lang="es-GT" dirty="0"/>
              <a:t>¿Cómo logra el cambio deseado?</a:t>
            </a:r>
          </a:p>
          <a:p>
            <a:pPr lvl="0">
              <a:buNone/>
            </a:pPr>
            <a:endParaRPr lang="es-GT" dirty="0"/>
          </a:p>
          <a:p>
            <a:pPr lvl="0"/>
            <a:r>
              <a:rPr lang="es-GT" dirty="0"/>
              <a:t>¿Hacia dónde quiere ir la empresa?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071539" y="1571610"/>
          <a:ext cx="6266501" cy="2786086"/>
        </p:xfrm>
        <a:graphic>
          <a:graphicData uri="http://schemas.openxmlformats.org/drawingml/2006/table">
            <a:tbl>
              <a:tblPr/>
              <a:tblGrid>
                <a:gridCol w="351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Unidades a Producir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56,380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58,580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58,860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Unidades necesarias para producir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Consumo de Material Directo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169,140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175,740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176,580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Costo por Unidad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Presupuesto de Consumo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2,114,250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2,196,750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2,207,250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Presupuesto de mano de obra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Puntos a considerar:  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lvl="0" algn="just"/>
            <a:r>
              <a:rPr lang="es-GT" dirty="0"/>
              <a:t>RRHH proporciona la información relacionada con este tema.</a:t>
            </a:r>
          </a:p>
          <a:p>
            <a:pPr lvl="0" algn="just"/>
            <a:r>
              <a:rPr lang="es-GT" dirty="0"/>
              <a:t>La Mano de Obra Indirecta se tomará en cuenta en el Presupuesto de Costos Indirectos de Fabricación. </a:t>
            </a:r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/>
            <a:r>
              <a:rPr lang="es-GT" dirty="0"/>
              <a:t>Presupuesto de Producción en Unidades</a:t>
            </a:r>
            <a:endParaRPr lang="es-ES" dirty="0"/>
          </a:p>
          <a:p>
            <a:pPr lvl="0"/>
            <a:r>
              <a:rPr lang="es-GT" dirty="0"/>
              <a:t>Hora de Mano de Obra Directa en Unidades</a:t>
            </a:r>
            <a:endParaRPr lang="es-ES" dirty="0"/>
          </a:p>
          <a:p>
            <a:pPr lvl="0"/>
            <a:r>
              <a:rPr lang="es-GT" dirty="0"/>
              <a:t>Tasa por Hora de Mano de Obra Directa</a:t>
            </a:r>
            <a:endParaRPr lang="es-ES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Unidades de producción requeridas * tarifa por hora de mano de obra directa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GT" dirty="0"/>
              <a:t>	Mismos datos ejemplo anterior. Adicional a esto, se necesita 1.5 hora hombre para producir 1 unidad.  La hora se paga a Q.8.00 cada hora.</a:t>
            </a:r>
            <a:endParaRPr lang="es-ES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Mano de Obra Directa para el próximo trimestre.</a:t>
            </a:r>
            <a:endParaRPr lang="es-ES" dirty="0"/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14415" y="1785926"/>
          <a:ext cx="6169365" cy="3214711"/>
        </p:xfrm>
        <a:graphic>
          <a:graphicData uri="http://schemas.openxmlformats.org/drawingml/2006/table">
            <a:tbl>
              <a:tblPr/>
              <a:tblGrid>
                <a:gridCol w="346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Unidades a Producir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56,380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58,580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58,860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HH necesarias para producir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1.50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1.50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Total HH necesarias para producir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84,570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87,870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88,290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Costo HH por Hora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8.00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8.00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8.00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Presupuesto de Mano de Obra Directa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676,560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702,960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706,320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costos indirectos de fabricación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Punto a considerar:  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/>
            <a:r>
              <a:rPr lang="es-GT" dirty="0"/>
              <a:t>Los jefes de cada departamento deben ser responsables de los costos incurridos por sus respectivos departamentos.</a:t>
            </a: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s-GT" dirty="0"/>
          </a:p>
          <a:p>
            <a:pPr lvl="0" algn="just"/>
            <a:r>
              <a:rPr lang="es-GT" dirty="0"/>
              <a:t>Presupuesto de Horas de Mano de Obra Directa</a:t>
            </a:r>
            <a:endParaRPr lang="es-ES" dirty="0"/>
          </a:p>
          <a:p>
            <a:pPr lvl="0"/>
            <a:r>
              <a:rPr lang="es-GT" dirty="0"/>
              <a:t>Costos Fijos</a:t>
            </a:r>
            <a:endParaRPr lang="es-ES" dirty="0"/>
          </a:p>
          <a:p>
            <a:pPr lvl="0"/>
            <a:r>
              <a:rPr lang="es-GT" dirty="0"/>
              <a:t>Costos Variables</a:t>
            </a:r>
          </a:p>
          <a:p>
            <a:pPr>
              <a:buNone/>
            </a:pPr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</a:t>
            </a:r>
            <a:r>
              <a:rPr lang="es-GT" dirty="0"/>
              <a:t> Costos indirectos fijos totales + (total de horas presupuestadas de mano de obra directa * tasa de costos variables por hora de mano de obra directa)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s-GT" dirty="0"/>
              <a:t>	Mismos datos ejemplo anterior. Adicional a esto, se detallan los costos indirectos de fabricación de la fábrica: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r>
              <a:rPr lang="es-GT" dirty="0"/>
              <a:t>	Costos indirectos fijos de fabricación:</a:t>
            </a:r>
            <a:endParaRPr lang="es-ES" dirty="0"/>
          </a:p>
          <a:p>
            <a:pPr>
              <a:buNone/>
            </a:pPr>
            <a:r>
              <a:rPr lang="es-GT" dirty="0"/>
              <a:t>	Materiales Directos	Q. 2,000		MOI	Q. 1,800</a:t>
            </a:r>
            <a:endParaRPr lang="es-ES" dirty="0"/>
          </a:p>
          <a:p>
            <a:pPr>
              <a:buNone/>
            </a:pPr>
            <a:r>
              <a:rPr lang="es-GT" dirty="0"/>
              <a:t>	Supervisión	               Q. 2,000		EE	Q.    500</a:t>
            </a:r>
            <a:endParaRPr lang="es-ES" dirty="0"/>
          </a:p>
          <a:p>
            <a:pPr>
              <a:buNone/>
            </a:pPr>
            <a:r>
              <a:rPr lang="es-GT" dirty="0"/>
              <a:t>  	</a:t>
            </a:r>
            <a:r>
              <a:rPr lang="es-GT" dirty="0" err="1"/>
              <a:t>Gtos</a:t>
            </a:r>
            <a:r>
              <a:rPr lang="es-GT" dirty="0"/>
              <a:t>. Mantenimiento         Q.    650		Seguros	Q.    250</a:t>
            </a:r>
            <a:endParaRPr lang="es-ES" dirty="0"/>
          </a:p>
          <a:p>
            <a:pPr>
              <a:buNone/>
            </a:pPr>
            <a:r>
              <a:rPr lang="es-GT" dirty="0"/>
              <a:t>	Depreciaciones	               Q. 1,500		</a:t>
            </a:r>
            <a:r>
              <a:rPr lang="es-GT" dirty="0" err="1"/>
              <a:t>ImpuestosQ</a:t>
            </a:r>
            <a:r>
              <a:rPr lang="es-GT" dirty="0"/>
              <a:t>.    850</a:t>
            </a:r>
            <a:endParaRPr lang="es-ES" dirty="0"/>
          </a:p>
          <a:p>
            <a:pPr>
              <a:buNone/>
            </a:pPr>
            <a:r>
              <a:rPr lang="es-GT" dirty="0"/>
              <a:t>	Gastos Varios	               Q.    175</a:t>
            </a:r>
            <a:endParaRPr lang="es-ES" dirty="0"/>
          </a:p>
          <a:p>
            <a:pPr>
              <a:buNone/>
            </a:pPr>
            <a:r>
              <a:rPr lang="es-GT" dirty="0"/>
              <a:t>	 </a:t>
            </a:r>
            <a:endParaRPr lang="es-ES" dirty="0"/>
          </a:p>
          <a:p>
            <a:pPr>
              <a:buNone/>
            </a:pPr>
            <a:r>
              <a:rPr lang="es-GT" dirty="0"/>
              <a:t>	Costos indirectos variables de fabricación se basan en horas de MOD</a:t>
            </a:r>
            <a:endParaRPr lang="es-ES" dirty="0"/>
          </a:p>
          <a:p>
            <a:pPr>
              <a:buNone/>
            </a:pPr>
            <a:r>
              <a:rPr lang="es-GT" dirty="0"/>
              <a:t>	MOI		       Q. 0.25	Mantenimiento  	Q. 0.15</a:t>
            </a:r>
            <a:endParaRPr lang="es-ES" dirty="0"/>
          </a:p>
          <a:p>
            <a:pPr>
              <a:buNone/>
            </a:pPr>
            <a:r>
              <a:rPr lang="es-ES" dirty="0"/>
              <a:t>	</a:t>
            </a:r>
            <a:r>
              <a:rPr lang="es-GT" dirty="0"/>
              <a:t>Energía Eléctrica	       Q. 0.12	Varios		Q. 0.06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Costos Indirectos de Fabricación para el próximo trimestre.</a:t>
            </a:r>
            <a:endParaRPr lang="es-E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00100" y="1785930"/>
          <a:ext cx="6383680" cy="3341210"/>
        </p:xfrm>
        <a:graphic>
          <a:graphicData uri="http://schemas.openxmlformats.org/drawingml/2006/table">
            <a:tbl>
              <a:tblPr/>
              <a:tblGrid>
                <a:gridCol w="35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PRESUPUESTO DE ENERO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Tipo de Gasto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Fijo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Variable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Materiales Indirectos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MOI (0.25 * 84,570)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1,800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21,142.50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22,942.50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Supervisión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Energía Eléctrica (0.12 * 84,570)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10,148.40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10,648.40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Gastos de Mantenimiento (0.15 * 84,570)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650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12,685.50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13,335.50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Seguros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Depreciaciones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Impuestos 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Varios (0.06 * 84,570)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5,074.20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5,249.20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Totales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49,050.60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58,775.60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357291" y="1643051"/>
          <a:ext cx="6026489" cy="3600990"/>
        </p:xfrm>
        <a:graphic>
          <a:graphicData uri="http://schemas.openxmlformats.org/drawingml/2006/table">
            <a:tbl>
              <a:tblPr/>
              <a:tblGrid>
                <a:gridCol w="328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PRESUPUESTO</a:t>
                      </a:r>
                      <a:r>
                        <a:rPr lang="es-GT" sz="1200" b="1" baseline="0" dirty="0">
                          <a:latin typeface="Comic Sans MS"/>
                          <a:ea typeface="Times New Roman"/>
                          <a:cs typeface="Arial"/>
                        </a:rPr>
                        <a:t> DE FEBRERO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Tipo de Gasto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Fijo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Variable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Materiales Indirectos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MOI (0.25 * 87,870)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1,800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21,967.50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23,767.50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Supervisión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Energía Eléctrica (0.12 * 87,870)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10,544.40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11,044.40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de Mantenimiento (0.15 * 87,870)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650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13,180.50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13,830.50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Seguros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Depreciaciones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Impuestos 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Varios (0.06 * 87,870)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5,272.20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5,447.20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Totales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50,964.60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60,689.60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84946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									</a:t>
            </a:r>
            <a:endParaRPr kumimoji="0" 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Actividades a realizar: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GT" dirty="0"/>
          </a:p>
          <a:p>
            <a:pPr lvl="0">
              <a:buNone/>
            </a:pPr>
            <a:endParaRPr lang="es-GT" dirty="0"/>
          </a:p>
          <a:p>
            <a:pPr lvl="0"/>
            <a:r>
              <a:rPr lang="es-GT" dirty="0"/>
              <a:t>Definición de la estrategia</a:t>
            </a:r>
          </a:p>
          <a:p>
            <a:pPr lvl="0">
              <a:buNone/>
            </a:pPr>
            <a:endParaRPr lang="es-GT" dirty="0"/>
          </a:p>
          <a:p>
            <a:pPr lvl="0"/>
            <a:r>
              <a:rPr lang="es-GT" dirty="0"/>
              <a:t>Definición de los planes de acción</a:t>
            </a:r>
          </a:p>
          <a:p>
            <a:pPr lvl="1" algn="just">
              <a:buNone/>
            </a:pPr>
            <a:r>
              <a:rPr lang="es-GT" dirty="0"/>
              <a:t>   (Aquí es en donde juega un papel relevante los presupuestos)</a:t>
            </a:r>
          </a:p>
          <a:p>
            <a:endParaRPr lang="es-G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285852" y="1500172"/>
          <a:ext cx="6097928" cy="3661515"/>
        </p:xfrm>
        <a:graphic>
          <a:graphicData uri="http://schemas.openxmlformats.org/drawingml/2006/table">
            <a:tbl>
              <a:tblPr/>
              <a:tblGrid>
                <a:gridCol w="342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PRESUPUESTO</a:t>
                      </a:r>
                      <a:r>
                        <a:rPr lang="es-GT" sz="1200" b="1" baseline="0" dirty="0">
                          <a:latin typeface="Comic Sans MS"/>
                          <a:ea typeface="Times New Roman"/>
                          <a:cs typeface="Arial"/>
                        </a:rPr>
                        <a:t> DE MARZO</a:t>
                      </a: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Tipo de Gasto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Fijo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Variable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GT" sz="1200" b="1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Materiales Indirectos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MOI (0.25 * 88,290)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1,800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22,072.50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23,872.50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Supervisión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Energía Eléctrica (0.12 * 88,290)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10,594.80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11,094.80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de Mantenimiento (0.15 * 88,290)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13,243.50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13,893.50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Seguros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Depreciaciones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1,500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Impuestos 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Varios (0.06 * 88,290)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175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5,297.40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5,472.40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Totales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51,208.20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60,933.20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214415" y="2000241"/>
          <a:ext cx="6169365" cy="2571766"/>
        </p:xfrm>
        <a:graphic>
          <a:graphicData uri="http://schemas.openxmlformats.org/drawingml/2006/table">
            <a:tbl>
              <a:tblPr/>
              <a:tblGrid>
                <a:gridCol w="346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latin typeface="Comic Sans MS"/>
                          <a:ea typeface="Times New Roman"/>
                          <a:cs typeface="Arial"/>
                        </a:rPr>
                        <a:t>PRESUPUESTO</a:t>
                      </a:r>
                      <a:r>
                        <a:rPr lang="es-ES_tradnl" sz="1800" b="1" baseline="0" dirty="0">
                          <a:latin typeface="Comic Sans MS"/>
                          <a:ea typeface="Times New Roman"/>
                          <a:cs typeface="Arial"/>
                        </a:rPr>
                        <a:t> RESUMIDO</a:t>
                      </a:r>
                      <a:endParaRPr lang="es-ES" sz="1800" b="1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Horas hombre necesarias para producir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84,570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87,870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88,290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Costo HH de Costos y Gastos Variables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0.58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0.58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0.58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Total de Costos y Gastos Variables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49,050.60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50,964.60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51,208.20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(+) Costos y Gastos Fijos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9,725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Costos y Gastos Ind. De Fab.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58,775.60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60,689.60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60,933.20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costo DE MATERIALES DIRECTOS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Este presupuesto nos sirve para poder determinar El Costo Total que vamos a emplear en la producción y así poder obtener el valor monetario necesario para poder determinar mi costo de producción</a:t>
            </a: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/>
            <a:r>
              <a:rPr lang="es-GT" dirty="0"/>
              <a:t>Inventario Inicial de Materiales Directos</a:t>
            </a:r>
            <a:endParaRPr lang="es-ES" dirty="0"/>
          </a:p>
          <a:p>
            <a:pPr lvl="0"/>
            <a:r>
              <a:rPr lang="es-GT" dirty="0"/>
              <a:t>Presupuesto de Compra</a:t>
            </a:r>
            <a:endParaRPr lang="es-ES" dirty="0"/>
          </a:p>
          <a:p>
            <a:pPr lvl="0"/>
            <a:r>
              <a:rPr lang="es-GT" dirty="0"/>
              <a:t>Inventario Final de Materiales Directos</a:t>
            </a:r>
            <a:endParaRPr lang="es-ES" dirty="0"/>
          </a:p>
          <a:p>
            <a:pPr lvl="0" algn="just"/>
            <a:endParaRPr lang="es-GT" dirty="0"/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</a:t>
            </a:r>
            <a:r>
              <a:rPr lang="es-GT" dirty="0"/>
              <a:t> Inventario Inicial de Materiales Directos ( + ) compras proyectadas ( - ) Inventario Final deseado de Materiales Directos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s-GT" dirty="0"/>
              <a:t>	Mismos datos ejemplo anterior. Adicional a esto, El Inventario Inicial de Materiales Directos al 01/01 está valorado a Q.12.00 cada unidad y el Método de Reconocimiento de Inventario es el PEPS.</a:t>
            </a:r>
            <a:endParaRPr lang="es-ES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Costo de Materiales Directos para el próximo trimestre.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r>
              <a:rPr lang="es-GT" dirty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42976" y="1857364"/>
          <a:ext cx="6240804" cy="3000396"/>
        </p:xfrm>
        <a:graphic>
          <a:graphicData uri="http://schemas.openxmlformats.org/drawingml/2006/table">
            <a:tbl>
              <a:tblPr/>
              <a:tblGrid>
                <a:gridCol w="350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Inventario Inicial de Materiales Directos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 (84,570*12) (87,870*12.50) (88,290*12.50)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1,014,840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1,098,375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1,103,625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(+) Compras (Ver presupuesto de Compras)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2,155,500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2,202,000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2,453,625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Materiales Directos Disponibles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3,170,340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3,300,375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3,557,250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(-) Inventario Final Deseado (87,870 * 12.50)  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(88,290*12.50) (108,000*12.50)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1,098,375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1,103,625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1,350,000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2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 de Materiales Directos a Utilizar en la Producción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2,071,965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2,196,750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2,207,250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costo DE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Este presupuesto nos sirve para poder determinar el Costo de Producción del Producto y poder determinar su costo Unitario.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s-GT" dirty="0"/>
          </a:p>
          <a:p>
            <a:pPr lvl="0"/>
            <a:r>
              <a:rPr lang="es-GT" dirty="0"/>
              <a:t>Presupuesto de Costo de Materiales directos</a:t>
            </a:r>
            <a:endParaRPr lang="es-ES" dirty="0"/>
          </a:p>
          <a:p>
            <a:pPr lvl="0"/>
            <a:r>
              <a:rPr lang="es-GT" dirty="0"/>
              <a:t>Presupuesto de MOD</a:t>
            </a:r>
            <a:endParaRPr lang="es-ES" dirty="0"/>
          </a:p>
          <a:p>
            <a:pPr lvl="0"/>
            <a:r>
              <a:rPr lang="es-GT" dirty="0"/>
              <a:t>Presupuesto de Costos Indirectos de Fabricación</a:t>
            </a:r>
            <a:endParaRPr lang="es-ES" dirty="0"/>
          </a:p>
          <a:p>
            <a:pPr lvl="0"/>
            <a:r>
              <a:rPr lang="es-GT" dirty="0"/>
              <a:t>Presupuesto de Unidades a Producir</a:t>
            </a:r>
          </a:p>
          <a:p>
            <a:pPr>
              <a:buNone/>
            </a:pPr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Presupuesto de Costos de Materiales Directos ( + ) Presupuesto de MOD ( + ) Presupuesto de Costos Indirectos de Fabricación / Unidades a Producir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GT" dirty="0"/>
              <a:t>	Mismos datos ejemplo anterior. </a:t>
            </a:r>
            <a:endParaRPr lang="es-ES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Costo de Producción para el próximo trimestre.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r>
              <a:rPr lang="es-GT" dirty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2093"/>
              </p:ext>
            </p:extLst>
          </p:nvPr>
        </p:nvGraphicFramePr>
        <p:xfrm>
          <a:off x="714348" y="1500174"/>
          <a:ext cx="6839625" cy="3426907"/>
        </p:xfrm>
        <a:graphic>
          <a:graphicData uri="http://schemas.openxmlformats.org/drawingml/2006/table">
            <a:tbl>
              <a:tblPr/>
              <a:tblGrid>
                <a:gridCol w="342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 de Materiales Directos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2,071.965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2,196,750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2,207,250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 de MOD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676,560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702,960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706,320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Costos Indirectos de Fab.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58,775.60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60,689.60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60,933.20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 de Producción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2,807,300.60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2,960,399.60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2,974,503.20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Unidades a Producir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56,380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58,580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58,860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Costo de Producción por Unidad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49.79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50.54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50.54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presupuestos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GT" dirty="0"/>
              <a:t>	Son valiosos en la medida que sirven de guía, que ayudan a monitorear si lo implantado está bien y se están logrando los resultados esperados. Los presupuestos son excelentes herramientas que facilitan:</a:t>
            </a:r>
          </a:p>
          <a:p>
            <a:endParaRPr lang="es-GT" dirty="0"/>
          </a:p>
          <a:p>
            <a:r>
              <a:rPr lang="es-GT" dirty="0"/>
              <a:t>La administración de objetivos</a:t>
            </a:r>
          </a:p>
          <a:p>
            <a:pPr>
              <a:buNone/>
            </a:pPr>
            <a:r>
              <a:rPr lang="es-GT" dirty="0"/>
              <a:t> </a:t>
            </a:r>
          </a:p>
          <a:p>
            <a:r>
              <a:rPr lang="es-GT" dirty="0"/>
              <a:t>La administración por excepción</a:t>
            </a:r>
          </a:p>
          <a:p>
            <a:pPr algn="just"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costo DE VENTAS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Este presupuesto nos sirve para poder determinar el Costo de Venta estimado para cada mes y así poder realizar el Estado de Resultados Proyectado.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/>
            <a:r>
              <a:rPr lang="es-GT" dirty="0"/>
              <a:t>Inventario Inicial de Producto Terminado</a:t>
            </a:r>
            <a:endParaRPr lang="es-ES" dirty="0"/>
          </a:p>
          <a:p>
            <a:pPr lvl="0"/>
            <a:r>
              <a:rPr lang="es-GT" dirty="0"/>
              <a:t>Presupuesto de Costo de Producción</a:t>
            </a:r>
            <a:endParaRPr lang="es-ES" dirty="0"/>
          </a:p>
          <a:p>
            <a:pPr lvl="0"/>
            <a:r>
              <a:rPr lang="es-GT" dirty="0"/>
              <a:t>Inventario Final deseado de Producto Terminado</a:t>
            </a:r>
            <a:endParaRPr lang="es-ES" dirty="0"/>
          </a:p>
          <a:p>
            <a:pPr lvl="0"/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Inventario Inicial de Producto Terminado ( + ) Presupuesto de Costo de Producción ( - ) Inventario Final deseado de Producto Terminado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GT" dirty="0"/>
              <a:t>	Mismos datos ejemplo anterior. Adicional a esto, el Inventario Inicial al 01/01 de Producto Terminado está valorado a Q49.80 cada unidad.</a:t>
            </a:r>
            <a:endParaRPr lang="es-ES" dirty="0"/>
          </a:p>
          <a:p>
            <a:pPr>
              <a:buNone/>
            </a:pPr>
            <a:endParaRPr lang="es-ES_tradnl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>
              <a:buNone/>
            </a:pPr>
            <a:r>
              <a:rPr lang="es-GT" dirty="0"/>
              <a:t>	Elabore el Presupuesto de Costo de Ventas para el próximo trimestre.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r>
              <a:rPr lang="es-GT" dirty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42351"/>
              </p:ext>
            </p:extLst>
          </p:nvPr>
        </p:nvGraphicFramePr>
        <p:xfrm>
          <a:off x="928661" y="1357299"/>
          <a:ext cx="6715172" cy="3857650"/>
        </p:xfrm>
        <a:graphic>
          <a:graphicData uri="http://schemas.openxmlformats.org/drawingml/2006/table">
            <a:tbl>
              <a:tblPr/>
              <a:tblGrid>
                <a:gridCol w="31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Enero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Febrero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Marzo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Inventario Inicial de Producto Terminado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(30,120*49.80) (36,300*49.79) 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(34,380*50.54)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1,499,976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1,807,377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1,737,565.20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 de Producción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2,807,300.60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2,960,399.60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2,974,503.20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Disponible para la Venta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4,307,276.60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4,767,776.60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4,712,068.40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7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(-) Inv. Final deseado de Producto Terminado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(36,300*49.79) (34,380*50.54) 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(35,940*50.54)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1,807,377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1,737,565.20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1,816,407.60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Presupuesto de Costo de Ventas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2,499,899.60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3,030,211.40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2,895,660.80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GASTOS DE VENTAS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Se trabaja igual que los gastos de fabricación.  Necesito el detalle de gastos fijos y variables para poder determinar el presupuesto.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/>
            <a:r>
              <a:rPr lang="es-GT" dirty="0"/>
              <a:t>Valor de las Ventas en dinero</a:t>
            </a:r>
            <a:endParaRPr lang="es-ES" dirty="0"/>
          </a:p>
          <a:p>
            <a:pPr lvl="0"/>
            <a:r>
              <a:rPr lang="es-GT" dirty="0"/>
              <a:t>Gastos Fijos</a:t>
            </a:r>
            <a:endParaRPr lang="es-ES" dirty="0"/>
          </a:p>
          <a:p>
            <a:pPr lvl="0"/>
            <a:r>
              <a:rPr lang="es-GT" dirty="0"/>
              <a:t>Gastos Variables</a:t>
            </a:r>
            <a:endParaRPr lang="es-ES" dirty="0"/>
          </a:p>
          <a:p>
            <a:pPr lvl="0"/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Gastos fijos totales + (ventas totales * tasa de gastos variables)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GT" dirty="0"/>
              <a:t>	Las ventas del mes fueron de Q.109,560.00, de las cuales al crédito fueron Q.102,060.00. Los gastos son los siguientes:</a:t>
            </a: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Sueldos			  Q. 3,000</a:t>
            </a:r>
            <a:endParaRPr lang="es-ES" dirty="0"/>
          </a:p>
          <a:p>
            <a:pPr>
              <a:buNone/>
            </a:pPr>
            <a:r>
              <a:rPr lang="es-GT" dirty="0"/>
              <a:t>	Comisiones				3%</a:t>
            </a:r>
            <a:endParaRPr lang="es-ES" dirty="0"/>
          </a:p>
          <a:p>
            <a:pPr>
              <a:buNone/>
            </a:pPr>
            <a:r>
              <a:rPr lang="es-GT" dirty="0"/>
              <a:t>	Viáticos				2%</a:t>
            </a:r>
            <a:endParaRPr lang="es-ES" dirty="0"/>
          </a:p>
          <a:p>
            <a:pPr>
              <a:buNone/>
            </a:pPr>
            <a:r>
              <a:rPr lang="es-GT" dirty="0"/>
              <a:t>	Publicidad				1%</a:t>
            </a:r>
            <a:endParaRPr lang="es-ES" dirty="0"/>
          </a:p>
          <a:p>
            <a:pPr>
              <a:buNone/>
            </a:pPr>
            <a:r>
              <a:rPr lang="es-GT" dirty="0"/>
              <a:t>	Depreciaciones		  Q. 1,000		</a:t>
            </a:r>
            <a:endParaRPr lang="es-ES" dirty="0"/>
          </a:p>
          <a:p>
            <a:pPr>
              <a:buNone/>
            </a:pPr>
            <a:r>
              <a:rPr lang="es-GT" dirty="0"/>
              <a:t>	Cuentas Incobrables		2%</a:t>
            </a:r>
            <a:endParaRPr lang="es-ES" dirty="0"/>
          </a:p>
          <a:p>
            <a:pPr>
              <a:buNone/>
            </a:pPr>
            <a:r>
              <a:rPr lang="es-GT" dirty="0"/>
              <a:t>	Gastos Varios		  Q.    800</a:t>
            </a: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Gastos de Venta para el siguiente mes</a:t>
            </a:r>
            <a:endParaRPr lang="es-E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42976" y="1428732"/>
          <a:ext cx="6429421" cy="3714777"/>
        </p:xfrm>
        <a:graphic>
          <a:graphicData uri="http://schemas.openxmlformats.org/drawingml/2006/table">
            <a:tbl>
              <a:tblPr/>
              <a:tblGrid>
                <a:gridCol w="360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200" b="1" dirty="0">
                          <a:latin typeface="Comic Sans MS"/>
                          <a:ea typeface="Times New Roman"/>
                          <a:cs typeface="Arial"/>
                        </a:rPr>
                        <a:t>Tipo de Gasto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Fijo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Variable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200" b="1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Sueldos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Comisiones (3% * 109,560)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3,287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3,287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Viáticos (2% * 109,560)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2,191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2,191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Publicidad (1% * 109,560)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1,095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1,095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Depreciaciones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1,000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Cuentas Incobrables (25 * 102,060)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2,041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2,041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Gastos Varios 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800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Totales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4,800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>
                          <a:latin typeface="Comic Sans MS"/>
                          <a:ea typeface="Times New Roman"/>
                          <a:cs typeface="Arial"/>
                        </a:rPr>
                        <a:t>8,614</a:t>
                      </a:r>
                      <a:endParaRPr lang="es-ES" sz="18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200" dirty="0">
                          <a:latin typeface="Comic Sans MS"/>
                          <a:ea typeface="Times New Roman"/>
                          <a:cs typeface="Arial"/>
                        </a:rPr>
                        <a:t>13,414</a:t>
                      </a:r>
                      <a:endParaRPr lang="es-ES" sz="18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GASTOS DE ADMINISTRACIÓN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Por lo general son gastos fijos no asignables, por lo que su valor se repite mes a mes, lo importante es que la información que nos proporcionen esté de acuerdo a las necesidades de la empresa.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/>
            <a:r>
              <a:rPr lang="es-ES_tradnl" dirty="0"/>
              <a:t>Detalle de Gastos Fijos</a:t>
            </a:r>
            <a:endParaRPr lang="es-ES" dirty="0"/>
          </a:p>
          <a:p>
            <a:pPr lvl="0"/>
            <a:endParaRPr lang="es-GT" dirty="0"/>
          </a:p>
          <a:p>
            <a:pPr lvl="0">
              <a:buNone/>
            </a:pPr>
            <a:endParaRPr lang="es-GT" dirty="0"/>
          </a:p>
          <a:p>
            <a:pPr lvl="0">
              <a:buNone/>
            </a:pPr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Suma de Gastos fijos totales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presupuesto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sz="2800" b="1" dirty="0"/>
          </a:p>
          <a:p>
            <a:pPr lvl="0"/>
            <a:r>
              <a:rPr lang="es-GT" sz="2800" b="1" dirty="0"/>
              <a:t>Un plan</a:t>
            </a:r>
            <a:endParaRPr lang="es-GT" sz="2800" dirty="0"/>
          </a:p>
          <a:p>
            <a:pPr lvl="0"/>
            <a:r>
              <a:rPr lang="es-GT" sz="2800" b="1" dirty="0"/>
              <a:t>Integrador</a:t>
            </a:r>
          </a:p>
          <a:p>
            <a:pPr lvl="0"/>
            <a:r>
              <a:rPr lang="es-GT" sz="2800" b="1" dirty="0"/>
              <a:t>Coordinador</a:t>
            </a:r>
            <a:endParaRPr lang="es-GT" sz="2800" dirty="0"/>
          </a:p>
          <a:p>
            <a:pPr lvl="0"/>
            <a:r>
              <a:rPr lang="es-GT" sz="2800" b="1" dirty="0"/>
              <a:t>En términos financieros</a:t>
            </a:r>
          </a:p>
          <a:p>
            <a:pPr lvl="0"/>
            <a:r>
              <a:rPr lang="es-GT" sz="2800" b="1" dirty="0"/>
              <a:t>Operaciones</a:t>
            </a:r>
          </a:p>
          <a:p>
            <a:pPr lvl="0"/>
            <a:r>
              <a:rPr lang="es-GT" sz="2800" b="1" dirty="0"/>
              <a:t>Recursos</a:t>
            </a:r>
          </a:p>
          <a:p>
            <a:pPr lvl="0"/>
            <a:r>
              <a:rPr lang="es-GT" b="1" dirty="0"/>
              <a:t>Período determinado</a:t>
            </a:r>
            <a:endParaRPr lang="es-GT" dirty="0"/>
          </a:p>
          <a:p>
            <a:endParaRPr lang="es-GT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s-GT" dirty="0"/>
              <a:t>Ejemplo: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GT" dirty="0"/>
              <a:t>	Los gastos de administración son los siguientes:</a:t>
            </a:r>
            <a:endParaRPr lang="es-ES" dirty="0"/>
          </a:p>
          <a:p>
            <a:pPr>
              <a:buNone/>
            </a:pPr>
            <a:r>
              <a:rPr lang="es-GT" dirty="0"/>
              <a:t> </a:t>
            </a:r>
            <a:endParaRPr lang="es-ES" dirty="0"/>
          </a:p>
          <a:p>
            <a:pPr>
              <a:buNone/>
            </a:pPr>
            <a:r>
              <a:rPr lang="es-GT" dirty="0"/>
              <a:t>	Sueldos Gerencia			Q. 28,000</a:t>
            </a:r>
            <a:endParaRPr lang="es-ES" dirty="0"/>
          </a:p>
          <a:p>
            <a:pPr>
              <a:buNone/>
            </a:pPr>
            <a:r>
              <a:rPr lang="es-GT" dirty="0"/>
              <a:t>	Sueldos Oficina			Q.   5,000</a:t>
            </a:r>
            <a:endParaRPr lang="es-ES" dirty="0"/>
          </a:p>
          <a:p>
            <a:pPr>
              <a:buNone/>
            </a:pPr>
            <a:r>
              <a:rPr lang="es-GT" dirty="0"/>
              <a:t>	Seguros				Q.   4,000</a:t>
            </a:r>
            <a:endParaRPr lang="es-ES" dirty="0"/>
          </a:p>
          <a:p>
            <a:pPr>
              <a:buNone/>
            </a:pPr>
            <a:r>
              <a:rPr lang="es-GT" dirty="0"/>
              <a:t>	Impuestos				Q.   2,000</a:t>
            </a:r>
            <a:endParaRPr lang="es-ES" dirty="0"/>
          </a:p>
          <a:p>
            <a:pPr>
              <a:buNone/>
            </a:pPr>
            <a:r>
              <a:rPr lang="es-GT" dirty="0"/>
              <a:t>	Depreciaciones			Q.   8,000</a:t>
            </a:r>
            <a:endParaRPr lang="es-ES" dirty="0"/>
          </a:p>
          <a:p>
            <a:pPr>
              <a:buNone/>
            </a:pPr>
            <a:r>
              <a:rPr lang="es-GT" dirty="0"/>
              <a:t>	Gastos Varios			Q.   5,000</a:t>
            </a:r>
            <a:endParaRPr lang="es-ES" dirty="0"/>
          </a:p>
          <a:p>
            <a:pPr>
              <a:buNone/>
            </a:pPr>
            <a:r>
              <a:rPr lang="es-GT" dirty="0"/>
              <a:t>	 </a:t>
            </a:r>
            <a:endParaRPr lang="es-ES" dirty="0"/>
          </a:p>
          <a:p>
            <a:pPr>
              <a:buNone/>
            </a:pPr>
            <a:r>
              <a:rPr lang="es-GT" dirty="0"/>
              <a:t>	Se le pide:</a:t>
            </a:r>
            <a:endParaRPr lang="es-ES" dirty="0"/>
          </a:p>
          <a:p>
            <a:pPr lvl="0" algn="just">
              <a:buNone/>
            </a:pPr>
            <a:r>
              <a:rPr lang="es-GT" dirty="0"/>
              <a:t>	Elabore el Presupuesto de Gastos de Administración para el siguiente mes</a:t>
            </a:r>
            <a:endParaRPr lang="es-ES" dirty="0"/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928794" y="1571612"/>
          <a:ext cx="4549158" cy="2928960"/>
        </p:xfrm>
        <a:graphic>
          <a:graphicData uri="http://schemas.openxmlformats.org/drawingml/2006/table">
            <a:tbl>
              <a:tblPr/>
              <a:tblGrid>
                <a:gridCol w="362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1400" b="1" dirty="0">
                          <a:latin typeface="Comic Sans MS"/>
                          <a:ea typeface="Times New Roman"/>
                          <a:cs typeface="Arial"/>
                        </a:rPr>
                        <a:t>Tipo de Gasto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GT" sz="1400" b="1">
                          <a:latin typeface="Comic Sans MS"/>
                          <a:ea typeface="Times New Roman"/>
                          <a:cs typeface="Arial"/>
                        </a:rPr>
                        <a:t>Fijo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Sueldos Gerencia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28,000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Sueldos Oficina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5,000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Seguros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4,000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Impuestos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2,000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Depreciaciones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8,000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Gastos Varios 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5,000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GT" sz="1400">
                          <a:latin typeface="Comic Sans MS"/>
                          <a:ea typeface="Times New Roman"/>
                          <a:cs typeface="Arial"/>
                        </a:rPr>
                        <a:t>Total</a:t>
                      </a:r>
                      <a:endParaRPr lang="es-ES" sz="200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GT" sz="1400" dirty="0">
                          <a:latin typeface="Comic Sans MS"/>
                          <a:ea typeface="Times New Roman"/>
                          <a:cs typeface="Arial"/>
                        </a:rPr>
                        <a:t>52,000</a:t>
                      </a:r>
                      <a:endParaRPr lang="es-ES" sz="2000" dirty="0">
                        <a:latin typeface="Comic Sans MS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dirty="0"/>
              <a:t>Presupuesto de caja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GT" dirty="0"/>
              <a:t>	</a:t>
            </a:r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Los buenos presupuestos de Caja contribuyen en forma significativa a la estabilización de los saldos de caja y a mantener estos saldos razonablemente cercanos a las necesidades de efectivo.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78853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 algn="just"/>
            <a:r>
              <a:rPr lang="es-ES_tradnl" dirty="0"/>
              <a:t>Saldo de Caja inicial</a:t>
            </a:r>
          </a:p>
          <a:p>
            <a:pPr lvl="0" algn="just"/>
            <a:r>
              <a:rPr lang="es-ES_tradnl" dirty="0"/>
              <a:t>Entradas presupuestadas de Caja para el período</a:t>
            </a:r>
          </a:p>
          <a:p>
            <a:pPr lvl="0" algn="just"/>
            <a:r>
              <a:rPr lang="es-ES_tradnl" dirty="0"/>
              <a:t>Salidas presupuestadas de Caja para el período</a:t>
            </a:r>
            <a:endParaRPr lang="es-GT" dirty="0"/>
          </a:p>
          <a:p>
            <a:pPr lvl="0">
              <a:buNone/>
            </a:pPr>
            <a:endParaRPr lang="es-GT" dirty="0"/>
          </a:p>
          <a:p>
            <a:pPr algn="just"/>
            <a:r>
              <a:rPr lang="es-GT" b="1" dirty="0"/>
              <a:t>Fórmula: </a:t>
            </a:r>
            <a:r>
              <a:rPr lang="es-GT" dirty="0"/>
              <a:t>Saldo inicial de Caja (+) Entradas presupuestadas de Caja para el período (-) saldos presupuestados de Caja para el período.</a:t>
            </a:r>
          </a:p>
          <a:p>
            <a:pPr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19192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Presupuesto de balance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GT" sz="1000" dirty="0"/>
          </a:p>
          <a:p>
            <a:pPr algn="just">
              <a:buNone/>
            </a:pPr>
            <a:r>
              <a:rPr lang="es-GT" dirty="0"/>
              <a:t>	El último estado proyectado que se realiza es el Balance General, este no es necesario hacerlos mes a mes, sino simplemente se proyecta a la fecha en que termina el Presupuesto.  Nos permite examinar cómo va a estar la empresa debido a que nos demuestra la situación financiera proyectada a una fecha determinada.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None/>
            </a:pPr>
            <a:endParaRPr lang="es-ES" dirty="0"/>
          </a:p>
          <a:p>
            <a:pPr lvl="0" algn="just"/>
            <a:endParaRPr lang="es-GT" sz="1000" dirty="0"/>
          </a:p>
          <a:p>
            <a:pPr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14354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dirty="0"/>
              <a:t>¿qué necesito para hacer el presupuesto?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GT" dirty="0"/>
          </a:p>
          <a:p>
            <a:pPr marL="0" lvl="0" indent="0">
              <a:buNone/>
            </a:pPr>
            <a:endParaRPr lang="es-GT" dirty="0"/>
          </a:p>
          <a:p>
            <a:pPr lvl="0" algn="just"/>
            <a:r>
              <a:rPr lang="es-GT" dirty="0"/>
              <a:t>Balance General Inicial</a:t>
            </a:r>
          </a:p>
          <a:p>
            <a:pPr lvl="0" algn="just"/>
            <a:r>
              <a:rPr lang="es-GT" dirty="0"/>
              <a:t>Estado de Resultados Proyectado</a:t>
            </a:r>
          </a:p>
          <a:p>
            <a:pPr lvl="0" algn="just"/>
            <a:r>
              <a:rPr lang="es-GT" dirty="0"/>
              <a:t>Presupuesto de Caja</a:t>
            </a:r>
          </a:p>
          <a:p>
            <a:pPr lvl="0">
              <a:buNone/>
            </a:pPr>
            <a:endParaRPr lang="es-GT" dirty="0"/>
          </a:p>
          <a:p>
            <a:pPr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545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Ventajas de un presupuesto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GT" dirty="0"/>
              <a:t>Define adecuadamente los objetivos de la empresa.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Define una estructura adecuada delimitando responsabilidades y autoridad de cada una de las partes que integran la empresa.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Cuando existe la motivación adecuada, incrementa la participación de los diferentes niveles de la empresa.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Obliga a mantener un archivo de datos históricos controlables.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Ventajas de un presupuesto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GT" dirty="0"/>
          </a:p>
          <a:p>
            <a:pPr lvl="0" algn="just"/>
            <a:r>
              <a:rPr lang="es-GT" dirty="0"/>
              <a:t>Facilita la administración óptima de los diferentes insumos.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Obliga a realizar auto análisis periódicos.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Facilita el control administrativo.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Es un reto para mejorar a la empresa.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Ayuda a mejorar la eficacia y eficiencia en las operaciones.</a:t>
            </a:r>
          </a:p>
          <a:p>
            <a:pPr>
              <a:buNone/>
            </a:pPr>
            <a:endParaRPr lang="es-G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limitaciones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/>
              <a:t>Está basado en estimaciones.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Debe ser adaptado a los cambios importantes que surjan.</a:t>
            </a:r>
          </a:p>
          <a:p>
            <a:pPr lvl="0" algn="just">
              <a:buNone/>
            </a:pPr>
            <a:endParaRPr lang="es-GT" sz="1000" dirty="0"/>
          </a:p>
          <a:p>
            <a:pPr lvl="0"/>
            <a:r>
              <a:rPr lang="es-GT" dirty="0"/>
              <a:t>Su ejecución no es automática.</a:t>
            </a:r>
          </a:p>
          <a:p>
            <a:pPr lvl="0">
              <a:buNone/>
            </a:pPr>
            <a:endParaRPr lang="es-GT" sz="1000" dirty="0"/>
          </a:p>
          <a:p>
            <a:pPr lvl="0" algn="just"/>
            <a:r>
              <a:rPr lang="es-GT" dirty="0"/>
              <a:t>No toma el lugar de la administración. </a:t>
            </a:r>
          </a:p>
          <a:p>
            <a:pPr lvl="0" algn="just">
              <a:buNone/>
            </a:pPr>
            <a:endParaRPr lang="es-GT" sz="1000" dirty="0"/>
          </a:p>
          <a:p>
            <a:pPr lvl="0"/>
            <a:r>
              <a:rPr lang="es-GT" dirty="0"/>
              <a:t>Toma tiempo y cuesta prepararlos.</a:t>
            </a:r>
          </a:p>
          <a:p>
            <a:pPr lvl="0">
              <a:buNone/>
            </a:pPr>
            <a:endParaRPr lang="es-GT" sz="1000" dirty="0"/>
          </a:p>
          <a:p>
            <a:pPr lvl="0"/>
            <a:r>
              <a:rPr lang="es-GT" dirty="0"/>
              <a:t>No se debe esperar resultados inmediatos.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314</TotalTime>
  <Words>1814</Words>
  <Application>Microsoft Office PowerPoint</Application>
  <PresentationFormat>Presentación en pantalla (4:3)</PresentationFormat>
  <Paragraphs>915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1" baseType="lpstr">
      <vt:lpstr>Arial</vt:lpstr>
      <vt:lpstr>Comic Sans MS</vt:lpstr>
      <vt:lpstr>Trebuchet MS</vt:lpstr>
      <vt:lpstr>Wingdings</vt:lpstr>
      <vt:lpstr>Wingdings 2</vt:lpstr>
      <vt:lpstr>Opulent</vt:lpstr>
      <vt:lpstr>Presupuesto Maestro</vt:lpstr>
      <vt:lpstr>PLANEACIÓN eSTRATÉGICA</vt:lpstr>
      <vt:lpstr>Preguntas a Realizarse</vt:lpstr>
      <vt:lpstr>Actividades a realizar:</vt:lpstr>
      <vt:lpstr>presupuestos</vt:lpstr>
      <vt:lpstr>Elementos del presupuesto</vt:lpstr>
      <vt:lpstr>Ventajas de un presupuesto</vt:lpstr>
      <vt:lpstr>Ventajas de un presupuesto</vt:lpstr>
      <vt:lpstr>limitaciones</vt:lpstr>
      <vt:lpstr>características</vt:lpstr>
      <vt:lpstr>Presupuesto maestro</vt:lpstr>
      <vt:lpstr>Presupuesto de ventas</vt:lpstr>
      <vt:lpstr>¿qué necesito para hacer el presupuesto?</vt:lpstr>
      <vt:lpstr>Ejemplo:</vt:lpstr>
      <vt:lpstr>Presentación de PowerPoint</vt:lpstr>
      <vt:lpstr>Presentación de PowerPoint</vt:lpstr>
      <vt:lpstr>Presentación de PowerPoint</vt:lpstr>
      <vt:lpstr>Presentación de PowerPoint</vt:lpstr>
      <vt:lpstr>Presupuesto de producción</vt:lpstr>
      <vt:lpstr>¿qué necesito para hacer el presupuesto?</vt:lpstr>
      <vt:lpstr>Ejemplo:</vt:lpstr>
      <vt:lpstr>Presentación de PowerPoint</vt:lpstr>
      <vt:lpstr>Presupuesto compra materiales directos</vt:lpstr>
      <vt:lpstr>¿qué necesito para hacer el presupuesto?</vt:lpstr>
      <vt:lpstr>Ejemplo:</vt:lpstr>
      <vt:lpstr>Presentación de PowerPoint</vt:lpstr>
      <vt:lpstr>Presupuesto consumo materiales directos</vt:lpstr>
      <vt:lpstr>¿qué necesito para hacer el presupuesto?</vt:lpstr>
      <vt:lpstr>Ejemplo:</vt:lpstr>
      <vt:lpstr>Presentación de PowerPoint</vt:lpstr>
      <vt:lpstr>Presupuesto de mano de obra</vt:lpstr>
      <vt:lpstr>¿qué necesito para hacer el presupuesto?</vt:lpstr>
      <vt:lpstr>Ejemplo:</vt:lpstr>
      <vt:lpstr>Presentación de PowerPoint</vt:lpstr>
      <vt:lpstr>Presupuesto de costos indirectos de fabricación</vt:lpstr>
      <vt:lpstr>¿qué necesito para hacer el presupuesto?</vt:lpstr>
      <vt:lpstr>Ejemplo:</vt:lpstr>
      <vt:lpstr>Presentación de PowerPoint</vt:lpstr>
      <vt:lpstr>Presentación de PowerPoint</vt:lpstr>
      <vt:lpstr>Presentación de PowerPoint</vt:lpstr>
      <vt:lpstr>Presentación de PowerPoint</vt:lpstr>
      <vt:lpstr>Presupuesto de costo DE MATERIALES DIRECTOS</vt:lpstr>
      <vt:lpstr>¿qué necesito para hacer el presupuesto?</vt:lpstr>
      <vt:lpstr>Ejemplo:</vt:lpstr>
      <vt:lpstr>Presentación de PowerPoint</vt:lpstr>
      <vt:lpstr>Presupuesto de costo DE PRODUCCIÓN</vt:lpstr>
      <vt:lpstr>¿qué necesito para hacer el presupuesto?</vt:lpstr>
      <vt:lpstr>Ejemplo:</vt:lpstr>
      <vt:lpstr>Presentación de PowerPoint</vt:lpstr>
      <vt:lpstr>Presupuesto de costo DE VENTAS</vt:lpstr>
      <vt:lpstr>¿qué necesito para hacer el presupuesto?</vt:lpstr>
      <vt:lpstr>Ejemplo:</vt:lpstr>
      <vt:lpstr>Presentación de PowerPoint</vt:lpstr>
      <vt:lpstr>Presupuesto de GASTOS DE VENTAS</vt:lpstr>
      <vt:lpstr>¿qué necesito para hacer el presupuesto?</vt:lpstr>
      <vt:lpstr>Ejemplo:</vt:lpstr>
      <vt:lpstr>Presentación de PowerPoint</vt:lpstr>
      <vt:lpstr>Presupuesto de GASTOS DE ADMINISTRACIÓN</vt:lpstr>
      <vt:lpstr>¿qué necesito para hacer el presupuesto?</vt:lpstr>
      <vt:lpstr>Ejemplo:</vt:lpstr>
      <vt:lpstr>Presentación de PowerPoint</vt:lpstr>
      <vt:lpstr>Presupuesto de caja</vt:lpstr>
      <vt:lpstr>¿qué necesito para hacer el presupuesto?</vt:lpstr>
      <vt:lpstr>Presupuesto de balance general</vt:lpstr>
      <vt:lpstr>¿qué necesito para hacer el presupuesto?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Maestro</dc:title>
  <dc:creator>sony</dc:creator>
  <cp:lastModifiedBy>Carol melchor</cp:lastModifiedBy>
  <cp:revision>40</cp:revision>
  <dcterms:created xsi:type="dcterms:W3CDTF">2013-09-11T13:03:53Z</dcterms:created>
  <dcterms:modified xsi:type="dcterms:W3CDTF">2020-03-19T15:53:13Z</dcterms:modified>
</cp:coreProperties>
</file>