
<file path=[Content_Types].xml><?xml version="1.0" encoding="utf-8"?>
<Types xmlns="http://schemas.openxmlformats.org/package/2006/content-types">
  <Default Extension="jpg" ContentType="application/octet-stream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772400" cy="10058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6" d="100"/>
          <a:sy n="76" d="100"/>
        </p:scale>
        <p:origin x="28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verstock.com" TargetMode="External"/><Relationship Id="rId2" Type="http://schemas.openxmlformats.org/officeDocument/2006/relationships/hyperlink" Target="http://byAmazon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arbyParker.com" TargetMode="External"/><Relationship Id="rId4" Type="http://schemas.openxmlformats.org/officeDocument/2006/relationships/hyperlink" Target="http://Bonobos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LOANREVIEW.MIT.EDU" TargetMode="External"/><Relationship Id="rId4" Type="http://schemas.openxmlformats.org/officeDocument/2006/relationships/hyperlink" Target="http://Overstock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OANREVIEW.MIT.EDU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onobos.com" TargetMode="External"/><Relationship Id="rId2" Type="http://schemas.openxmlformats.org/officeDocument/2006/relationships/hyperlink" Target="http://thestorefront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LOANREVIEW.MIT.EDU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onobos.co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LOANREVIEW.MIT.ED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ilto:smrfeedback%40mit.edu" TargetMode="External"/><Relationship Id="rId2" Type="http://schemas.openxmlformats.org/officeDocument/2006/relationships/hyperlink" Target="http://sloanreview.mit.edu/x/56115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360pi.com" TargetMode="External"/><Relationship Id="rId5" Type="http://schemas.openxmlformats.org/officeDocument/2006/relationships/hyperlink" Target="http://www.retailers.com" TargetMode="External"/><Relationship Id="rId4" Type="http://schemas.openxmlformats.org/officeDocument/2006/relationships/hyperlink" Target="http://mediu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2"/>
          <p:cNvSpPr txBox="1"/>
          <p:nvPr/>
        </p:nvSpPr>
        <p:spPr>
          <a:xfrm>
            <a:off x="1568450" y="1025754"/>
            <a:ext cx="3824148" cy="33421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368675" algn="l" rtl="0">
              <a:lnSpc>
                <a:spcPts val="610"/>
              </a:lnSpc>
            </a:pPr>
            <a:r>
              <a:rPr lang="en-US" altLang="zh-CN" sz="65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FALL</a:t>
            </a:r>
            <a:r>
              <a:rPr lang="en-US" altLang="zh-CN" sz="65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5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2014</a:t>
            </a:r>
            <a:endParaRPr lang="en-US" altLang="zh-CN" sz="650">
              <a:latin typeface="Arial"/>
              <a:ea typeface="Arial"/>
              <a:cs typeface="Arial"/>
            </a:endParaRPr>
          </a:p>
          <a:p>
            <a:pPr algn="l" rtl="0">
              <a:lnSpc>
                <a:spcPts val="4315"/>
              </a:lnSpc>
              <a:spcBef>
                <a:spcPts val="1865"/>
              </a:spcBef>
            </a:pPr>
            <a:r>
              <a:rPr lang="en-US" altLang="zh-CN" sz="4600" b="1" spc="0" dirty="0">
                <a:solidFill>
                  <a:srgbClr val="841A24"/>
                </a:solidFill>
                <a:latin typeface="Arial"/>
                <a:ea typeface="Arial"/>
                <a:cs typeface="Arial"/>
              </a:rPr>
              <a:t>MITSIoan</a:t>
            </a:r>
            <a:endParaRPr lang="en-US" altLang="zh-CN" sz="4600">
              <a:latin typeface="Arial"/>
              <a:ea typeface="Arial"/>
              <a:cs typeface="Arial"/>
            </a:endParaRPr>
          </a:p>
          <a:p>
            <a:pPr marL="3175" algn="l" rtl="0">
              <a:lnSpc>
                <a:spcPts val="1725"/>
              </a:lnSpc>
            </a:pPr>
            <a:r>
              <a:rPr lang="en-US" altLang="zh-CN" sz="2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</a:t>
            </a:r>
            <a:r>
              <a:rPr lang="en-US" altLang="zh-CN" sz="2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Review</a:t>
            </a:r>
            <a:endParaRPr lang="en-US" altLang="zh-CN" sz="2100">
              <a:latin typeface="Arial"/>
              <a:ea typeface="Arial"/>
              <a:cs typeface="Arial"/>
            </a:endParaRPr>
          </a:p>
          <a:p>
            <a:pPr marL="22226" marR="164698" indent="12700" algn="l" rtl="0">
              <a:lnSpc>
                <a:spcPts val="3625"/>
              </a:lnSpc>
              <a:spcBef>
                <a:spcPts val="8514"/>
              </a:spcBef>
            </a:pPr>
            <a:r>
              <a:rPr lang="en-US" altLang="zh-CN" sz="30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</a:t>
            </a:r>
            <a:r>
              <a:rPr lang="en-US" altLang="zh-CN" sz="3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0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3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0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Win</a:t>
            </a:r>
            <a:r>
              <a:rPr lang="en-US" altLang="zh-CN" sz="3000" b="1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0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3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0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</a:t>
            </a:r>
            <a:r>
              <a:rPr lang="en-US" altLang="zh-CN" sz="3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0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Omnichannel</a:t>
            </a:r>
            <a:r>
              <a:rPr lang="en-US" altLang="zh-CN" sz="3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000" b="1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World</a:t>
            </a:r>
            <a:endParaRPr lang="en-US" altLang="zh-CN" sz="3000">
              <a:latin typeface="Arial"/>
              <a:ea typeface="Arial"/>
              <a:cs typeface="Arial"/>
            </a:endParaRPr>
          </a:p>
          <a:p>
            <a:pPr marL="15875" algn="l" rtl="0">
              <a:lnSpc>
                <a:spcPts val="750"/>
              </a:lnSpc>
              <a:spcBef>
                <a:spcPts val="1288"/>
              </a:spcBef>
            </a:pPr>
            <a:r>
              <a:rPr lang="en-US" altLang="zh-CN" sz="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8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David</a:t>
            </a:r>
            <a:r>
              <a:rPr lang="en-US" altLang="zh-CN" sz="8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R.</a:t>
            </a:r>
            <a:r>
              <a:rPr lang="en-US" altLang="zh-CN" sz="8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Bell,</a:t>
            </a:r>
            <a:r>
              <a:rPr lang="en-US" altLang="zh-CN" sz="8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Santiago</a:t>
            </a:r>
            <a:r>
              <a:rPr lang="en-US" altLang="zh-CN" sz="8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Gallino</a:t>
            </a:r>
            <a:r>
              <a:rPr lang="en-US" altLang="zh-CN" sz="8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8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Antonio</a:t>
            </a:r>
            <a:r>
              <a:rPr lang="en-US" altLang="zh-CN" sz="8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Moreno</a:t>
            </a:r>
            <a:endParaRPr lang="en-US" altLang="zh-CN" sz="800">
              <a:latin typeface="Arial"/>
              <a:ea typeface="Arial"/>
              <a:cs typeface="Arial"/>
            </a:endParaRPr>
          </a:p>
        </p:txBody>
      </p:sp>
      <p:sp>
        <p:nvSpPr>
          <p:cNvPr id="3" name="Text Box3"/>
          <p:cNvSpPr txBox="1"/>
          <p:nvPr/>
        </p:nvSpPr>
        <p:spPr>
          <a:xfrm>
            <a:off x="5468621" y="1025754"/>
            <a:ext cx="532257" cy="23281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4604" algn="l" rtl="0">
              <a:lnSpc>
                <a:spcPts val="610"/>
              </a:lnSpc>
            </a:pPr>
            <a:r>
              <a:rPr lang="en-US" altLang="zh-CN" sz="65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V0L.56</a:t>
            </a:r>
            <a:r>
              <a:rPr lang="en-US" altLang="zh-CN" sz="65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5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N0.1</a:t>
            </a:r>
            <a:endParaRPr lang="en-US" altLang="zh-CN" sz="650">
              <a:latin typeface="Arial"/>
              <a:ea typeface="Arial"/>
              <a:cs typeface="Arial"/>
            </a:endParaRPr>
          </a:p>
          <a:p>
            <a:pPr algn="l" rtl="0">
              <a:lnSpc>
                <a:spcPts val="938"/>
              </a:lnSpc>
              <a:spcBef>
                <a:spcPts val="286"/>
              </a:spcBef>
            </a:pPr>
            <a:r>
              <a:rPr lang="en-US" altLang="zh-CN" sz="10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SMR506</a:t>
            </a:r>
            <a:endParaRPr lang="en-US" altLang="zh-CN" sz="1000">
              <a:latin typeface="Arial"/>
              <a:ea typeface="Arial"/>
              <a:cs typeface="Arial"/>
            </a:endParaRPr>
          </a:p>
        </p:txBody>
      </p:sp>
      <p:sp>
        <p:nvSpPr>
          <p:cNvPr id="4" name="Text Box4"/>
          <p:cNvSpPr txBox="1"/>
          <p:nvPr/>
        </p:nvSpPr>
        <p:spPr>
          <a:xfrm>
            <a:off x="1577978" y="7594549"/>
            <a:ext cx="1866367" cy="2687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3" indent="-1" algn="l" rtl="0">
              <a:lnSpc>
                <a:spcPts val="705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Please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grey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areas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reflect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artwork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been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Intentlonally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removed.The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substantive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contení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oí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artlcle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appears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orlglnally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publlshed.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5" name="Text Box5"/>
          <p:cNvSpPr txBox="1"/>
          <p:nvPr/>
        </p:nvSpPr>
        <p:spPr>
          <a:xfrm>
            <a:off x="5133978" y="7788504"/>
            <a:ext cx="1028879" cy="774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10"/>
              </a:lnSpc>
            </a:pPr>
            <a:r>
              <a:rPr lang="en-US" altLang="zh-CN" sz="650" b="1" spc="0" dirty="0">
                <a:solidFill>
                  <a:srgbClr val="3F2724"/>
                </a:solidFill>
                <a:latin typeface="Arial"/>
                <a:ea typeface="Arial"/>
                <a:cs typeface="Arial"/>
              </a:rPr>
              <a:t>REPRINT</a:t>
            </a:r>
            <a:r>
              <a:rPr lang="en-US" altLang="zh-CN" sz="650" b="1" dirty="0">
                <a:solidFill>
                  <a:srgbClr val="3F2724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50" b="1" spc="0" dirty="0">
                <a:solidFill>
                  <a:srgbClr val="3F2724"/>
                </a:solidFill>
                <a:latin typeface="Arial"/>
                <a:ea typeface="Arial"/>
                <a:cs typeface="Arial"/>
              </a:rPr>
              <a:t>NUMBEñ</a:t>
            </a:r>
            <a:r>
              <a:rPr lang="en-US" altLang="zh-CN" sz="650" b="1" dirty="0">
                <a:solidFill>
                  <a:srgbClr val="3F2724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50" b="1" spc="0" dirty="0">
                <a:solidFill>
                  <a:srgbClr val="3F2724"/>
                </a:solidFill>
                <a:latin typeface="Arial"/>
                <a:ea typeface="Arial"/>
                <a:cs typeface="Arial"/>
              </a:rPr>
              <a:t>56115</a:t>
            </a:r>
            <a:endParaRPr lang="en-US" altLang="zh-CN" sz="65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8"/>
          <p:cNvSpPr txBox="1"/>
          <p:nvPr/>
        </p:nvSpPr>
        <p:spPr>
          <a:xfrm>
            <a:off x="3009902" y="3955765"/>
            <a:ext cx="29528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" name="Text Box9"/>
          <p:cNvSpPr txBox="1"/>
          <p:nvPr/>
        </p:nvSpPr>
        <p:spPr>
          <a:xfrm>
            <a:off x="1425574" y="1438249"/>
            <a:ext cx="3709721" cy="247341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9051" algn="l" rtl="0">
              <a:lnSpc>
                <a:spcPts val="3189"/>
              </a:lnSpc>
            </a:pPr>
            <a:r>
              <a:rPr lang="en-US" altLang="zh-CN" sz="3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HowtoWin</a:t>
            </a:r>
            <a:r>
              <a:rPr lang="en-US" altLang="zh-CN" sz="3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inan</a:t>
            </a:r>
            <a:endParaRPr lang="en-US" altLang="zh-CN" sz="3400">
              <a:latin typeface="Arial"/>
              <a:ea typeface="Arial"/>
              <a:cs typeface="Arial"/>
            </a:endParaRPr>
          </a:p>
          <a:p>
            <a:pPr marL="3175" indent="-3175" algn="l" rtl="0">
              <a:lnSpc>
                <a:spcPts val="2592"/>
              </a:lnSpc>
              <a:spcBef>
                <a:spcPts val="268"/>
              </a:spcBef>
            </a:pPr>
            <a:r>
              <a:rPr lang="en-US" altLang="zh-CN" sz="3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OmnichannelWorld</a:t>
            </a:r>
            <a:r>
              <a:rPr lang="en-US" altLang="zh-CN" sz="3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now‘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omnichannel”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outlook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en-US" altLang="zh-CN" sz="10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908"/>
              </a:lnSpc>
              <a:spcBef>
                <a:spcPts val="267"/>
              </a:spcBef>
            </a:pP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behavior—they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channels</a:t>
            </a:r>
            <a:endParaRPr lang="en-US" altLang="zh-CN" sz="1000">
              <a:latin typeface="Times New Roman"/>
              <a:ea typeface="Times New Roman"/>
              <a:cs typeface="Times New Roman"/>
            </a:endParaRPr>
          </a:p>
          <a:p>
            <a:pPr marL="3174" algn="l" rtl="0">
              <a:lnSpc>
                <a:spcPts val="908"/>
              </a:lnSpc>
              <a:spcBef>
                <a:spcPts val="292"/>
              </a:spcBef>
            </a:pP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readily.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thrive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environment,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types</a:t>
            </a:r>
            <a:endParaRPr lang="en-US" altLang="zh-CN" sz="1000">
              <a:latin typeface="Times New Roman"/>
              <a:ea typeface="Times New Roman"/>
              <a:cs typeface="Times New Roman"/>
            </a:endParaRPr>
          </a:p>
          <a:p>
            <a:pPr marL="3174" algn="l" rtl="0">
              <a:lnSpc>
                <a:spcPts val="908"/>
              </a:lnSpc>
              <a:spcBef>
                <a:spcPts val="242"/>
              </a:spcBef>
            </a:pP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should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reexamine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strategies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delivering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endParaRPr lang="en-US" altLang="zh-CN" sz="1000">
              <a:latin typeface="Times New Roman"/>
              <a:ea typeface="Times New Roman"/>
              <a:cs typeface="Times New Roman"/>
            </a:endParaRPr>
          </a:p>
          <a:p>
            <a:pPr marL="3174" algn="l" rtl="0">
              <a:lnSpc>
                <a:spcPts val="908"/>
              </a:lnSpc>
              <a:spcBef>
                <a:spcPts val="292"/>
              </a:spcBef>
            </a:pP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producís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customers.</a:t>
            </a:r>
            <a:endParaRPr lang="en-US" altLang="zh-CN" sz="1000">
              <a:latin typeface="Times New Roman"/>
              <a:ea typeface="Times New Roman"/>
              <a:cs typeface="Times New Roman"/>
            </a:endParaRPr>
          </a:p>
          <a:p>
            <a:pPr marL="3173" algn="l" rtl="0">
              <a:lnSpc>
                <a:spcPts val="563"/>
              </a:lnSpc>
              <a:spcBef>
                <a:spcPts val="323"/>
              </a:spcBef>
            </a:pP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DAVID</a:t>
            </a:r>
            <a:r>
              <a:rPr lang="en-US" altLang="zh-CN" sz="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R.</a:t>
            </a:r>
            <a:r>
              <a:rPr lang="en-US" altLang="zh-CN" sz="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BELL,</a:t>
            </a:r>
            <a:r>
              <a:rPr lang="en-US" altLang="zh-CN" sz="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SANTIAGO</a:t>
            </a:r>
            <a:r>
              <a:rPr lang="en-US" altLang="zh-CN" sz="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GALLINO</a:t>
            </a:r>
            <a:r>
              <a:rPr lang="en-US" altLang="zh-CN" sz="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ANTONIO</a:t>
            </a:r>
            <a:r>
              <a:rPr lang="en-US" altLang="zh-CN" sz="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MORENO</a:t>
            </a:r>
            <a:endParaRPr lang="en-US" altLang="zh-CN" sz="600">
              <a:latin typeface="Arial"/>
              <a:ea typeface="Arial"/>
              <a:cs typeface="Arial"/>
            </a:endParaRPr>
          </a:p>
          <a:p>
            <a:pPr marR="134496" indent="3173" algn="l" rtl="0">
              <a:lnSpc>
                <a:spcPts val="975"/>
              </a:lnSpc>
              <a:spcBef>
                <a:spcPts val="3275"/>
              </a:spcBef>
            </a:pP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PAULA</a:t>
            </a:r>
            <a:r>
              <a:rPr lang="en-US" altLang="zh-CN" sz="700" spc="227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CUNEO,</a:t>
            </a:r>
            <a:r>
              <a:rPr lang="en-US" altLang="zh-CN" sz="700" spc="2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225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TEACHER</a:t>
            </a:r>
            <a:r>
              <a:rPr lang="en-US" altLang="zh-CN" sz="700" spc="2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Ashland,</a:t>
            </a:r>
            <a:r>
              <a:rPr lang="en-US" altLang="zh-CN" sz="700" spc="2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Massachusetts,</a:t>
            </a:r>
            <a:r>
              <a:rPr lang="en-US" altLang="zh-CN" sz="700" spc="2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ordered</a:t>
            </a:r>
            <a:r>
              <a:rPr lang="en-US" altLang="zh-CN" sz="700" spc="2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pairs</a:t>
            </a:r>
            <a:r>
              <a:rPr lang="en-US" altLang="zh-CN" sz="700" spc="224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27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corduroy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pants</a:t>
            </a:r>
            <a:r>
              <a:rPr lang="en-US" altLang="zh-CN" sz="7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29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range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sizes</a:t>
            </a:r>
            <a:r>
              <a:rPr lang="en-US" altLang="zh-CN" sz="700" spc="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9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colors</a:t>
            </a:r>
            <a:r>
              <a:rPr lang="en-US" altLang="zh-CN" sz="700" spc="29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Gap</a:t>
            </a:r>
            <a:r>
              <a:rPr lang="en-US" altLang="zh-CN" sz="700" spc="29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Inc.’s</a:t>
            </a:r>
            <a:r>
              <a:rPr lang="en-US" altLang="zh-CN" sz="700" spc="31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website,</a:t>
            </a:r>
            <a:r>
              <a:rPr lang="en-US" altLang="zh-CN" sz="7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later</a:t>
            </a:r>
            <a:r>
              <a:rPr lang="en-US" altLang="zh-CN" sz="700" spc="26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returned</a:t>
            </a:r>
            <a:r>
              <a:rPr lang="en-US" altLang="zh-CN" sz="700" spc="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seven</a:t>
            </a:r>
            <a:r>
              <a:rPr lang="en-US" altLang="zh-CN" sz="700" spc="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7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them,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ac-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" name="Text Box10"/>
          <p:cNvSpPr txBox="1"/>
          <p:nvPr/>
        </p:nvSpPr>
        <p:spPr>
          <a:xfrm>
            <a:off x="5553099" y="919811"/>
            <a:ext cx="736345" cy="3005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73001" algn="l" rtl="0">
              <a:lnSpc>
                <a:spcPts val="750"/>
              </a:lnSpc>
            </a:pPr>
            <a:r>
              <a:rPr lang="en-US" altLang="zh-CN" sz="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RETAILING</a:t>
            </a:r>
            <a:endParaRPr lang="en-US" altLang="zh-CN" sz="800" dirty="0">
              <a:latin typeface="Arial"/>
              <a:ea typeface="Arial"/>
              <a:cs typeface="Arial"/>
            </a:endParaRPr>
          </a:p>
          <a:p>
            <a:pPr algn="l" rtl="0">
              <a:lnSpc>
                <a:spcPts val="563"/>
              </a:lnSpc>
              <a:spcBef>
                <a:spcPts val="11170"/>
              </a:spcBef>
            </a:pPr>
            <a:r>
              <a:rPr lang="en-US" altLang="zh-CN" sz="600" b="1" spc="0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600" b="1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b="1" spc="0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LEADING</a:t>
            </a:r>
            <a:endParaRPr lang="en-US" altLang="zh-CN" sz="600" dirty="0">
              <a:latin typeface="Arial"/>
              <a:ea typeface="Arial"/>
              <a:cs typeface="Arial"/>
            </a:endParaRPr>
          </a:p>
          <a:p>
            <a:pPr marL="3175" algn="l" rtl="0">
              <a:lnSpc>
                <a:spcPts val="563"/>
              </a:lnSpc>
              <a:spcBef>
                <a:spcPts val="112"/>
              </a:spcBef>
            </a:pPr>
            <a:r>
              <a:rPr lang="en-US" altLang="zh-CN" sz="600" b="1" spc="0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QUESTION</a:t>
            </a:r>
            <a:endParaRPr lang="en-US" altLang="zh-CN" sz="600" dirty="0">
              <a:latin typeface="Arial"/>
              <a:ea typeface="Arial"/>
              <a:cs typeface="Arial"/>
            </a:endParaRPr>
          </a:p>
          <a:p>
            <a:pPr marL="9525" algn="l" rtl="0">
              <a:lnSpc>
                <a:spcPts val="844"/>
              </a:lnSpc>
              <a:spcBef>
                <a:spcPts val="94"/>
              </a:spcBef>
            </a:pP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can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6350" algn="l" rtl="0">
              <a:lnSpc>
                <a:spcPts val="844"/>
              </a:lnSpc>
              <a:spcBef>
                <a:spcPts val="31"/>
              </a:spcBef>
            </a:pP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retailers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3175" algn="l" rtl="0">
              <a:lnSpc>
                <a:spcPts val="844"/>
              </a:lnSpc>
              <a:spcBef>
                <a:spcPts val="56"/>
              </a:spcBef>
            </a:pP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effectively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3175" algn="l" rtl="0">
              <a:lnSpc>
                <a:spcPts val="844"/>
              </a:lnSpc>
              <a:spcBef>
                <a:spcPts val="31"/>
              </a:spcBef>
            </a:pP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adapt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3175" algn="l" rtl="0">
              <a:lnSpc>
                <a:spcPts val="844"/>
              </a:lnSpc>
              <a:spcBef>
                <a:spcPts val="31"/>
              </a:spcBef>
            </a:pP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omnichannel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3175" algn="l" rtl="0">
              <a:lnSpc>
                <a:spcPts val="844"/>
              </a:lnSpc>
              <a:spcBef>
                <a:spcPts val="56"/>
              </a:spcBef>
            </a:pP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environment?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6350" algn="l" rtl="0">
              <a:lnSpc>
                <a:spcPts val="563"/>
              </a:lnSpc>
              <a:spcBef>
                <a:spcPts val="849"/>
              </a:spcBef>
            </a:pPr>
            <a:r>
              <a:rPr lang="en-US" altLang="zh-CN" sz="600" b="1" spc="0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FINDINGS</a:t>
            </a:r>
            <a:endParaRPr lang="en-US" altLang="zh-CN" sz="600" dirty="0">
              <a:latin typeface="Arial"/>
              <a:ea typeface="Arial"/>
              <a:cs typeface="Arial"/>
            </a:endParaRPr>
          </a:p>
          <a:p>
            <a:pPr algn="l" rtl="0">
              <a:lnSpc>
                <a:spcPts val="469"/>
              </a:lnSpc>
              <a:spcBef>
                <a:spcPts val="310"/>
              </a:spcBef>
            </a:pPr>
            <a:r>
              <a:rPr lang="en-US" altLang="zh-CN" sz="500" b="1" spc="0" dirty="0">
                <a:solidFill>
                  <a:srgbClr val="841A24"/>
                </a:solidFill>
                <a:latin typeface="Arial"/>
                <a:ea typeface="Arial"/>
                <a:cs typeface="Arial"/>
              </a:rPr>
              <a:t>►Consumers'</a:t>
            </a:r>
            <a:r>
              <a:rPr lang="en-US" altLang="zh-CN" sz="500" b="1" spc="262" dirty="0">
                <a:solidFill>
                  <a:srgbClr val="841A24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omni­</a:t>
            </a:r>
            <a:endParaRPr lang="en-US" altLang="zh-CN" sz="500" dirty="0">
              <a:latin typeface="Arial"/>
              <a:ea typeface="Arial"/>
              <a:cs typeface="Arial"/>
            </a:endParaRPr>
          </a:p>
          <a:p>
            <a:pPr marL="47625" algn="l" rtl="0">
              <a:lnSpc>
                <a:spcPts val="469"/>
              </a:lnSpc>
              <a:spcBef>
                <a:spcPts val="131"/>
              </a:spcBef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channel</a:t>
            </a:r>
            <a:r>
              <a:rPr lang="en-US" altLang="zh-CN" sz="500" b="1" spc="2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behavior</a:t>
            </a:r>
            <a:r>
              <a:rPr lang="en-US" altLang="zh-CN" sz="500" b="1" spc="2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endParaRPr lang="en-US" altLang="zh-CN" sz="500" dirty="0">
              <a:latin typeface="Arial"/>
              <a:ea typeface="Arial"/>
              <a:cs typeface="Arial"/>
            </a:endParaRPr>
          </a:p>
          <a:p>
            <a:pPr marL="47624" algn="l" rtl="0">
              <a:lnSpc>
                <a:spcPts val="469"/>
              </a:lnSpc>
              <a:spcBef>
                <a:spcPts val="106"/>
              </a:spcBef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spurring</a:t>
            </a:r>
            <a:r>
              <a:rPr lang="en-US" altLang="zh-CN" sz="500" b="1" spc="27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innova­</a:t>
            </a:r>
            <a:endParaRPr lang="en-US" altLang="zh-CN" sz="500" dirty="0">
              <a:latin typeface="Arial"/>
              <a:ea typeface="Arial"/>
              <a:cs typeface="Arial"/>
            </a:endParaRPr>
          </a:p>
          <a:p>
            <a:pPr marL="44449" algn="l" rtl="0">
              <a:lnSpc>
                <a:spcPts val="469"/>
              </a:lnSpc>
              <a:spcBef>
                <a:spcPts val="106"/>
              </a:spcBef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tions</a:t>
            </a:r>
            <a:r>
              <a:rPr lang="en-US" altLang="zh-CN" sz="500" b="1" spc="1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500" b="1" spc="1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00" b="1" spc="1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ways</a:t>
            </a:r>
            <a:endParaRPr lang="en-US" altLang="zh-CN" sz="500" dirty="0">
              <a:latin typeface="Arial"/>
              <a:ea typeface="Arial"/>
              <a:cs typeface="Arial"/>
            </a:endParaRPr>
          </a:p>
          <a:p>
            <a:pPr marL="50798" algn="l" rtl="0">
              <a:lnSpc>
                <a:spcPts val="469"/>
              </a:lnSpc>
              <a:spcBef>
                <a:spcPts val="131"/>
              </a:spcBef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retailers</a:t>
            </a:r>
            <a:r>
              <a:rPr lang="en-US" altLang="zh-CN" sz="500" b="1" spc="3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provide</a:t>
            </a:r>
            <a:endParaRPr lang="en-US" altLang="zh-CN" sz="500" dirty="0">
              <a:latin typeface="Arial"/>
              <a:ea typeface="Arial"/>
              <a:cs typeface="Arial"/>
            </a:endParaRPr>
          </a:p>
          <a:p>
            <a:pPr marL="47623" algn="l" rtl="0">
              <a:lnSpc>
                <a:spcPts val="469"/>
              </a:lnSpc>
              <a:spcBef>
                <a:spcPts val="131"/>
              </a:spcBef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500" b="1" spc="4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endParaRPr lang="en-US" altLang="zh-CN" sz="500" dirty="0">
              <a:latin typeface="Arial"/>
              <a:ea typeface="Arial"/>
              <a:cs typeface="Arial"/>
            </a:endParaRPr>
          </a:p>
        </p:txBody>
      </p:sp>
      <p:sp>
        <p:nvSpPr>
          <p:cNvPr id="11" name="Text Box11"/>
          <p:cNvSpPr txBox="1"/>
          <p:nvPr/>
        </p:nvSpPr>
        <p:spPr>
          <a:xfrm>
            <a:off x="1425577" y="3961117"/>
            <a:ext cx="162242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cording</a:t>
            </a:r>
            <a:r>
              <a:rPr lang="en-US" altLang="zh-CN" sz="700" spc="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3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2013</a:t>
            </a:r>
            <a:r>
              <a:rPr lang="en-US" altLang="zh-CN" sz="700" spc="3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Wall</a:t>
            </a:r>
            <a:r>
              <a:rPr lang="en-US" altLang="zh-CN" sz="600" i="1" spc="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Street</a:t>
            </a:r>
            <a:r>
              <a:rPr lang="en-US" altLang="zh-CN" sz="600" i="1" spc="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Journal</a:t>
            </a:r>
            <a:r>
              <a:rPr lang="en-US" altLang="zh-CN" sz="600" i="1" spc="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article.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" name="Text Box12"/>
          <p:cNvSpPr txBox="1"/>
          <p:nvPr/>
        </p:nvSpPr>
        <p:spPr>
          <a:xfrm>
            <a:off x="3065783" y="3961117"/>
            <a:ext cx="193177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Ms.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Cuneo</a:t>
            </a:r>
            <a:r>
              <a:rPr lang="en-US" altLang="zh-CN" sz="700" spc="32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is,</a:t>
            </a:r>
            <a:r>
              <a:rPr lang="en-US" altLang="zh-CN" sz="700" spc="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perhaps</a:t>
            </a:r>
            <a:r>
              <a:rPr lang="en-US" altLang="zh-CN" sz="700" spc="28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unwittingly,</a:t>
            </a:r>
            <a:r>
              <a:rPr lang="en-US" altLang="zh-CN" sz="7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spc="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exemplar</a:t>
            </a:r>
            <a:r>
              <a:rPr lang="en-US" altLang="zh-CN" sz="700" spc="25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" name="Text Box13"/>
          <p:cNvSpPr txBox="1"/>
          <p:nvPr/>
        </p:nvSpPr>
        <p:spPr>
          <a:xfrm>
            <a:off x="5600722" y="3938397"/>
            <a:ext cx="327533" cy="5956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69"/>
              </a:lnSpc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products.</a:t>
            </a:r>
            <a:endParaRPr lang="en-US" altLang="zh-CN" sz="500">
              <a:latin typeface="Arial"/>
              <a:ea typeface="Arial"/>
              <a:cs typeface="Arial"/>
            </a:endParaRPr>
          </a:p>
        </p:txBody>
      </p:sp>
      <p:sp>
        <p:nvSpPr>
          <p:cNvPr id="14" name="Text Box14"/>
          <p:cNvSpPr txBox="1"/>
          <p:nvPr/>
        </p:nvSpPr>
        <p:spPr>
          <a:xfrm>
            <a:off x="1422419" y="4088117"/>
            <a:ext cx="3647197" cy="19730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61" marR="71986" indent="-1" algn="just" rtl="0">
              <a:lnSpc>
                <a:spcPts val="903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key</a:t>
            </a:r>
            <a:r>
              <a:rPr lang="en-US" altLang="zh-CN" sz="700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challenge</a:t>
            </a:r>
            <a:r>
              <a:rPr lang="en-US" altLang="zh-CN" sz="700" spc="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5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today’s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1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omnichannel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retail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environment</a:t>
            </a:r>
            <a:r>
              <a:rPr lang="en-US" altLang="zh-CN" sz="700" spc="9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—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spc="9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environment</a:t>
            </a:r>
            <a:r>
              <a:rPr lang="en-US" altLang="zh-CN" sz="700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shop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700" spc="47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variety</a:t>
            </a:r>
            <a:r>
              <a:rPr lang="en-US" altLang="zh-CN" sz="700" spc="46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45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44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offline</a:t>
            </a:r>
            <a:r>
              <a:rPr lang="en-US" altLang="zh-CN" sz="700" spc="44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channels.</a:t>
            </a:r>
            <a:r>
              <a:rPr lang="en-US" altLang="zh-CN" sz="700" spc="46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challenge</a:t>
            </a:r>
            <a:r>
              <a:rPr lang="en-US" altLang="zh-CN" sz="700" spc="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omnichannel</a:t>
            </a:r>
            <a:r>
              <a:rPr lang="en-US" altLang="zh-CN" sz="700" spc="44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700" spc="45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face</a:t>
            </a:r>
            <a:r>
              <a:rPr lang="en-US" altLang="zh-CN" sz="700" spc="45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43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this: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How</a:t>
            </a:r>
            <a:r>
              <a:rPr lang="en-US" altLang="zh-CN" sz="700" spc="64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spc="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700" spc="65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provide</a:t>
            </a:r>
            <a:r>
              <a:rPr lang="en-US" altLang="zh-CN" sz="700" spc="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consumers</a:t>
            </a:r>
            <a:r>
              <a:rPr lang="en-US" altLang="zh-CN" sz="700" spc="66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6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600" i="1" spc="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(about</a:t>
            </a:r>
            <a:r>
              <a:rPr lang="en-US" altLang="zh-CN" sz="700" spc="62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producís</a:t>
            </a:r>
            <a:r>
              <a:rPr lang="en-US" altLang="zh-CN" sz="700" spc="59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best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suit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them)</a:t>
            </a:r>
            <a:r>
              <a:rPr lang="en-US" altLang="zh-CN" sz="700" spc="62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with-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out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incurring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downside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fulfillment</a:t>
            </a:r>
            <a:r>
              <a:rPr lang="en-US" altLang="zh-CN" sz="600" i="1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(delivery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products)?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72" indent="111122" algn="l" rtl="0">
              <a:lnSpc>
                <a:spcPts val="99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omnichannel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environment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presents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challenges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opportunities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fulfillment.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equally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true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“traditional”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Gap,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began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busi-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ness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physical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stores,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“new”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York-based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eyeglasses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Warby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Parker,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started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selling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While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00" i="1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</a:t>
            </a:r>
            <a:endParaRPr lang="en-US" altLang="zh-CN" sz="600">
              <a:latin typeface="Arial"/>
              <a:ea typeface="Arial"/>
              <a:cs typeface="Arial"/>
            </a:endParaRPr>
          </a:p>
          <a:p>
            <a:pPr marL="3174" algn="l" rtl="0">
              <a:lnSpc>
                <a:spcPts val="636"/>
              </a:lnSpc>
              <a:spcBef>
                <a:spcPts val="364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need</a:t>
            </a:r>
            <a:r>
              <a:rPr lang="en-US" altLang="zh-CN" sz="700" spc="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effectively</a:t>
            </a:r>
            <a:r>
              <a:rPr lang="en-US" altLang="zh-CN" sz="700" spc="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99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efficiently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74" algn="l" rtl="0">
              <a:lnSpc>
                <a:spcPts val="636"/>
              </a:lnSpc>
              <a:spcBef>
                <a:spcPts val="364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manage</a:t>
            </a:r>
            <a:r>
              <a:rPr lang="en-US" altLang="zh-CN" sz="700" spc="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fulfillment</a:t>
            </a:r>
            <a:r>
              <a:rPr lang="en-US" altLang="zh-CN" sz="700" spc="65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65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provi­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74" algn="l" rtl="0">
              <a:lnSpc>
                <a:spcPts val="636"/>
              </a:lnSpc>
              <a:spcBef>
                <a:spcPts val="339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sión,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important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nuances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how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this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74" algn="l" rtl="0">
              <a:lnSpc>
                <a:spcPts val="636"/>
              </a:lnSpc>
              <a:spcBef>
                <a:spcPts val="364"/>
              </a:spcBef>
            </a:pP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happens</a:t>
            </a:r>
            <a:r>
              <a:rPr lang="en-US" altLang="zh-CN" sz="700" spc="136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—</a:t>
            </a:r>
            <a:r>
              <a:rPr lang="en-US" altLang="zh-CN" sz="700" spc="135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depending</a:t>
            </a:r>
            <a:r>
              <a:rPr lang="en-US" altLang="zh-CN" sz="700" spc="129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spc="1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where</a:t>
            </a:r>
            <a:r>
              <a:rPr lang="en-US" altLang="zh-CN" sz="700" spc="13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29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75" algn="l" rtl="0">
              <a:lnSpc>
                <a:spcPts val="636"/>
              </a:lnSpc>
              <a:spcBef>
                <a:spcPts val="364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retailer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got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started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lang="en-US" altLang="zh-CN" sz="700" spc="-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kinds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75" algn="l" rtl="0">
              <a:lnSpc>
                <a:spcPts val="636"/>
              </a:lnSpc>
              <a:spcBef>
                <a:spcPts val="339"/>
              </a:spcBef>
            </a:pP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provement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create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most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leverage.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114300" algn="l" rtl="0">
              <a:lnSpc>
                <a:spcPts val="636"/>
              </a:lnSpc>
              <a:spcBef>
                <a:spcPts val="364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article</a:t>
            </a:r>
            <a:r>
              <a:rPr lang="en-US" altLang="zh-CN" sz="700" spc="7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delivers</a:t>
            </a:r>
            <a:r>
              <a:rPr lang="en-US" altLang="zh-CN" sz="700" spc="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69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customer-focused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76" algn="l" rtl="0">
              <a:lnSpc>
                <a:spcPts val="636"/>
              </a:lnSpc>
              <a:spcBef>
                <a:spcPts val="364"/>
              </a:spcBef>
            </a:pP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framework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showing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how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omni-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" name="Text Box15"/>
          <p:cNvSpPr txBox="1"/>
          <p:nvPr/>
        </p:nvSpPr>
        <p:spPr>
          <a:xfrm>
            <a:off x="5553097" y="4062222"/>
            <a:ext cx="698945" cy="85331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69"/>
              </a:lnSpc>
            </a:pPr>
            <a:r>
              <a:rPr lang="en-US" altLang="zh-CN" sz="500" b="1" spc="0" dirty="0">
                <a:solidFill>
                  <a:srgbClr val="841A24"/>
                </a:solidFill>
                <a:latin typeface="Arial"/>
                <a:ea typeface="Arial"/>
                <a:cs typeface="Arial"/>
              </a:rPr>
              <a:t>►Both</a:t>
            </a:r>
            <a:r>
              <a:rPr lang="en-US" altLang="zh-CN" sz="500" b="1" dirty="0">
                <a:solidFill>
                  <a:srgbClr val="841A24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traditional</a:t>
            </a:r>
            <a:r>
              <a:rPr lang="en-US" altLang="zh-CN" sz="500" b="1" spc="-1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en-US" altLang="zh-CN" sz="500">
              <a:latin typeface="Arial"/>
              <a:ea typeface="Arial"/>
              <a:cs typeface="Arial"/>
            </a:endParaRPr>
          </a:p>
          <a:p>
            <a:pPr marL="47625" algn="l" rtl="0">
              <a:lnSpc>
                <a:spcPts val="469"/>
              </a:lnSpc>
              <a:spcBef>
                <a:spcPts val="81"/>
              </a:spcBef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online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retailers</a:t>
            </a:r>
            <a:endParaRPr lang="en-US" altLang="zh-CN" sz="500">
              <a:latin typeface="Arial"/>
              <a:ea typeface="Arial"/>
              <a:cs typeface="Arial"/>
            </a:endParaRPr>
          </a:p>
          <a:p>
            <a:pPr marL="47625" algn="l" rtl="0">
              <a:lnSpc>
                <a:spcPts val="469"/>
              </a:lnSpc>
              <a:spcBef>
                <a:spcPts val="131"/>
              </a:spcBef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should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consider</a:t>
            </a:r>
            <a:endParaRPr lang="en-US" altLang="zh-CN" sz="500">
              <a:latin typeface="Arial"/>
              <a:ea typeface="Arial"/>
              <a:cs typeface="Arial"/>
            </a:endParaRPr>
          </a:p>
          <a:p>
            <a:pPr marL="50800" algn="l" rtl="0">
              <a:lnSpc>
                <a:spcPts val="469"/>
              </a:lnSpc>
              <a:spcBef>
                <a:spcPts val="131"/>
              </a:spcBef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hybrid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online-offline</a:t>
            </a:r>
            <a:endParaRPr lang="en-US" altLang="zh-CN" sz="500">
              <a:latin typeface="Arial"/>
              <a:ea typeface="Arial"/>
              <a:cs typeface="Arial"/>
            </a:endParaRPr>
          </a:p>
          <a:p>
            <a:pPr marL="47626" algn="l" rtl="0">
              <a:lnSpc>
                <a:spcPts val="469"/>
              </a:lnSpc>
              <a:spcBef>
                <a:spcPts val="131"/>
              </a:spcBef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approaches.</a:t>
            </a:r>
            <a:endParaRPr lang="en-US" altLang="zh-CN" sz="500">
              <a:latin typeface="Arial"/>
              <a:ea typeface="Arial"/>
              <a:cs typeface="Arial"/>
            </a:endParaRPr>
          </a:p>
          <a:p>
            <a:pPr algn="l" rtl="0">
              <a:lnSpc>
                <a:spcPts val="469"/>
              </a:lnSpc>
              <a:spcBef>
                <a:spcPts val="481"/>
              </a:spcBef>
            </a:pPr>
            <a:r>
              <a:rPr lang="en-US" altLang="zh-CN" sz="500" b="1" spc="0" dirty="0">
                <a:solidFill>
                  <a:srgbClr val="841A24"/>
                </a:solidFill>
                <a:latin typeface="Arial"/>
                <a:ea typeface="Arial"/>
                <a:cs typeface="Arial"/>
              </a:rPr>
              <a:t>►Hybrid</a:t>
            </a:r>
            <a:r>
              <a:rPr lang="en-US" altLang="zh-CN" sz="500" b="1" dirty="0">
                <a:solidFill>
                  <a:srgbClr val="841A24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approaches</a:t>
            </a:r>
            <a:endParaRPr lang="en-US" altLang="zh-CN" sz="500">
              <a:latin typeface="Arial"/>
              <a:ea typeface="Arial"/>
              <a:cs typeface="Arial"/>
            </a:endParaRPr>
          </a:p>
          <a:p>
            <a:pPr marL="50800" algn="l" rtl="0">
              <a:lnSpc>
                <a:spcPts val="469"/>
              </a:lnSpc>
              <a:spcBef>
                <a:spcPts val="106"/>
              </a:spcBef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inelude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inventory-</a:t>
            </a:r>
            <a:endParaRPr lang="en-US" altLang="zh-CN" sz="500">
              <a:latin typeface="Arial"/>
              <a:ea typeface="Arial"/>
              <a:cs typeface="Arial"/>
            </a:endParaRPr>
          </a:p>
          <a:p>
            <a:pPr marL="47624" algn="l" rtl="0">
              <a:lnSpc>
                <a:spcPts val="469"/>
              </a:lnSpc>
              <a:spcBef>
                <a:spcPts val="106"/>
              </a:spcBef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only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showrooms</a:t>
            </a:r>
            <a:endParaRPr lang="en-US" altLang="zh-CN" sz="500">
              <a:latin typeface="Arial"/>
              <a:ea typeface="Arial"/>
              <a:cs typeface="Arial"/>
            </a:endParaRPr>
          </a:p>
          <a:p>
            <a:pPr marL="47624" algn="l" rtl="0">
              <a:lnSpc>
                <a:spcPts val="469"/>
              </a:lnSpc>
              <a:spcBef>
                <a:spcPts val="131"/>
              </a:spcBef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"buy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online,</a:t>
            </a:r>
            <a:endParaRPr lang="en-US" altLang="zh-CN" sz="500">
              <a:latin typeface="Arial"/>
              <a:ea typeface="Arial"/>
              <a:cs typeface="Arial"/>
            </a:endParaRPr>
          </a:p>
          <a:p>
            <a:pPr marL="47624" algn="l" rtl="0">
              <a:lnSpc>
                <a:spcPts val="469"/>
              </a:lnSpc>
              <a:spcBef>
                <a:spcPts val="131"/>
              </a:spcBef>
            </a:pPr>
            <a:r>
              <a:rPr lang="en-US" altLang="zh-CN" sz="500" b="1" spc="0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pick</a:t>
            </a:r>
            <a:r>
              <a:rPr lang="en-US" altLang="zh-CN" sz="500" b="1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up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store"</a:t>
            </a:r>
            <a:endParaRPr lang="en-US" altLang="zh-CN" sz="500">
              <a:latin typeface="Arial"/>
              <a:ea typeface="Arial"/>
              <a:cs typeface="Arial"/>
            </a:endParaRPr>
          </a:p>
          <a:p>
            <a:pPr marL="47624" algn="l" rtl="0">
              <a:lnSpc>
                <a:spcPts val="469"/>
              </a:lnSpc>
              <a:spcBef>
                <a:spcPts val="131"/>
              </a:spcBef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options.</a:t>
            </a:r>
            <a:endParaRPr lang="en-US" altLang="zh-CN" sz="500">
              <a:latin typeface="Arial"/>
              <a:ea typeface="Arial"/>
              <a:cs typeface="Arial"/>
            </a:endParaRPr>
          </a:p>
        </p:txBody>
      </p:sp>
      <p:sp>
        <p:nvSpPr>
          <p:cNvPr id="16" name="Text Box16"/>
          <p:cNvSpPr txBox="1"/>
          <p:nvPr/>
        </p:nvSpPr>
        <p:spPr>
          <a:xfrm>
            <a:off x="1425595" y="6107417"/>
            <a:ext cx="31427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channel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" name="Text Box17"/>
          <p:cNvSpPr txBox="1"/>
          <p:nvPr/>
        </p:nvSpPr>
        <p:spPr>
          <a:xfrm>
            <a:off x="1808500" y="6107417"/>
            <a:ext cx="48762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environment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" name="Text Box18"/>
          <p:cNvSpPr txBox="1"/>
          <p:nvPr/>
        </p:nvSpPr>
        <p:spPr>
          <a:xfrm>
            <a:off x="2364760" y="6107417"/>
            <a:ext cx="66733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700" spc="6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critical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" name="Text Box19"/>
          <p:cNvSpPr txBox="1"/>
          <p:nvPr/>
        </p:nvSpPr>
        <p:spPr>
          <a:xfrm>
            <a:off x="1425595" y="6231242"/>
            <a:ext cx="45304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innovations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" name="Text Box20"/>
          <p:cNvSpPr txBox="1"/>
          <p:nvPr/>
        </p:nvSpPr>
        <p:spPr>
          <a:xfrm>
            <a:off x="1901845" y="6231242"/>
            <a:ext cx="58864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3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" name="Text Box21"/>
          <p:cNvSpPr txBox="1"/>
          <p:nvPr/>
        </p:nvSpPr>
        <p:spPr>
          <a:xfrm>
            <a:off x="2513350" y="6231242"/>
            <a:ext cx="32956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" name="Text Box22"/>
          <p:cNvSpPr txBox="1"/>
          <p:nvPr/>
        </p:nvSpPr>
        <p:spPr>
          <a:xfrm>
            <a:off x="2865775" y="6231242"/>
            <a:ext cx="16637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" name="Text Box23"/>
          <p:cNvSpPr txBox="1"/>
          <p:nvPr/>
        </p:nvSpPr>
        <p:spPr>
          <a:xfrm>
            <a:off x="1425595" y="6358242"/>
            <a:ext cx="1635126" cy="3315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" indent="-1" algn="just" rtl="0">
              <a:lnSpc>
                <a:spcPts val="870"/>
              </a:lnSpc>
            </a:pP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framework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emerged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54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lang="en-US" altLang="zh-CN" sz="700" spc="57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research</a:t>
            </a:r>
            <a:r>
              <a:rPr lang="en-US" altLang="zh-CN" sz="700" spc="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55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traditional</a:t>
            </a:r>
            <a:r>
              <a:rPr lang="en-US" altLang="zh-CN" sz="700" spc="47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nontraditional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retailers.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3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thrive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new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" name="Text Box24"/>
          <p:cNvSpPr txBox="1"/>
          <p:nvPr/>
        </p:nvSpPr>
        <p:spPr>
          <a:xfrm>
            <a:off x="1425596" y="6736067"/>
            <a:ext cx="85373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environment,</a:t>
            </a:r>
            <a:r>
              <a:rPr lang="en-US" altLang="zh-CN" sz="700" spc="281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5" name="Text Box25"/>
          <p:cNvSpPr txBox="1"/>
          <p:nvPr/>
        </p:nvSpPr>
        <p:spPr>
          <a:xfrm>
            <a:off x="2298721" y="6736067"/>
            <a:ext cx="54766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77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lang="en-US" altLang="zh-CN" sz="700" spc="275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stripes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6" name="Text Box26"/>
          <p:cNvSpPr txBox="1"/>
          <p:nvPr/>
        </p:nvSpPr>
        <p:spPr>
          <a:xfrm>
            <a:off x="2865777" y="6736067"/>
            <a:ext cx="16637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7" name="Text Box27"/>
          <p:cNvSpPr txBox="1"/>
          <p:nvPr/>
        </p:nvSpPr>
        <p:spPr>
          <a:xfrm>
            <a:off x="1425597" y="6863067"/>
            <a:ext cx="158281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origins</a:t>
            </a:r>
            <a:r>
              <a:rPr lang="en-US" altLang="zh-CN" sz="700" spc="15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need</a:t>
            </a:r>
            <a:r>
              <a:rPr lang="en-US" altLang="zh-CN" sz="700" spc="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deploy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9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" name="Text Box28"/>
          <p:cNvSpPr txBox="1"/>
          <p:nvPr/>
        </p:nvSpPr>
        <p:spPr>
          <a:xfrm>
            <a:off x="1425597" y="6986892"/>
            <a:ext cx="70514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fillment</a:t>
            </a:r>
            <a:r>
              <a:rPr lang="en-US" altLang="zh-CN" sz="700" spc="2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strategies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" name="Text Box29"/>
          <p:cNvSpPr txBox="1"/>
          <p:nvPr/>
        </p:nvSpPr>
        <p:spPr>
          <a:xfrm>
            <a:off x="2143147" y="6986892"/>
            <a:ext cx="77025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22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reduce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friction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0" name="Text Box30"/>
          <p:cNvSpPr txBox="1"/>
          <p:nvPr/>
        </p:nvSpPr>
        <p:spPr>
          <a:xfrm>
            <a:off x="2924832" y="6986892"/>
            <a:ext cx="10731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in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1" name="Text Box31"/>
          <p:cNvSpPr txBox="1"/>
          <p:nvPr/>
        </p:nvSpPr>
        <p:spPr>
          <a:xfrm>
            <a:off x="1425597" y="7113892"/>
            <a:ext cx="1610018" cy="334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879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every</a:t>
            </a:r>
            <a:r>
              <a:rPr lang="en-US" altLang="zh-CN" sz="700" spc="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phase</a:t>
            </a:r>
            <a:r>
              <a:rPr lang="en-US" altLang="zh-CN" sz="700" spc="2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buying</a:t>
            </a:r>
            <a:r>
              <a:rPr lang="en-US" altLang="zh-CN" sz="700" spc="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process.</a:t>
            </a:r>
            <a:r>
              <a:rPr lang="en-US" altLang="zh-CN" sz="700" spc="2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means</a:t>
            </a:r>
            <a:r>
              <a:rPr lang="en-US" altLang="zh-CN" sz="700" spc="81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simultaneously</a:t>
            </a:r>
            <a:r>
              <a:rPr lang="en-US" altLang="zh-CN" sz="700" spc="8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providing,</a:t>
            </a:r>
            <a:r>
              <a:rPr lang="en-US" altLang="zh-CN" sz="700" spc="78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8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74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cost-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effective</a:t>
            </a:r>
            <a:r>
              <a:rPr lang="en-US" altLang="zh-CN" sz="600" i="1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700" spc="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3F2724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narrative-enhancing</a:t>
            </a:r>
            <a:r>
              <a:rPr lang="en-US" altLang="zh-CN" sz="600" i="1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way,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2" name="Text Box32"/>
          <p:cNvSpPr txBox="1"/>
          <p:nvPr/>
        </p:nvSpPr>
        <p:spPr>
          <a:xfrm rot="16200000">
            <a:off x="5006213" y="2373503"/>
            <a:ext cx="693166" cy="35737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814"/>
              </a:lnSpc>
            </a:pPr>
            <a:r>
              <a:rPr lang="en-US" altLang="zh-CN" sz="3000" b="1" spc="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■■u</a:t>
            </a:r>
            <a:endParaRPr lang="en-US" altLang="zh-CN" sz="30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th34"/>
          <p:cNvSpPr/>
          <p:nvPr/>
        </p:nvSpPr>
        <p:spPr>
          <a:xfrm>
            <a:off x="4961890" y="4836795"/>
            <a:ext cx="565150" cy="4445"/>
          </a:xfrm>
          <a:custGeom>
            <a:avLst/>
            <a:gdLst/>
            <a:ahLst/>
            <a:cxnLst/>
            <a:rect l="l" t="t" r="r" b="b"/>
            <a:pathLst>
              <a:path w="565150" h="4445">
                <a:moveTo>
                  <a:pt x="0" y="4445"/>
                </a:moveTo>
                <a:lnTo>
                  <a:pt x="565150" y="4445"/>
                </a:lnTo>
                <a:lnTo>
                  <a:pt x="565150" y="0"/>
                </a:lnTo>
                <a:lnTo>
                  <a:pt x="0" y="0"/>
                </a:lnTo>
                <a:lnTo>
                  <a:pt x="0" y="4445"/>
                </a:lnTo>
                <a:close/>
              </a:path>
            </a:pathLst>
          </a:custGeom>
          <a:solidFill>
            <a:srgbClr val="0080FF">
              <a:alpha val="65535"/>
            </a:srgbClr>
          </a:solidFill>
          <a:ln w="0" cap="sq">
            <a:solidFill>
              <a:srgbClr val="0080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5" name="Path35"/>
          <p:cNvSpPr/>
          <p:nvPr/>
        </p:nvSpPr>
        <p:spPr>
          <a:xfrm>
            <a:off x="5645785" y="4836795"/>
            <a:ext cx="541020" cy="4445"/>
          </a:xfrm>
          <a:custGeom>
            <a:avLst/>
            <a:gdLst/>
            <a:ahLst/>
            <a:cxnLst/>
            <a:rect l="l" t="t" r="r" b="b"/>
            <a:pathLst>
              <a:path w="541020" h="4445">
                <a:moveTo>
                  <a:pt x="0" y="4445"/>
                </a:moveTo>
                <a:lnTo>
                  <a:pt x="541020" y="4445"/>
                </a:lnTo>
                <a:lnTo>
                  <a:pt x="541020" y="0"/>
                </a:lnTo>
                <a:lnTo>
                  <a:pt x="0" y="0"/>
                </a:lnTo>
                <a:lnTo>
                  <a:pt x="0" y="4445"/>
                </a:lnTo>
                <a:close/>
              </a:path>
            </a:pathLst>
          </a:custGeom>
          <a:solidFill>
            <a:srgbClr val="0080FF">
              <a:alpha val="65535"/>
            </a:srgbClr>
          </a:solidFill>
          <a:ln w="0" cap="sq">
            <a:solidFill>
              <a:srgbClr val="0080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" name="Text Box36"/>
          <p:cNvSpPr txBox="1"/>
          <p:nvPr/>
        </p:nvSpPr>
        <p:spPr>
          <a:xfrm>
            <a:off x="1441450" y="929336"/>
            <a:ext cx="585775" cy="953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50"/>
              </a:lnSpc>
            </a:pPr>
            <a:r>
              <a:rPr lang="en-US" altLang="zh-CN" sz="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RETAILING</a:t>
            </a:r>
            <a:endParaRPr lang="en-US" altLang="zh-CN" sz="800">
              <a:latin typeface="Arial"/>
              <a:ea typeface="Arial"/>
              <a:cs typeface="Arial"/>
            </a:endParaRPr>
          </a:p>
        </p:txBody>
      </p:sp>
      <p:sp>
        <p:nvSpPr>
          <p:cNvPr id="37" name="Text Box37"/>
          <p:cNvSpPr txBox="1"/>
          <p:nvPr/>
        </p:nvSpPr>
        <p:spPr>
          <a:xfrm>
            <a:off x="2511427" y="1452867"/>
            <a:ext cx="1909106" cy="715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3173" algn="just" rtl="0">
              <a:lnSpc>
                <a:spcPts val="909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removes</a:t>
            </a:r>
            <a:r>
              <a:rPr lang="en-US" altLang="zh-CN" sz="700" spc="1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initial</a:t>
            </a:r>
            <a:r>
              <a:rPr lang="en-US" altLang="zh-CN" sz="700" spc="1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uncertainties</a:t>
            </a:r>
            <a:r>
              <a:rPr lang="en-US" altLang="zh-CN" sz="700" spc="1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barriers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purchase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—</a:t>
            </a:r>
            <a:r>
              <a:rPr lang="en-US" altLang="zh-CN" sz="70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options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allow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most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convenient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cost-effective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way.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82" marR="26198" indent="111123" algn="l" rtl="0">
              <a:lnSpc>
                <a:spcPts val="100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lang="en-US" altLang="zh-CN" sz="700" spc="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research</a:t>
            </a:r>
            <a:r>
              <a:rPr lang="en-US" altLang="zh-CN" sz="700" spc="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relies</a:t>
            </a:r>
            <a:r>
              <a:rPr lang="en-US" altLang="zh-CN" sz="700" spc="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spc="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detailed</a:t>
            </a:r>
            <a:r>
              <a:rPr lang="en-US" altLang="zh-CN" sz="700" spc="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customer-behav-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ior</a:t>
            </a:r>
            <a:r>
              <a:rPr lang="en-US" altLang="zh-CN" sz="700" spc="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lang="en-US" altLang="zh-CN" sz="700" spc="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(such</a:t>
            </a:r>
            <a:r>
              <a:rPr lang="en-US" altLang="zh-CN" sz="700" spc="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visits,</a:t>
            </a:r>
            <a:r>
              <a:rPr lang="en-US" altLang="zh-CN" sz="700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purchases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returns)</a:t>
            </a:r>
            <a:r>
              <a:rPr lang="en-US" altLang="zh-CN" sz="700" spc="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8" name="Text Box38"/>
          <p:cNvSpPr txBox="1"/>
          <p:nvPr/>
        </p:nvSpPr>
        <p:spPr>
          <a:xfrm>
            <a:off x="4511681" y="1452867"/>
            <a:ext cx="1917069" cy="715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1" marR="30847" indent="3173" algn="l" rtl="0">
              <a:lnSpc>
                <a:spcPts val="818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(2)</a:t>
            </a:r>
            <a:r>
              <a:rPr lang="en-US" altLang="zh-CN" sz="700" spc="1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</a:t>
            </a:r>
            <a:r>
              <a:rPr lang="en-US" altLang="zh-CN" sz="700" spc="1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lang="en-US" altLang="zh-CN" sz="700" spc="1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transactions</a:t>
            </a:r>
            <a:r>
              <a:rPr lang="en-US" altLang="zh-CN" sz="700" spc="1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1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fulfilled?</a:t>
            </a:r>
            <a:r>
              <a:rPr lang="en-US" altLang="zh-CN" sz="700" spc="1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(See</a:t>
            </a:r>
            <a:r>
              <a:rPr lang="en-US" altLang="zh-CN" sz="700" spc="1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Matrix.”)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indent="114298" algn="just" rtl="0">
              <a:lnSpc>
                <a:spcPts val="100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When</a:t>
            </a:r>
            <a:r>
              <a:rPr lang="en-US" altLang="zh-CN" sz="700" spc="10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spc="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comes</a:t>
            </a:r>
            <a:r>
              <a:rPr lang="en-US" altLang="zh-CN" sz="700" spc="1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fulfillment,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1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either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visit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pick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up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Ítems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“store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them”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delivered.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true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information,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too,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either</a:t>
            </a:r>
            <a:r>
              <a:rPr lang="en-US" altLang="zh-CN" sz="700" spc="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visit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2511436" y="2214867"/>
            <a:ext cx="188595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omnichannel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retailers.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then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lang="en-US" altLang="zh-CN" sz="700" spc="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lang="en-US" altLang="zh-CN" sz="700" spc="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" name="Text Box40"/>
          <p:cNvSpPr txBox="1"/>
          <p:nvPr/>
        </p:nvSpPr>
        <p:spPr>
          <a:xfrm>
            <a:off x="4514865" y="2214867"/>
            <a:ext cx="60745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obtain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(offline)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1" name="Text Box41"/>
          <p:cNvSpPr txBox="1"/>
          <p:nvPr/>
        </p:nvSpPr>
        <p:spPr>
          <a:xfrm>
            <a:off x="5133991" y="2214867"/>
            <a:ext cx="126047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2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seek</a:t>
            </a:r>
            <a:r>
              <a:rPr lang="en-US" altLang="zh-CN" sz="700" spc="2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2" name="Text Box42"/>
          <p:cNvSpPr txBox="1"/>
          <p:nvPr/>
        </p:nvSpPr>
        <p:spPr>
          <a:xfrm>
            <a:off x="2511441" y="2345042"/>
            <a:ext cx="1892068" cy="1357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3" indent="-1" algn="just" rtl="0">
              <a:lnSpc>
                <a:spcPts val="971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perform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statistical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tests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impact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manage-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ment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interventions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(such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website</a:t>
            </a:r>
            <a:r>
              <a:rPr lang="en-US" altLang="zh-CN" sz="700" spc="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enhancements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openings)</a:t>
            </a:r>
            <a:r>
              <a:rPr lang="en-US" altLang="zh-CN" sz="700" spc="1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overall</a:t>
            </a:r>
            <a:r>
              <a:rPr lang="en-US" altLang="zh-CN" sz="700" spc="1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demand</a:t>
            </a:r>
            <a:r>
              <a:rPr lang="en-US" altLang="zh-CN" sz="700" spc="1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efficiency.</a:t>
            </a:r>
            <a:r>
              <a:rPr lang="en-US" altLang="zh-CN" sz="700" spc="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(See</a:t>
            </a:r>
            <a:r>
              <a:rPr lang="en-US" altLang="zh-CN" sz="700" spc="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“About</a:t>
            </a:r>
            <a:r>
              <a:rPr lang="en-US" altLang="zh-CN" sz="700" spc="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Research.”)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explain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why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best</a:t>
            </a:r>
            <a:r>
              <a:rPr lang="en-US" altLang="zh-CN" sz="700" spc="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way</a:t>
            </a:r>
            <a:r>
              <a:rPr lang="en-US" altLang="zh-CN" sz="700" spc="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navigate</a:t>
            </a:r>
            <a:r>
              <a:rPr lang="en-US" altLang="zh-CN" sz="700" spc="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nichannel</a:t>
            </a:r>
            <a:r>
              <a:rPr lang="en-US" altLang="zh-CN" sz="700" spc="1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environment</a:t>
            </a:r>
            <a:r>
              <a:rPr lang="en-US" altLang="zh-CN" sz="700" spc="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1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to:</a:t>
            </a:r>
            <a:r>
              <a:rPr lang="en-US" altLang="zh-CN" sz="700" spc="1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(1)</a:t>
            </a:r>
            <a:r>
              <a:rPr lang="en-US" altLang="zh-CN" sz="700" spc="1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take</a:t>
            </a:r>
            <a:r>
              <a:rPr lang="en-US" altLang="zh-CN" sz="700" spc="1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perspective</a:t>
            </a:r>
            <a:r>
              <a:rPr lang="en-US" altLang="zh-CN" sz="700" spc="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(2)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view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activities</a:t>
            </a:r>
            <a:r>
              <a:rPr lang="en-US" altLang="zh-CN" sz="700" spc="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pany</a:t>
            </a:r>
            <a:r>
              <a:rPr lang="en-US" altLang="zh-CN" sz="700" spc="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700" spc="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lens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core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functions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fulfillment.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Last,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most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impor-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tant,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elabórate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lang="en-US" altLang="zh-CN" sz="700" spc="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core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elements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lang="en-US" altLang="zh-CN" sz="700" spc="2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</a:t>
            </a:r>
            <a:r>
              <a:rPr lang="en-US" altLang="zh-CN" sz="700" spc="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matrix</a:t>
            </a:r>
            <a:r>
              <a:rPr lang="en-US" altLang="zh-CN" sz="700" spc="2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detail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" name="Text Box43"/>
          <p:cNvSpPr txBox="1"/>
          <p:nvPr/>
        </p:nvSpPr>
        <p:spPr>
          <a:xfrm>
            <a:off x="4511711" y="2345042"/>
            <a:ext cx="1939681" cy="1357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17459" marR="56987" indent="-114302" algn="l" rtl="0">
              <a:lnSpc>
                <a:spcPts val="818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remotely,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either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perhaps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catalogs.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advent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Internet,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63" indent="-3" algn="l" rtl="0">
              <a:lnSpc>
                <a:spcPts val="1003"/>
              </a:lnSpc>
              <a:spcBef>
                <a:spcPts val="25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ally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generic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types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first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type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was</a:t>
            </a:r>
            <a:r>
              <a:rPr lang="en-US" altLang="zh-CN" sz="700" spc="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traditional</a:t>
            </a:r>
            <a:r>
              <a:rPr lang="en-US" altLang="zh-CN" sz="700" spc="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retailers,</a:t>
            </a:r>
            <a:r>
              <a:rPr lang="en-US" altLang="zh-CN" sz="700" spc="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indicated</a:t>
            </a:r>
            <a:r>
              <a:rPr lang="en-US" altLang="zh-CN" sz="700" spc="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upper-left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1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lang="en-US" altLang="zh-CN" sz="700" spc="1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matrix</a:t>
            </a:r>
            <a:r>
              <a:rPr lang="en-US" altLang="zh-CN" sz="700" spc="1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(quadrant</a:t>
            </a:r>
            <a:r>
              <a:rPr lang="en-US" altLang="zh-CN" sz="700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1),</a:t>
            </a:r>
            <a:r>
              <a:rPr lang="en-US" altLang="zh-CN" sz="700" spc="1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wherein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spc="2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2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delivered</a:t>
            </a:r>
            <a:r>
              <a:rPr lang="en-US" altLang="zh-CN" sz="700" spc="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</a:t>
            </a:r>
            <a:r>
              <a:rPr lang="en-US" altLang="zh-CN" sz="700" spc="2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physical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visit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take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fillment.</a:t>
            </a:r>
            <a:r>
              <a:rPr lang="en-US" altLang="zh-CN" sz="700" spc="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Many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still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opérate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exclusively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1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quadrant,</a:t>
            </a:r>
            <a:r>
              <a:rPr lang="en-US" altLang="zh-CN" sz="700" spc="19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1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exemplified</a:t>
            </a:r>
            <a:r>
              <a:rPr lang="en-US" altLang="zh-CN" sz="700" spc="1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1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Ross</a:t>
            </a:r>
            <a:r>
              <a:rPr lang="en-US" altLang="zh-CN" sz="700" spc="1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</a:t>
            </a:r>
            <a:r>
              <a:rPr lang="en-US" altLang="zh-CN" sz="700" spc="1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HomeGoods.</a:t>
            </a:r>
            <a:r>
              <a:rPr lang="en-US" altLang="zh-CN" sz="7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second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type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catalog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spc="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considered</a:t>
            </a:r>
            <a:r>
              <a:rPr lang="en-US" altLang="zh-CN" sz="700" spc="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early</a:t>
            </a:r>
            <a:r>
              <a:rPr lang="en-US" altLang="zh-CN" sz="700" spc="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precursor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4" name="Text Box44"/>
          <p:cNvSpPr txBox="1"/>
          <p:nvPr/>
        </p:nvSpPr>
        <p:spPr>
          <a:xfrm>
            <a:off x="2514627" y="3748392"/>
            <a:ext cx="185904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highlight</a:t>
            </a:r>
            <a:r>
              <a:rPr lang="en-US" altLang="zh-CN" sz="700" spc="1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key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implications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omnichan­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5" name="Text Box45"/>
          <p:cNvSpPr txBox="1"/>
          <p:nvPr/>
        </p:nvSpPr>
        <p:spPr>
          <a:xfrm>
            <a:off x="4511716" y="3748392"/>
            <a:ext cx="123028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day’s</a:t>
            </a:r>
            <a:r>
              <a:rPr lang="en-US" altLang="zh-CN" sz="700" spc="2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pure-play</a:t>
            </a:r>
            <a:r>
              <a:rPr lang="en-US" altLang="zh-CN" sz="700" spc="2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6" name="Text Box46"/>
          <p:cNvSpPr txBox="1"/>
          <p:nvPr/>
        </p:nvSpPr>
        <p:spPr>
          <a:xfrm>
            <a:off x="5754413" y="3748392"/>
            <a:ext cx="64325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(quadrant</a:t>
            </a:r>
            <a:r>
              <a:rPr lang="en-US" altLang="zh-CN" sz="700" spc="2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4),</a:t>
            </a:r>
            <a:r>
              <a:rPr lang="en-US" altLang="zh-CN" sz="700" spc="2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" name="Text Box47"/>
          <p:cNvSpPr txBox="1"/>
          <p:nvPr/>
        </p:nvSpPr>
        <p:spPr>
          <a:xfrm>
            <a:off x="2511452" y="3878567"/>
            <a:ext cx="1886056" cy="969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6"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practice.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indent="3176" algn="just" rtl="0">
              <a:lnSpc>
                <a:spcPts val="1043"/>
              </a:lnSpc>
              <a:spcBef>
                <a:spcPts val="743"/>
              </a:spcBef>
            </a:pP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Customer-Focused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Framework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2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adopted</a:t>
            </a:r>
            <a:r>
              <a:rPr lang="en-US" altLang="zh-CN" sz="700" spc="2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2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customer-focused</a:t>
            </a:r>
            <a:r>
              <a:rPr lang="en-US" altLang="zh-CN" sz="700" spc="2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perspective</a:t>
            </a:r>
            <a:r>
              <a:rPr lang="en-US" altLang="zh-CN" sz="700" spc="2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omnichannel</a:t>
            </a:r>
            <a:r>
              <a:rPr lang="en-US" altLang="zh-CN" sz="700" spc="1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strategy,</a:t>
            </a:r>
            <a:r>
              <a:rPr lang="en-US" altLang="zh-CN" sz="700" spc="1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1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lang="en-US" altLang="zh-CN" sz="700" spc="1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research</a:t>
            </a:r>
            <a:r>
              <a:rPr lang="en-US" altLang="zh-CN" sz="700" spc="10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ence</a:t>
            </a:r>
            <a:r>
              <a:rPr lang="en-US" altLang="zh-CN" sz="700" spc="1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tells</a:t>
            </a:r>
            <a:r>
              <a:rPr lang="en-US" altLang="zh-CN" sz="700" spc="1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</a:t>
            </a:r>
            <a:r>
              <a:rPr lang="en-US" altLang="zh-CN" sz="700" spc="1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1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1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best</a:t>
            </a:r>
            <a:r>
              <a:rPr lang="en-US" altLang="zh-CN" sz="700" spc="1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way</a:t>
            </a:r>
            <a:r>
              <a:rPr lang="en-US" altLang="zh-CN" sz="700" spc="1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ensure</a:t>
            </a:r>
            <a:r>
              <a:rPr lang="en-US" altLang="zh-CN" sz="700" spc="1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formation</a:t>
            </a:r>
            <a:r>
              <a:rPr lang="en-US" altLang="zh-CN" sz="700" spc="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cohesive</a:t>
            </a:r>
            <a:r>
              <a:rPr lang="en-US" altLang="zh-CN" sz="700" spc="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effective</a:t>
            </a:r>
            <a:r>
              <a:rPr lang="en-US" altLang="zh-CN" sz="700" spc="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initiatives.</a:t>
            </a:r>
            <a:r>
              <a:rPr lang="en-US" altLang="zh-CN" sz="700" spc="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framework</a:t>
            </a:r>
            <a:r>
              <a:rPr lang="en-US" altLang="zh-CN" sz="700" spc="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asks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simple</a:t>
            </a:r>
            <a:r>
              <a:rPr lang="en-US" altLang="zh-CN" sz="700" spc="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yet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fundamental</a:t>
            </a:r>
            <a:r>
              <a:rPr lang="en-US" altLang="zh-CN" sz="700" spc="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" name="Text Box48"/>
          <p:cNvSpPr txBox="1"/>
          <p:nvPr/>
        </p:nvSpPr>
        <p:spPr>
          <a:xfrm>
            <a:off x="4511720" y="3875392"/>
            <a:ext cx="1902752" cy="972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3173" algn="just" rtl="0">
              <a:lnSpc>
                <a:spcPts val="887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directly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via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Internet</a:t>
            </a:r>
            <a:r>
              <a:rPr lang="en-US" altLang="zh-CN" sz="700" spc="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(instead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catalog)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takes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place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via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81" marR="6350" indent="111124" algn="just" rtl="0">
              <a:lnSpc>
                <a:spcPts val="100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development</a:t>
            </a:r>
            <a:r>
              <a:rPr lang="en-US" altLang="zh-CN" sz="700" spc="2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commercial</a:t>
            </a:r>
            <a:r>
              <a:rPr lang="en-US" altLang="zh-CN" sz="700" spc="2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Internet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spurred</a:t>
            </a:r>
            <a:r>
              <a:rPr lang="en-US" altLang="zh-CN" sz="700" spc="3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growth</a:t>
            </a:r>
            <a:r>
              <a:rPr lang="en-US" altLang="zh-CN" sz="7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number</a:t>
            </a:r>
            <a:r>
              <a:rPr lang="en-US" altLang="zh-CN" sz="700" spc="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pure-play</a:t>
            </a:r>
            <a:r>
              <a:rPr lang="en-US" altLang="zh-CN" sz="700" spc="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Internet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companies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(quadrant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4),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transmis-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sion</a:t>
            </a:r>
            <a:r>
              <a:rPr lang="en-US" altLang="zh-CN" sz="700" spc="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via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delivery,</a:t>
            </a:r>
            <a:r>
              <a:rPr lang="en-US" altLang="zh-CN" sz="700" spc="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exemplified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80FF"/>
                </a:solidFill>
                <a:latin typeface="Times New Roman"/>
                <a:ea typeface="Times New Roman"/>
                <a:cs typeface="Times New Roman"/>
                <a:hlinkClick r:id="rId2"/>
              </a:rPr>
              <a:t>byAmazon.com</a:t>
            </a:r>
            <a:r>
              <a:rPr lang="en-US" altLang="zh-CN" sz="700" dirty="0">
                <a:solidFill>
                  <a:srgbClr val="0080FF"/>
                </a:solidFill>
                <a:latin typeface="Times New Roman"/>
                <a:ea typeface="Times New Roman"/>
                <a:cs typeface="Times New Roman"/>
                <a:hlinkClick r:id="rId2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80FF"/>
                </a:solidFill>
                <a:latin typeface="Times New Roman"/>
                <a:ea typeface="Times New Roman"/>
                <a:cs typeface="Times New Roman"/>
                <a:hlinkClick r:id="rId3"/>
              </a:rPr>
              <a:t>Overstock.com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" name="Text Box49"/>
          <p:cNvSpPr txBox="1"/>
          <p:nvPr/>
        </p:nvSpPr>
        <p:spPr>
          <a:xfrm>
            <a:off x="2511458" y="4897742"/>
            <a:ext cx="188595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tions: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1)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lang="en-US" altLang="zh-CN" sz="700" spc="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get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4514910" y="4897742"/>
            <a:ext cx="21585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great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1" name="Text Box51"/>
          <p:cNvSpPr txBox="1"/>
          <p:nvPr/>
        </p:nvSpPr>
        <p:spPr>
          <a:xfrm>
            <a:off x="4748590" y="4897742"/>
            <a:ext cx="165554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promise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“omnichannel</a:t>
            </a:r>
            <a:r>
              <a:rPr lang="en-US" altLang="zh-CN" sz="700" spc="2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revolution,”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" name="Text Box52"/>
          <p:cNvSpPr txBox="1"/>
          <p:nvPr/>
        </p:nvSpPr>
        <p:spPr>
          <a:xfrm>
            <a:off x="2511458" y="5024742"/>
            <a:ext cx="188595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need</a:t>
            </a:r>
            <a:r>
              <a:rPr lang="en-US" altLang="zh-CN" sz="700" spc="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facilítate</a:t>
            </a:r>
            <a:r>
              <a:rPr lang="en-US" altLang="zh-CN" sz="700" spc="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700" spc="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purchase</a:t>
            </a:r>
            <a:r>
              <a:rPr lang="en-US" altLang="zh-CN" sz="700" spc="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decisions?</a:t>
            </a:r>
            <a:r>
              <a:rPr lang="en-US" altLang="zh-CN" sz="700" spc="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" name="Text Box53"/>
          <p:cNvSpPr txBox="1"/>
          <p:nvPr/>
        </p:nvSpPr>
        <p:spPr>
          <a:xfrm>
            <a:off x="4514912" y="5024742"/>
            <a:ext cx="190719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however,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simply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businesses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" name="Text Box54"/>
          <p:cNvSpPr txBox="1"/>
          <p:nvPr/>
        </p:nvSpPr>
        <p:spPr>
          <a:xfrm>
            <a:off x="1447800" y="5352110"/>
            <a:ext cx="1518690" cy="21650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50"/>
              </a:lnSpc>
            </a:pPr>
            <a:r>
              <a:rPr lang="en-US" altLang="zh-CN" sz="800" b="1" spc="0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ABOUT</a:t>
            </a:r>
            <a:r>
              <a:rPr lang="en-US" altLang="zh-CN" sz="800" b="1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800" b="1" spc="0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800" b="1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800" b="1" spc="0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RESEARCH</a:t>
            </a:r>
            <a:endParaRPr lang="en-US" altLang="zh-CN" sz="800">
              <a:latin typeface="Arial"/>
              <a:ea typeface="Arial"/>
              <a:cs typeface="Arial"/>
            </a:endParaRPr>
          </a:p>
          <a:p>
            <a:pPr marL="1" indent="-1" algn="l" rtl="0">
              <a:lnSpc>
                <a:spcPts val="815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conducted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our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academic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research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omnichannel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¡ssues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large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databases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Crate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&amp;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Barrel,</a:t>
            </a:r>
            <a:r>
              <a:rPr lang="en-US" altLang="zh-CN" sz="55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u="sng" spc="0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rId4"/>
              </a:rPr>
              <a:t>Bonobos.com</a:t>
            </a:r>
            <a:r>
              <a:rPr lang="en-US" altLang="zh-CN" sz="550" u="sng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rId4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u="sng" spc="0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rId5"/>
              </a:rPr>
              <a:t>WarbyParker.com</a:t>
            </a:r>
            <a:r>
              <a:rPr lang="en-US" altLang="zh-CN" sz="550" u="sng" spc="11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rId5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supplementing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them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other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external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public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sources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necessary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(discussed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below).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worked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closely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executivesto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elabórate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research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¡ssues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only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theoretical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aca­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demic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interest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also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practical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economic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importance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retailers.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12" marR="6825" indent="111124" algn="l" rtl="0">
              <a:lnSpc>
                <a:spcPts val="815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facilítate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our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research,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pro-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vided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following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kinds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fields: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unique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(disguised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confidential-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ity),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transaction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date,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transaction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ítems,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transaction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valué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(shipping)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ZIP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code.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also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privy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other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important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kinds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activity,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including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website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visits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sampling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returns.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made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available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detailed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55" name="Text Box55"/>
          <p:cNvSpPr txBox="1"/>
          <p:nvPr/>
        </p:nvSpPr>
        <p:spPr>
          <a:xfrm>
            <a:off x="3121030" y="5378399"/>
            <a:ext cx="1536158" cy="21419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89" marR="88426" indent="-3173" algn="l" rtl="0">
              <a:lnSpc>
                <a:spcPts val="741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timing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nature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specific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interventions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(for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example,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website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improvements)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could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assess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impact,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any,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sales,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returns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other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behaviors.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3179" indent="117477" algn="l" rtl="0">
              <a:lnSpc>
                <a:spcPts val="818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Furthermore,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since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well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known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sales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through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online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channels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vary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dramatically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geographic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location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accordance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types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living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their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local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shopping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options,'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appended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rich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geodemographic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sales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provided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companies.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nice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feature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freely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cheaply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available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gov-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ernment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commercial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sources,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such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U.S.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Census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geographic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provider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Esri.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3151" marR="102599" indent="111128" algn="l" rtl="0">
              <a:lnSpc>
                <a:spcPts val="817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characterized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U.S.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location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(ZIP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code)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according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several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local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features,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including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age,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income,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education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ethnicity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local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residents;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total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population;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population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density.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also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able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describe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several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aspects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local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offline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56" name="Text Box56"/>
          <p:cNvSpPr txBox="1"/>
          <p:nvPr/>
        </p:nvSpPr>
        <p:spPr>
          <a:xfrm>
            <a:off x="4800513" y="5378399"/>
            <a:ext cx="1528855" cy="21419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54" marR="74129" indent="3178" algn="l" rtl="0">
              <a:lnSpc>
                <a:spcPts val="753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environment,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including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offline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stores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likely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compete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web-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sites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companies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studying,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offline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expenditures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category,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travel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distance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offline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retailers,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on.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3215" indent="107952" algn="l" rtl="0">
              <a:lnSpc>
                <a:spcPts val="819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After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assembling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manage­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ment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intervention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estimated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econometric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models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assess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impact</a:t>
            </a:r>
            <a:r>
              <a:rPr lang="en-US" altLang="zh-CN" sz="550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7D5C79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7D5C7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interventions: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specifically,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whether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worked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(for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example,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whether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"buy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online,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pick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up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7D5C79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550" spc="6" dirty="0">
                <a:solidFill>
                  <a:srgbClr val="7D5C7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store"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program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increased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sales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website)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whether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unintended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consequences,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either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pos-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itive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negative.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instances,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analyzing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so-called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"natural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experiments,</a:t>
            </a:r>
            <a:r>
              <a:rPr lang="en-US" altLang="zh-CN" sz="550" spc="0" dirty="0">
                <a:solidFill>
                  <a:srgbClr val="7D5C79"/>
                </a:solidFill>
                <a:latin typeface="Arial"/>
                <a:ea typeface="Arial"/>
                <a:cs typeface="Arial"/>
              </a:rPr>
              <a:t>"</a:t>
            </a:r>
            <a:r>
              <a:rPr lang="en-US" altLang="zh-CN" sz="550" dirty="0">
                <a:solidFill>
                  <a:srgbClr val="7D5C7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7D5C79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550" dirty="0">
                <a:solidFill>
                  <a:srgbClr val="7D5C7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sense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interventions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took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place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ield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cus­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tomers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buying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experiences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exposed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them,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while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other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unaffected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these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could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control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group.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0" y="1800225"/>
            <a:ext cx="269875" cy="981075"/>
          </a:xfrm>
          <a:prstGeom prst="rect">
            <a:avLst/>
          </a:prstGeom>
          <a:noFill/>
        </p:spPr>
      </p:pic>
      <p:pic>
        <p:nvPicPr>
          <p:cNvPr id="59" name="Image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50" y="1793875"/>
            <a:ext cx="203200" cy="1079500"/>
          </a:xfrm>
          <a:prstGeom prst="rect">
            <a:avLst/>
          </a:prstGeom>
          <a:noFill/>
        </p:spPr>
      </p:pic>
      <p:sp>
        <p:nvSpPr>
          <p:cNvPr id="60" name="Path60"/>
          <p:cNvSpPr/>
          <p:nvPr/>
        </p:nvSpPr>
        <p:spPr>
          <a:xfrm>
            <a:off x="5476875" y="2685415"/>
            <a:ext cx="432435" cy="3175"/>
          </a:xfrm>
          <a:custGeom>
            <a:avLst/>
            <a:gdLst/>
            <a:ahLst/>
            <a:cxnLst/>
            <a:rect l="l" t="t" r="r" b="b"/>
            <a:pathLst>
              <a:path w="432435" h="3175">
                <a:moveTo>
                  <a:pt x="0" y="3175"/>
                </a:moveTo>
                <a:lnTo>
                  <a:pt x="432435" y="3175"/>
                </a:lnTo>
                <a:lnTo>
                  <a:pt x="432435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80FF">
              <a:alpha val="65535"/>
            </a:srgbClr>
          </a:solidFill>
          <a:ln w="0" cap="sq">
            <a:solidFill>
              <a:srgbClr val="0080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1" name="Path61"/>
          <p:cNvSpPr/>
          <p:nvPr/>
        </p:nvSpPr>
        <p:spPr>
          <a:xfrm>
            <a:off x="5521325" y="2771140"/>
            <a:ext cx="466090" cy="3175"/>
          </a:xfrm>
          <a:custGeom>
            <a:avLst/>
            <a:gdLst/>
            <a:ahLst/>
            <a:cxnLst/>
            <a:rect l="l" t="t" r="r" b="b"/>
            <a:pathLst>
              <a:path w="466090" h="3175">
                <a:moveTo>
                  <a:pt x="0" y="3175"/>
                </a:moveTo>
                <a:lnTo>
                  <a:pt x="466090" y="3175"/>
                </a:lnTo>
                <a:lnTo>
                  <a:pt x="466090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80FF">
              <a:alpha val="65535"/>
            </a:srgbClr>
          </a:solidFill>
          <a:ln w="0" cap="sq">
            <a:solidFill>
              <a:srgbClr val="0080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2" name="Path62"/>
          <p:cNvSpPr/>
          <p:nvPr/>
        </p:nvSpPr>
        <p:spPr>
          <a:xfrm>
            <a:off x="1428750" y="7542531"/>
            <a:ext cx="744220" cy="3175"/>
          </a:xfrm>
          <a:custGeom>
            <a:avLst/>
            <a:gdLst/>
            <a:ahLst/>
            <a:cxnLst/>
            <a:rect l="l" t="t" r="r" b="b"/>
            <a:pathLst>
              <a:path w="744220" h="3175">
                <a:moveTo>
                  <a:pt x="0" y="3175"/>
                </a:moveTo>
                <a:lnTo>
                  <a:pt x="744220" y="3175"/>
                </a:lnTo>
                <a:lnTo>
                  <a:pt x="744220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80FF">
              <a:alpha val="65535"/>
            </a:srgbClr>
          </a:solidFill>
          <a:ln w="0" cap="sq">
            <a:solidFill>
              <a:srgbClr val="0080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3" name="Text Box63"/>
          <p:cNvSpPr txBox="1"/>
          <p:nvPr/>
        </p:nvSpPr>
        <p:spPr>
          <a:xfrm rot="5400000">
            <a:off x="5261864" y="2295271"/>
            <a:ext cx="155194" cy="23825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6"/>
              </a:lnSpc>
            </a:pPr>
            <a:r>
              <a:rPr lang="en-US" altLang="zh-CN" sz="2000" b="1" spc="0" dirty="0">
                <a:solidFill>
                  <a:srgbClr val="8F7A2E"/>
                </a:solidFill>
                <a:latin typeface="Arial"/>
                <a:ea typeface="Arial"/>
                <a:cs typeface="Arial"/>
              </a:rPr>
              <a:t>o</a:t>
            </a:r>
            <a:endParaRPr lang="en-US" altLang="zh-CN" sz="2000">
              <a:latin typeface="Arial"/>
              <a:ea typeface="Arial"/>
              <a:cs typeface="Arial"/>
            </a:endParaRPr>
          </a:p>
        </p:txBody>
      </p:sp>
      <p:sp>
        <p:nvSpPr>
          <p:cNvPr id="64" name="Text Box64"/>
          <p:cNvSpPr txBox="1"/>
          <p:nvPr/>
        </p:nvSpPr>
        <p:spPr>
          <a:xfrm>
            <a:off x="2011679" y="4114515"/>
            <a:ext cx="29528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5" name="Text Box65"/>
          <p:cNvSpPr txBox="1"/>
          <p:nvPr/>
        </p:nvSpPr>
        <p:spPr>
          <a:xfrm>
            <a:off x="5191762" y="4241515"/>
            <a:ext cx="29528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6" name="Text Box66"/>
          <p:cNvSpPr txBox="1"/>
          <p:nvPr/>
        </p:nvSpPr>
        <p:spPr>
          <a:xfrm>
            <a:off x="2875281" y="5146390"/>
            <a:ext cx="29527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7" name="Text Box67"/>
          <p:cNvSpPr txBox="1"/>
          <p:nvPr/>
        </p:nvSpPr>
        <p:spPr>
          <a:xfrm>
            <a:off x="3830337" y="5276565"/>
            <a:ext cx="29528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8" name="Text Box68"/>
          <p:cNvSpPr txBox="1"/>
          <p:nvPr/>
        </p:nvSpPr>
        <p:spPr>
          <a:xfrm>
            <a:off x="2817497" y="5790915"/>
            <a:ext cx="29528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9" name="Text Box69"/>
          <p:cNvSpPr txBox="1"/>
          <p:nvPr/>
        </p:nvSpPr>
        <p:spPr>
          <a:xfrm>
            <a:off x="1428744" y="1144892"/>
            <a:ext cx="1911109" cy="7284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R="2657" algn="just" rtl="0">
              <a:lnSpc>
                <a:spcPts val="89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made</a:t>
            </a:r>
            <a:r>
              <a:rPr lang="en-US" altLang="zh-CN" sz="700" spc="2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possible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Internet</a:t>
            </a:r>
            <a:r>
              <a:rPr lang="en-US" altLang="zh-CN" sz="700" spc="2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connectivity,</a:t>
            </a:r>
            <a:r>
              <a:rPr lang="en-US" altLang="zh-CN" sz="700" spc="2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but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lang="en-US" altLang="zh-CN" sz="700" spc="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subtly</a:t>
            </a:r>
            <a:r>
              <a:rPr lang="en-US" altLang="zh-CN" sz="700" spc="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profoundly</a:t>
            </a:r>
            <a:r>
              <a:rPr lang="en-US" altLang="zh-CN" sz="700" spc="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emergence</a:t>
            </a:r>
            <a:r>
              <a:rPr lang="en-US" altLang="zh-CN" sz="700" spc="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strategies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76" indent="111124" algn="just" rtl="0">
              <a:lnSpc>
                <a:spcPts val="1017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lang="en-US" altLang="zh-CN" sz="700" spc="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observation</a:t>
            </a:r>
            <a:r>
              <a:rPr lang="en-US" altLang="zh-CN" sz="700" spc="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immediately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apparent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matrix</a:t>
            </a:r>
            <a:r>
              <a:rPr lang="en-US" altLang="zh-CN" sz="700" spc="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lang="en-US" altLang="zh-CN" sz="700" spc="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potential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opérate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any</a:t>
            </a:r>
            <a:r>
              <a:rPr lang="en-US" altLang="zh-CN" sz="700" spc="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four</a:t>
            </a:r>
            <a:r>
              <a:rPr lang="en-US" altLang="zh-CN" sz="700" spc="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0" name="Text Box70"/>
          <p:cNvSpPr txBox="1"/>
          <p:nvPr/>
        </p:nvSpPr>
        <p:spPr>
          <a:xfrm>
            <a:off x="3809996" y="1135711"/>
            <a:ext cx="2383623" cy="50773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6360" indent="-3174" algn="l" rtl="0">
              <a:lnSpc>
                <a:spcPts val="800"/>
              </a:lnSpc>
            </a:pPr>
            <a:r>
              <a:rPr lang="en-US" altLang="zh-CN" sz="800" b="1" spc="0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800" b="1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800" b="1" spc="0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800" b="1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800" b="1" spc="0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800" b="1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800" b="1" spc="0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FULFILLMENT</a:t>
            </a:r>
            <a:r>
              <a:rPr lang="en-US" altLang="zh-CN" sz="800" b="1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800" b="1" spc="0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MATRIX</a:t>
            </a:r>
            <a:r>
              <a:rPr lang="en-US" altLang="zh-CN" sz="800" b="1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omnichannel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environment,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either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visit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stores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obtain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orthey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seek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remotely.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also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either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visit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store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pick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up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ítems,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store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"come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them"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when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produets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delivered.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71" name="Text Box71"/>
          <p:cNvSpPr txBox="1"/>
          <p:nvPr/>
        </p:nvSpPr>
        <p:spPr>
          <a:xfrm>
            <a:off x="1428744" y="1919592"/>
            <a:ext cx="1929133" cy="8585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" marR="17315" indent="3174" algn="just" rtl="0">
              <a:lnSpc>
                <a:spcPts val="952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rants.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However,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develop</a:t>
            </a:r>
            <a:r>
              <a:rPr lang="en-US" altLang="zh-CN" sz="700" spc="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intuition</a:t>
            </a:r>
            <a:r>
              <a:rPr lang="en-US" altLang="zh-CN" sz="700" spc="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lang="en-US" altLang="zh-CN" sz="700" spc="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kinds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combinations</a:t>
            </a:r>
            <a:r>
              <a:rPr lang="en-US" altLang="zh-CN" sz="700" spc="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</a:t>
            </a:r>
            <a:r>
              <a:rPr lang="en-US" altLang="zh-CN" sz="700" spc="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ment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lang="en-US" altLang="zh-CN" sz="700" spc="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succeed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lang="en-US" altLang="zh-CN" sz="700" spc="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kinds</a:t>
            </a:r>
            <a:r>
              <a:rPr lang="en-US" altLang="zh-CN" sz="700" spc="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businesses</a:t>
            </a:r>
            <a:r>
              <a:rPr lang="en-US" altLang="zh-CN" sz="700" spc="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why,</a:t>
            </a:r>
            <a:r>
              <a:rPr lang="en-US" altLang="zh-CN" sz="700" spc="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spc="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helps</a:t>
            </a:r>
            <a:r>
              <a:rPr lang="en-US" altLang="zh-CN" sz="700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first</a:t>
            </a:r>
            <a:r>
              <a:rPr lang="en-US" altLang="zh-CN" sz="700" spc="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focus</a:t>
            </a:r>
            <a:r>
              <a:rPr lang="en-US" altLang="zh-CN" sz="700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exemplar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cases</a:t>
            </a:r>
            <a:r>
              <a:rPr lang="en-US" altLang="zh-CN" sz="700" spc="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quadrants</a:t>
            </a:r>
            <a:r>
              <a:rPr lang="en-US" altLang="zh-CN" sz="700" spc="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think</a:t>
            </a:r>
            <a:r>
              <a:rPr lang="en-US" altLang="zh-CN" sz="700" spc="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producís</a:t>
            </a:r>
            <a:r>
              <a:rPr lang="en-US" altLang="zh-CN" sz="700" spc="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experiences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excel.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114302" algn="l" rtl="0">
              <a:lnSpc>
                <a:spcPts val="636"/>
              </a:lnSpc>
              <a:spcBef>
                <a:spcPts val="414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“traditional”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7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began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life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2" name="Text Box72"/>
          <p:cNvSpPr txBox="1"/>
          <p:nvPr/>
        </p:nvSpPr>
        <p:spPr>
          <a:xfrm>
            <a:off x="3810045" y="1974799"/>
            <a:ext cx="405232" cy="7322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61870" algn="l" rtl="0">
              <a:lnSpc>
                <a:spcPts val="516"/>
              </a:lnSpc>
            </a:pPr>
            <a:r>
              <a:rPr lang="en-US" altLang="zh-CN" sz="550" spc="0" dirty="0">
                <a:solidFill>
                  <a:srgbClr val="3F2724"/>
                </a:solidFill>
                <a:latin typeface="Arial"/>
                <a:ea typeface="Arial"/>
                <a:cs typeface="Arial"/>
              </a:rPr>
              <a:t>Offline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algn="l" rtl="0">
              <a:lnSpc>
                <a:spcPts val="516"/>
              </a:lnSpc>
              <a:spcBef>
                <a:spcPts val="1709"/>
              </a:spcBef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53974" algn="l" rtl="0">
              <a:lnSpc>
                <a:spcPts val="516"/>
              </a:lnSpc>
              <a:spcBef>
                <a:spcPts val="134"/>
              </a:spcBef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Delivered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165100" algn="l" rtl="0">
              <a:lnSpc>
                <a:spcPts val="516"/>
              </a:lnSpc>
              <a:spcBef>
                <a:spcPts val="1859"/>
              </a:spcBef>
            </a:pPr>
            <a:r>
              <a:rPr lang="en-US" altLang="zh-CN" sz="550" spc="0" dirty="0">
                <a:solidFill>
                  <a:srgbClr val="3F2724"/>
                </a:solidFill>
                <a:latin typeface="Arial"/>
                <a:ea typeface="Arial"/>
                <a:cs typeface="Arial"/>
              </a:rPr>
              <a:t>Online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73" name="Text Box73"/>
          <p:cNvSpPr txBox="1"/>
          <p:nvPr/>
        </p:nvSpPr>
        <p:spPr>
          <a:xfrm>
            <a:off x="4562468" y="1914474"/>
            <a:ext cx="515087" cy="8656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" algn="l" rtl="0">
              <a:lnSpc>
                <a:spcPts val="516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Traditional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3176" algn="l" rtl="0">
              <a:lnSpc>
                <a:spcPts val="516"/>
              </a:lnSpc>
              <a:spcBef>
                <a:spcPts val="159"/>
              </a:spcBef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1" algn="l" rtl="0">
              <a:lnSpc>
                <a:spcPts val="516"/>
              </a:lnSpc>
              <a:spcBef>
                <a:spcPts val="134"/>
              </a:spcBef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•HomeGoods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1" algn="l" rtl="0">
              <a:lnSpc>
                <a:spcPts val="516"/>
              </a:lnSpc>
              <a:spcBef>
                <a:spcPts val="159"/>
              </a:spcBef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•Ross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3176" algn="l" rtl="0">
              <a:lnSpc>
                <a:spcPts val="516"/>
              </a:lnSpc>
              <a:spcBef>
                <a:spcPts val="1784"/>
              </a:spcBef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Shopping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3175" algn="l" rtl="0">
              <a:lnSpc>
                <a:spcPts val="516"/>
              </a:lnSpc>
              <a:spcBef>
                <a:spcPts val="109"/>
              </a:spcBef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Delivery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Hybrid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1" algn="l" rtl="0">
              <a:lnSpc>
                <a:spcPts val="516"/>
              </a:lnSpc>
              <a:spcBef>
                <a:spcPts val="184"/>
              </a:spcBef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•Orate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&amp;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Barrel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algn="l" rtl="0">
              <a:lnSpc>
                <a:spcPts val="516"/>
              </a:lnSpc>
              <a:spcBef>
                <a:spcPts val="159"/>
              </a:spcBef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•Toys"R"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74" name="Text Box74"/>
          <p:cNvSpPr txBox="1"/>
          <p:nvPr/>
        </p:nvSpPr>
        <p:spPr>
          <a:xfrm>
            <a:off x="5476871" y="1914474"/>
            <a:ext cx="561975" cy="8656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7" algn="l" rtl="0">
              <a:lnSpc>
                <a:spcPts val="516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Omine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Retan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1" algn="l" rtl="0">
              <a:lnSpc>
                <a:spcPts val="516"/>
              </a:lnSpc>
              <a:spcBef>
                <a:spcPts val="159"/>
              </a:spcBef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Plus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Showrooms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algn="l" rtl="0">
              <a:lnSpc>
                <a:spcPts val="516"/>
              </a:lnSpc>
              <a:spcBef>
                <a:spcPts val="134"/>
              </a:spcBef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•Warby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Parker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algn="l" rtl="0">
              <a:lnSpc>
                <a:spcPts val="516"/>
              </a:lnSpc>
              <a:spcBef>
                <a:spcPts val="159"/>
              </a:spcBef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Bonobos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4" algn="l" rtl="0">
              <a:lnSpc>
                <a:spcPts val="516"/>
              </a:lnSpc>
              <a:spcBef>
                <a:spcPts val="1784"/>
              </a:spcBef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Pure-Play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4" algn="l" rtl="0">
              <a:lnSpc>
                <a:spcPts val="516"/>
              </a:lnSpc>
              <a:spcBef>
                <a:spcPts val="109"/>
              </a:spcBef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E-Commerce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4" algn="l" rtl="0">
              <a:lnSpc>
                <a:spcPts val="516"/>
              </a:lnSpc>
              <a:spcBef>
                <a:spcPts val="184"/>
              </a:spcBef>
            </a:pPr>
            <a:r>
              <a:rPr lang="en-US" altLang="zh-CN" sz="550" spc="0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"/>
              </a:rPr>
              <a:t>•Amazon.com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3" algn="l" rtl="0">
              <a:lnSpc>
                <a:spcPts val="516"/>
              </a:lnSpc>
              <a:spcBef>
                <a:spcPts val="159"/>
              </a:spcBef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rId4"/>
              </a:rPr>
              <a:t>Overstock.com</a:t>
            </a:r>
            <a:r>
              <a:rPr lang="en-US" altLang="zh-CN" sz="550" spc="-148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rId4"/>
              </a:rPr>
              <a:t> 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75" name="Text Box75"/>
          <p:cNvSpPr txBox="1"/>
          <p:nvPr/>
        </p:nvSpPr>
        <p:spPr>
          <a:xfrm>
            <a:off x="6038850" y="2371344"/>
            <a:ext cx="144272" cy="11912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38"/>
              </a:lnSpc>
            </a:pPr>
            <a:r>
              <a:rPr lang="en-US" altLang="zh-CN" sz="1000" spc="0" dirty="0">
                <a:solidFill>
                  <a:srgbClr val="B8CF5B"/>
                </a:solidFill>
                <a:latin typeface="Arial"/>
                <a:ea typeface="Arial"/>
                <a:cs typeface="Arial"/>
              </a:rPr>
              <a:t>fe</a:t>
            </a:r>
            <a:endParaRPr lang="en-US" altLang="zh-CN" sz="1000">
              <a:latin typeface="Arial"/>
              <a:ea typeface="Arial"/>
              <a:cs typeface="Arial"/>
            </a:endParaRPr>
          </a:p>
        </p:txBody>
      </p:sp>
      <p:sp>
        <p:nvSpPr>
          <p:cNvPr id="76" name="Text Box76"/>
          <p:cNvSpPr txBox="1"/>
          <p:nvPr/>
        </p:nvSpPr>
        <p:spPr>
          <a:xfrm>
            <a:off x="1428746" y="2827642"/>
            <a:ext cx="1908467" cy="210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1" algn="l" rtl="0">
              <a:lnSpc>
                <a:spcPts val="83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delivering</a:t>
            </a:r>
            <a:r>
              <a:rPr lang="en-US" altLang="zh-CN" sz="700" spc="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via</a:t>
            </a:r>
            <a:r>
              <a:rPr lang="en-US" altLang="zh-CN" sz="700" spc="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in-store</a:t>
            </a:r>
            <a:r>
              <a:rPr lang="en-US" altLang="zh-CN" sz="700" spc="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periences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fulfilling</a:t>
            </a:r>
            <a:r>
              <a:rPr lang="en-US" altLang="zh-CN" sz="700" spc="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demand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lang="en-US" altLang="zh-CN" sz="700" spc="7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well.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endParaRPr lang="en-US" altLang="zh-CN" sz="7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7" name="Text Box77"/>
          <p:cNvSpPr txBox="1"/>
          <p:nvPr/>
        </p:nvSpPr>
        <p:spPr>
          <a:xfrm>
            <a:off x="1431921" y="3084817"/>
            <a:ext cx="192624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ineludes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stock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others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brands,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8" name="Text Box78"/>
          <p:cNvSpPr txBox="1"/>
          <p:nvPr/>
        </p:nvSpPr>
        <p:spPr>
          <a:xfrm>
            <a:off x="4562465" y="3082874"/>
            <a:ext cx="247751" cy="655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Pickup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79" name="Text Box79"/>
          <p:cNvSpPr txBox="1"/>
          <p:nvPr/>
        </p:nvSpPr>
        <p:spPr>
          <a:xfrm>
            <a:off x="5095864" y="3082874"/>
            <a:ext cx="356603" cy="655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Fulfillment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80" name="Text Box80"/>
          <p:cNvSpPr txBox="1"/>
          <p:nvPr/>
        </p:nvSpPr>
        <p:spPr>
          <a:xfrm>
            <a:off x="5737214" y="3082874"/>
            <a:ext cx="290195" cy="655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Delivery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81" name="Text Box81"/>
          <p:cNvSpPr txBox="1"/>
          <p:nvPr/>
        </p:nvSpPr>
        <p:spPr>
          <a:xfrm>
            <a:off x="1428747" y="3214992"/>
            <a:ext cx="1926590" cy="8554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962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vertical</a:t>
            </a:r>
            <a:r>
              <a:rPr lang="en-US" altLang="zh-CN" sz="700" spc="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sell</a:t>
            </a:r>
            <a:r>
              <a:rPr lang="en-US" altLang="zh-CN" sz="700" spc="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700" spc="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own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brands</a:t>
            </a:r>
            <a:r>
              <a:rPr lang="en-US" altLang="zh-CN" sz="700" spc="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(typically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manufacturers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Apple,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Nike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Patagonia).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win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omnichannel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world,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however,</a:t>
            </a:r>
            <a:r>
              <a:rPr lang="en-US" altLang="zh-CN" sz="700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traditional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player</a:t>
            </a:r>
            <a:r>
              <a:rPr lang="en-US" altLang="zh-CN" sz="700" spc="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needs</a:t>
            </a:r>
            <a:r>
              <a:rPr lang="en-US" altLang="zh-CN" sz="700" spc="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expand</a:t>
            </a:r>
            <a:r>
              <a:rPr lang="en-US" altLang="zh-CN" sz="700" spc="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700" spc="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quadrants</a:t>
            </a:r>
            <a:r>
              <a:rPr lang="en-US" altLang="zh-CN" sz="700" spc="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2,3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Similarly,</a:t>
            </a:r>
            <a:r>
              <a:rPr lang="en-US" altLang="zh-CN" sz="700" spc="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argüe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pure-play</a:t>
            </a:r>
            <a:r>
              <a:rPr lang="en-US" altLang="zh-CN" sz="700" spc="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needs</a:t>
            </a:r>
            <a:r>
              <a:rPr lang="en-US" altLang="zh-CN" sz="700" spc="17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pursue</a:t>
            </a:r>
            <a:r>
              <a:rPr lang="en-US" altLang="zh-CN" sz="700" spc="1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1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US" altLang="zh-CN" sz="700" spc="1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lang="en-US" altLang="zh-CN" sz="700" spc="1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strategies,</a:t>
            </a:r>
            <a:r>
              <a:rPr lang="en-US" altLang="zh-CN" sz="700" spc="1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consider</a:t>
            </a:r>
            <a:r>
              <a:rPr lang="en-US" altLang="zh-CN" sz="700" spc="1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partnerships</a:t>
            </a:r>
            <a:r>
              <a:rPr lang="en-US" altLang="zh-CN" sz="700" spc="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1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traditional</a:t>
            </a:r>
            <a:r>
              <a:rPr lang="en-US" altLang="zh-CN" sz="700" spc="1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(quadrant</a:t>
            </a:r>
            <a:r>
              <a:rPr lang="en-US" altLang="zh-CN" sz="700" spc="1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2" name="Text Box82"/>
          <p:cNvSpPr txBox="1"/>
          <p:nvPr/>
        </p:nvSpPr>
        <p:spPr>
          <a:xfrm>
            <a:off x="3454387" y="3312592"/>
            <a:ext cx="1917469" cy="7578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6352" algn="l" rtl="0">
              <a:lnSpc>
                <a:spcPts val="891"/>
              </a:lnSpc>
            </a:pP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Information:</a:t>
            </a:r>
            <a:endParaRPr lang="en-US" altLang="zh-CN" sz="950">
              <a:latin typeface="Arial"/>
              <a:ea typeface="Arial"/>
              <a:cs typeface="Arial"/>
            </a:endParaRPr>
          </a:p>
          <a:p>
            <a:pPr marL="6351" algn="l" rtl="0">
              <a:lnSpc>
                <a:spcPts val="891"/>
              </a:lnSpc>
              <a:spcBef>
                <a:spcPts val="134"/>
              </a:spcBef>
            </a:pP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Remote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vs.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Direct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Access</a:t>
            </a:r>
            <a:endParaRPr lang="en-US" altLang="zh-CN" sz="950">
              <a:latin typeface="Arial"/>
              <a:ea typeface="Arial"/>
              <a:cs typeface="Arial"/>
            </a:endParaRPr>
          </a:p>
          <a:p>
            <a:pPr marL="3" indent="-3" algn="l" rtl="0">
              <a:lnSpc>
                <a:spcPts val="1013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opérate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(2</a:t>
            </a:r>
            <a:r>
              <a:rPr lang="en-US" altLang="zh-CN" sz="70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4),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dictates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give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produets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some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remote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means,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lang="en-US" altLang="zh-CN" sz="700" spc="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catalog</a:t>
            </a:r>
            <a:r>
              <a:rPr lang="en-US" altLang="zh-CN" sz="700" spc="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website.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form</a:t>
            </a:r>
            <a:r>
              <a:rPr lang="en-US" altLang="zh-CN" sz="700" spc="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3" name="Text Box83"/>
          <p:cNvSpPr txBox="1"/>
          <p:nvPr/>
        </p:nvSpPr>
        <p:spPr>
          <a:xfrm>
            <a:off x="1431924" y="4119867"/>
            <a:ext cx="61785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well.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4" name="Text Box84"/>
          <p:cNvSpPr txBox="1"/>
          <p:nvPr/>
        </p:nvSpPr>
        <p:spPr>
          <a:xfrm>
            <a:off x="3457572" y="4119867"/>
            <a:ext cx="80645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2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5" name="Text Box85"/>
          <p:cNvSpPr txBox="1"/>
          <p:nvPr/>
        </p:nvSpPr>
        <p:spPr>
          <a:xfrm>
            <a:off x="4282439" y="4119867"/>
            <a:ext cx="59563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2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most</a:t>
            </a:r>
            <a:r>
              <a:rPr lang="en-US" altLang="zh-CN" sz="700" spc="2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suited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6" name="Text Box86"/>
          <p:cNvSpPr txBox="1"/>
          <p:nvPr/>
        </p:nvSpPr>
        <p:spPr>
          <a:xfrm>
            <a:off x="4896485" y="4119867"/>
            <a:ext cx="46955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produets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7" name="Text Box87"/>
          <p:cNvSpPr txBox="1"/>
          <p:nvPr/>
        </p:nvSpPr>
        <p:spPr>
          <a:xfrm>
            <a:off x="3454401" y="4246867"/>
            <a:ext cx="177546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containing</a:t>
            </a:r>
            <a:r>
              <a:rPr lang="en-US" altLang="zh-CN" sz="700" spc="1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few,</a:t>
            </a:r>
            <a:r>
              <a:rPr lang="en-US" altLang="zh-CN" sz="700" spc="1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lang="en-US" altLang="zh-CN" sz="700" spc="1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any,</a:t>
            </a:r>
            <a:r>
              <a:rPr lang="en-US" altLang="zh-CN" sz="700" spc="1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“nondigital”</a:t>
            </a:r>
            <a:r>
              <a:rPr lang="en-US" altLang="zh-CN" sz="700" spc="1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attributes.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8" name="Text Box88"/>
          <p:cNvSpPr txBox="1"/>
          <p:nvPr/>
        </p:nvSpPr>
        <p:spPr>
          <a:xfrm>
            <a:off x="5263517" y="4246867"/>
            <a:ext cx="10228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9" name="Text Box89"/>
          <p:cNvSpPr txBox="1"/>
          <p:nvPr/>
        </p:nvSpPr>
        <p:spPr>
          <a:xfrm>
            <a:off x="1428749" y="4350817"/>
            <a:ext cx="1936751" cy="881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6350" algn="l" rtl="0">
              <a:lnSpc>
                <a:spcPts val="891"/>
              </a:lnSpc>
            </a:pP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Navigating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Framework</a:t>
            </a:r>
            <a:endParaRPr lang="en-US" altLang="zh-CN" sz="950">
              <a:latin typeface="Arial"/>
              <a:ea typeface="Arial"/>
              <a:cs typeface="Arial"/>
            </a:endParaRPr>
          </a:p>
          <a:p>
            <a:pPr marL="3176" indent="-3176" algn="just" rtl="0">
              <a:lnSpc>
                <a:spcPts val="1008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predominance</a:t>
            </a:r>
            <a:r>
              <a:rPr lang="en-US" altLang="zh-CN" sz="700" spc="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retailing</a:t>
            </a:r>
            <a:r>
              <a:rPr lang="en-US" altLang="zh-CN" sz="700" spc="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spc="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em-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pirical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developed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emerging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markets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alike.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2013,e-commerce</a:t>
            </a:r>
            <a:r>
              <a:rPr lang="en-US" altLang="zh-CN" sz="700" spc="3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(excludingtravel)</a:t>
            </a:r>
            <a:r>
              <a:rPr lang="en-US" altLang="zh-CN" sz="700" spc="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percent-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age</a:t>
            </a:r>
            <a:r>
              <a:rPr lang="en-US" altLang="zh-CN" sz="700" spc="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total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</a:t>
            </a:r>
            <a:r>
              <a:rPr lang="en-US" altLang="zh-CN" sz="700" spc="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market</a:t>
            </a:r>
            <a:r>
              <a:rPr lang="en-US" altLang="zh-CN" sz="700" spc="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was</a:t>
            </a:r>
            <a:r>
              <a:rPr lang="en-US" altLang="zh-CN" sz="700" spc="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mere</a:t>
            </a:r>
            <a:r>
              <a:rPr lang="en-US" altLang="zh-CN" sz="700" spc="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10%</a:t>
            </a:r>
            <a:r>
              <a:rPr lang="en-US" altLang="zh-CN" sz="700" spc="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United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Kingdom,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8%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United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States</a:t>
            </a:r>
            <a:r>
              <a:rPr lang="en-US" altLang="zh-CN" sz="700" spc="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6%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1%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China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India,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respectively.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0" name="Text Box90"/>
          <p:cNvSpPr txBox="1"/>
          <p:nvPr/>
        </p:nvSpPr>
        <p:spPr>
          <a:xfrm>
            <a:off x="3454402" y="4377042"/>
            <a:ext cx="1911466" cy="8554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" indent="-3" algn="just" rtl="0">
              <a:lnSpc>
                <a:spcPts val="962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nondigital</a:t>
            </a:r>
            <a:r>
              <a:rPr lang="en-US" altLang="zh-CN" sz="700" spc="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attribute</a:t>
            </a:r>
            <a:r>
              <a:rPr lang="en-US" altLang="zh-CN" sz="700" spc="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—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example,</a:t>
            </a:r>
            <a:r>
              <a:rPr lang="en-US" altLang="zh-CN" sz="700" spc="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fit</a:t>
            </a:r>
            <a:r>
              <a:rPr lang="en-US" altLang="zh-CN" sz="700" spc="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69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feel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apparel</a:t>
            </a:r>
            <a:r>
              <a:rPr lang="en-US" altLang="zh-CN" sz="700" spc="1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related</a:t>
            </a:r>
            <a:r>
              <a:rPr lang="en-US" altLang="zh-CN" sz="700" spc="1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categories</a:t>
            </a:r>
            <a:r>
              <a:rPr lang="en-US" altLang="zh-CN" sz="700" spc="1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1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taste</a:t>
            </a:r>
            <a:r>
              <a:rPr lang="en-US" altLang="zh-CN" sz="700" spc="1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texture</a:t>
            </a:r>
            <a:r>
              <a:rPr lang="en-US" altLang="zh-CN" sz="700" spc="1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produets</a:t>
            </a:r>
            <a:r>
              <a:rPr lang="en-US" altLang="zh-CN" sz="700" spc="1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—</a:t>
            </a:r>
            <a:r>
              <a:rPr lang="en-US" altLang="zh-CN" sz="700" spc="11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10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diffícult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fiilly</a:t>
            </a:r>
            <a:r>
              <a:rPr lang="en-US" altLang="zh-CN" sz="700" spc="1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observe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assess</a:t>
            </a:r>
            <a:r>
              <a:rPr lang="en-US" altLang="zh-CN" sz="700" spc="1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without</a:t>
            </a:r>
            <a:r>
              <a:rPr lang="en-US" altLang="zh-CN" sz="700" spc="1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physical</a:t>
            </a:r>
            <a:r>
              <a:rPr lang="en-US" altLang="zh-CN" sz="700" spc="1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inspection.</a:t>
            </a:r>
            <a:r>
              <a:rPr lang="en-US" altLang="zh-CN" sz="700" spc="1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Uncer-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tainty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nondigital</a:t>
            </a:r>
            <a:r>
              <a:rPr lang="en-US" altLang="zh-CN" sz="700" spc="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attributes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key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barrier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consumers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</a:t>
            </a:r>
            <a:r>
              <a:rPr lang="en-US" altLang="zh-CN" sz="700" spc="2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willingness</a:t>
            </a:r>
            <a:r>
              <a:rPr lang="en-US" altLang="zh-CN" sz="700" spc="2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buy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223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especially</a:t>
            </a:r>
            <a:r>
              <a:rPr lang="en-US" altLang="zh-CN" sz="700" spc="13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important</a:t>
            </a:r>
            <a:r>
              <a:rPr lang="en-US" altLang="zh-CN" sz="700" spc="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deterrent</a:t>
            </a:r>
            <a:r>
              <a:rPr lang="en-US" altLang="zh-CN" sz="700" spc="1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1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first-time</a:t>
            </a:r>
            <a:r>
              <a:rPr lang="en-US" altLang="zh-CN" sz="700" spc="1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1" name="Text Box91"/>
          <p:cNvSpPr txBox="1"/>
          <p:nvPr/>
        </p:nvSpPr>
        <p:spPr>
          <a:xfrm>
            <a:off x="1543051" y="5281917"/>
            <a:ext cx="181077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Nevertheless,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natural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most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likely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impera-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2" name="Text Box92"/>
          <p:cNvSpPr txBox="1"/>
          <p:nvPr/>
        </p:nvSpPr>
        <p:spPr>
          <a:xfrm>
            <a:off x="3457592" y="5281917"/>
            <a:ext cx="41084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purchases.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3" name="Text Box93"/>
          <p:cNvSpPr txBox="1"/>
          <p:nvPr/>
        </p:nvSpPr>
        <p:spPr>
          <a:xfrm>
            <a:off x="3899552" y="5281917"/>
            <a:ext cx="146621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Once</a:t>
            </a:r>
            <a:r>
              <a:rPr lang="en-US" altLang="zh-CN" sz="700" spc="1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consumer</a:t>
            </a:r>
            <a:r>
              <a:rPr lang="en-US" altLang="zh-CN" sz="700" spc="1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lang="en-US" altLang="zh-CN" sz="700" spc="1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experience</a:t>
            </a:r>
            <a:r>
              <a:rPr lang="en-US" altLang="zh-CN" sz="700" spc="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4" name="Text Box94"/>
          <p:cNvSpPr txBox="1"/>
          <p:nvPr/>
        </p:nvSpPr>
        <p:spPr>
          <a:xfrm>
            <a:off x="1428751" y="5408917"/>
            <a:ext cx="1908176" cy="341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89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tive</a:t>
            </a:r>
            <a:r>
              <a:rPr lang="en-US" altLang="zh-CN" sz="700" spc="1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1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most</a:t>
            </a:r>
            <a:r>
              <a:rPr lang="en-US" altLang="zh-CN" sz="700" spc="1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traditional</a:t>
            </a:r>
            <a:r>
              <a:rPr lang="en-US" altLang="zh-CN" sz="700" spc="1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700" spc="1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particípate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2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lang="en-US" altLang="zh-CN" sz="700" spc="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build</a:t>
            </a:r>
            <a:r>
              <a:rPr lang="en-US" altLang="zh-CN" sz="700" spc="2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spc="2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e-commerce</a:t>
            </a:r>
            <a:r>
              <a:rPr lang="en-US" altLang="zh-CN" sz="700" spc="2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operation.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lang="en-US" altLang="zh-CN" sz="700" spc="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retailing</a:t>
            </a:r>
            <a:r>
              <a:rPr lang="en-US" altLang="zh-CN" sz="700" spc="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growing</a:t>
            </a:r>
            <a:r>
              <a:rPr lang="en-US" altLang="zh-CN" sz="700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spc="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rapid</a:t>
            </a:r>
            <a:r>
              <a:rPr lang="en-US" altLang="zh-CN" sz="700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pace,</a:t>
            </a:r>
            <a:r>
              <a:rPr lang="en-US" altLang="zh-CN" sz="700" spc="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both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5" name="Text Box95"/>
          <p:cNvSpPr txBox="1"/>
          <p:nvPr/>
        </p:nvSpPr>
        <p:spPr>
          <a:xfrm>
            <a:off x="3457593" y="5408917"/>
            <a:ext cx="1911351" cy="341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" indent="-1" algn="just" rtl="0">
              <a:lnSpc>
                <a:spcPts val="89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brand</a:t>
            </a:r>
            <a:r>
              <a:rPr lang="en-US" altLang="zh-CN" sz="700" spc="3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product,</a:t>
            </a:r>
            <a:r>
              <a:rPr lang="en-US" altLang="zh-CN" sz="7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</a:t>
            </a:r>
            <a:r>
              <a:rPr lang="en-US" altLang="zh-CN" sz="700" spc="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she</a:t>
            </a:r>
            <a:r>
              <a:rPr lang="en-US" altLang="zh-CN" sz="700" spc="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may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willing</a:t>
            </a:r>
            <a:r>
              <a:rPr lang="en-US" altLang="zh-CN" sz="700" spc="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rely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purely</a:t>
            </a:r>
            <a:r>
              <a:rPr lang="en-US" altLang="zh-CN" sz="700" spc="1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1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1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1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subsequent</a:t>
            </a:r>
            <a:r>
              <a:rPr lang="en-US" altLang="zh-CN" sz="700" spc="1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line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purchases.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6" name="Text Box96"/>
          <p:cNvSpPr txBox="1"/>
          <p:nvPr/>
        </p:nvSpPr>
        <p:spPr>
          <a:xfrm>
            <a:off x="1428752" y="5796267"/>
            <a:ext cx="142684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within</a:t>
            </a:r>
            <a:r>
              <a:rPr lang="en-US" altLang="zh-CN" sz="700" spc="1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United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States</a:t>
            </a:r>
            <a:r>
              <a:rPr lang="en-US" altLang="zh-CN" sz="700" spc="1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abroad.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7" name="Text Box97"/>
          <p:cNvSpPr txBox="1"/>
          <p:nvPr/>
        </p:nvSpPr>
        <p:spPr>
          <a:xfrm>
            <a:off x="2887982" y="5796267"/>
            <a:ext cx="44889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1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predict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8" name="Text Box98"/>
          <p:cNvSpPr txBox="1"/>
          <p:nvPr/>
        </p:nvSpPr>
        <p:spPr>
          <a:xfrm>
            <a:off x="3571895" y="5796267"/>
            <a:ext cx="46545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Conversely,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9" name="Text Box99"/>
          <p:cNvSpPr txBox="1"/>
          <p:nvPr/>
        </p:nvSpPr>
        <p:spPr>
          <a:xfrm>
            <a:off x="4062750" y="5796267"/>
            <a:ext cx="67402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when</a:t>
            </a:r>
            <a:r>
              <a:rPr lang="en-US" altLang="zh-CN" sz="700" spc="3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companies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0" name="Text Box100"/>
          <p:cNvSpPr txBox="1"/>
          <p:nvPr/>
        </p:nvSpPr>
        <p:spPr>
          <a:xfrm>
            <a:off x="4762521" y="5796267"/>
            <a:ext cx="29918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opérate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1" name="Text Box101"/>
          <p:cNvSpPr txBox="1"/>
          <p:nvPr/>
        </p:nvSpPr>
        <p:spPr>
          <a:xfrm>
            <a:off x="5087641" y="5796267"/>
            <a:ext cx="27823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3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2" name="Text Box102"/>
          <p:cNvSpPr txBox="1"/>
          <p:nvPr/>
        </p:nvSpPr>
        <p:spPr>
          <a:xfrm>
            <a:off x="1428752" y="5926442"/>
            <a:ext cx="189865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“synchronized”</a:t>
            </a:r>
            <a:r>
              <a:rPr lang="en-US" altLang="zh-CN" sz="700" spc="10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experiences</a:t>
            </a:r>
            <a:r>
              <a:rPr lang="en-US" altLang="zh-CN" sz="700" spc="1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1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3" name="Text Box103"/>
          <p:cNvSpPr txBox="1"/>
          <p:nvPr/>
        </p:nvSpPr>
        <p:spPr>
          <a:xfrm>
            <a:off x="3457596" y="5926442"/>
            <a:ext cx="188444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upper</a:t>
            </a:r>
            <a:r>
              <a:rPr lang="en-US" altLang="zh-CN" sz="700" spc="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“offline”</a:t>
            </a:r>
            <a:r>
              <a:rPr lang="en-US" altLang="zh-CN" sz="700" spc="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quadrants</a:t>
            </a:r>
            <a:r>
              <a:rPr lang="en-US" altLang="zh-CN" sz="700" spc="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(1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3),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give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" name="Text Box104"/>
          <p:cNvSpPr txBox="1"/>
          <p:nvPr/>
        </p:nvSpPr>
        <p:spPr>
          <a:xfrm>
            <a:off x="1428754" y="6056617"/>
            <a:ext cx="190817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activities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—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where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5" name="Text Box105"/>
          <p:cNvSpPr txBox="1"/>
          <p:nvPr/>
        </p:nvSpPr>
        <p:spPr>
          <a:xfrm>
            <a:off x="3457598" y="6056617"/>
            <a:ext cx="53716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tomers</a:t>
            </a:r>
            <a:r>
              <a:rPr lang="en-US" altLang="zh-CN" sz="700" spc="2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direct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6" name="Text Box106"/>
          <p:cNvSpPr txBox="1"/>
          <p:nvPr/>
        </p:nvSpPr>
        <p:spPr>
          <a:xfrm>
            <a:off x="4011318" y="6056617"/>
            <a:ext cx="135138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access</a:t>
            </a:r>
            <a:r>
              <a:rPr lang="en-US" altLang="zh-CN" sz="700" spc="2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spc="2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via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7" name="Text Box107"/>
          <p:cNvSpPr txBox="1"/>
          <p:nvPr/>
        </p:nvSpPr>
        <p:spPr>
          <a:xfrm>
            <a:off x="1428754" y="6183617"/>
            <a:ext cx="1911301" cy="210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" indent="-1" algn="l" rtl="0">
              <a:lnSpc>
                <a:spcPts val="83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activities</a:t>
            </a:r>
            <a:r>
              <a:rPr lang="en-US" altLang="zh-CN" sz="700" spc="1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accomplished</a:t>
            </a:r>
            <a:r>
              <a:rPr lang="en-US" altLang="zh-CN" sz="700" spc="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same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channel</a:t>
            </a:r>
            <a:r>
              <a:rPr lang="en-US" altLang="zh-CN" sz="700" spc="1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—</a:t>
            </a:r>
            <a:r>
              <a:rPr lang="en-US" altLang="zh-CN" sz="700" spc="1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lang="en-US" altLang="zh-CN" sz="700" spc="1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continué</a:t>
            </a:r>
            <a:r>
              <a:rPr lang="en-US" altLang="zh-CN" sz="700" spc="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anchor</a:t>
            </a:r>
            <a:r>
              <a:rPr lang="en-US" altLang="zh-CN" sz="700" spc="1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</a:t>
            </a:r>
            <a:r>
              <a:rPr lang="en-US" altLang="zh-CN" sz="700" spc="1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8" name="Text Box108"/>
          <p:cNvSpPr txBox="1"/>
          <p:nvPr/>
        </p:nvSpPr>
        <p:spPr>
          <a:xfrm>
            <a:off x="3457600" y="6183617"/>
            <a:ext cx="1908179" cy="210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" indent="-1" algn="l" rtl="0">
              <a:lnSpc>
                <a:spcPts val="83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physical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access</a:t>
            </a:r>
            <a:r>
              <a:rPr lang="en-US" altLang="zh-CN" sz="700" spc="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produets.</a:t>
            </a:r>
            <a:r>
              <a:rPr lang="en-US" altLang="zh-CN" sz="700" spc="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method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mation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</a:t>
            </a:r>
            <a:r>
              <a:rPr lang="en-US" altLang="zh-CN" sz="700" spc="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especially</a:t>
            </a:r>
            <a:r>
              <a:rPr lang="en-US" altLang="zh-CN" sz="700" spc="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well-suited</a:t>
            </a:r>
            <a:r>
              <a:rPr lang="en-US" altLang="zh-CN" sz="700" spc="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9" name="Text Box109"/>
          <p:cNvSpPr txBox="1"/>
          <p:nvPr/>
        </p:nvSpPr>
        <p:spPr>
          <a:xfrm>
            <a:off x="1428755" y="6443967"/>
            <a:ext cx="191135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players</a:t>
            </a:r>
            <a:r>
              <a:rPr lang="en-US" altLang="zh-CN" sz="700" spc="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lang="en-US" altLang="zh-CN" sz="700" spc="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start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businesses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either</a:t>
            </a:r>
            <a:r>
              <a:rPr lang="en-US" altLang="zh-CN" sz="700" spc="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0" name="Text Box110"/>
          <p:cNvSpPr txBox="1"/>
          <p:nvPr/>
        </p:nvSpPr>
        <p:spPr>
          <a:xfrm>
            <a:off x="3457604" y="6443967"/>
            <a:ext cx="119121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produets</a:t>
            </a:r>
            <a:r>
              <a:rPr lang="en-US" altLang="zh-CN" sz="700" spc="2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2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lang="en-US" altLang="zh-CN" sz="700" spc="2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signifícant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1" name="Text Box111"/>
          <p:cNvSpPr txBox="1"/>
          <p:nvPr/>
        </p:nvSpPr>
        <p:spPr>
          <a:xfrm>
            <a:off x="4667281" y="6443967"/>
            <a:ext cx="69190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“high-touch”</a:t>
            </a:r>
            <a:r>
              <a:rPr lang="en-US" altLang="zh-CN" sz="700" spc="2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ele-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2" name="Text Box112"/>
          <p:cNvSpPr txBox="1"/>
          <p:nvPr/>
        </p:nvSpPr>
        <p:spPr>
          <a:xfrm>
            <a:off x="1428756" y="6570967"/>
            <a:ext cx="191135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but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lang="en-US" altLang="zh-CN" sz="700" spc="2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players’</a:t>
            </a:r>
            <a:r>
              <a:rPr lang="en-US" altLang="zh-CN" sz="700" spc="2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operations</a:t>
            </a:r>
            <a:r>
              <a:rPr lang="en-US" altLang="zh-CN" sz="700" spc="2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lang="en-US" altLang="zh-CN" sz="700" spc="2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2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greatly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3" name="Text Box113"/>
          <p:cNvSpPr txBox="1"/>
          <p:nvPr/>
        </p:nvSpPr>
        <p:spPr>
          <a:xfrm>
            <a:off x="3457607" y="6570967"/>
            <a:ext cx="190812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ments,</a:t>
            </a:r>
            <a:r>
              <a:rPr lang="en-US" altLang="zh-CN" sz="700" spc="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important</a:t>
            </a:r>
            <a:r>
              <a:rPr lang="en-US" altLang="zh-CN" sz="700" spc="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service</a:t>
            </a:r>
            <a:r>
              <a:rPr lang="en-US" altLang="zh-CN" sz="700" spc="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requirements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22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signifícant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4" name="Text Box114"/>
          <p:cNvSpPr txBox="1"/>
          <p:nvPr/>
        </p:nvSpPr>
        <p:spPr>
          <a:xfrm>
            <a:off x="1428756" y="6701142"/>
            <a:ext cx="144237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enhanced</a:t>
            </a:r>
            <a:r>
              <a:rPr lang="en-US" altLang="zh-CN" sz="700" spc="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strategies</a:t>
            </a:r>
            <a:r>
              <a:rPr lang="en-US" altLang="zh-CN" sz="700" spc="20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activities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5" name="Text Box115"/>
          <p:cNvSpPr txBox="1"/>
          <p:nvPr/>
        </p:nvSpPr>
        <p:spPr>
          <a:xfrm>
            <a:off x="2881637" y="6701142"/>
            <a:ext cx="33776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2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fall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6" name="Text Box116"/>
          <p:cNvSpPr txBox="1"/>
          <p:nvPr/>
        </p:nvSpPr>
        <p:spPr>
          <a:xfrm>
            <a:off x="3229617" y="6701142"/>
            <a:ext cx="10731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7" name="Text Box117"/>
          <p:cNvSpPr txBox="1"/>
          <p:nvPr/>
        </p:nvSpPr>
        <p:spPr>
          <a:xfrm>
            <a:off x="3457610" y="6701142"/>
            <a:ext cx="190510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nondigital</a:t>
            </a:r>
            <a:r>
              <a:rPr lang="en-US" altLang="zh-CN" sz="700" spc="17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attributes.</a:t>
            </a:r>
            <a:r>
              <a:rPr lang="en-US" altLang="zh-CN" sz="700" spc="1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fact,</a:t>
            </a:r>
            <a:r>
              <a:rPr lang="en-US" altLang="zh-CN" sz="700" spc="1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spc="1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1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very</a:t>
            </a:r>
            <a:r>
              <a:rPr lang="en-US" altLang="zh-CN" sz="700" spc="16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same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8" name="Text Box118"/>
          <p:cNvSpPr txBox="1"/>
          <p:nvPr/>
        </p:nvSpPr>
        <p:spPr>
          <a:xfrm>
            <a:off x="1428750" y="6831317"/>
            <a:ext cx="1908474" cy="71946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7" algn="just" rtl="0">
              <a:lnSpc>
                <a:spcPts val="91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quadrants</a:t>
            </a:r>
            <a:r>
              <a:rPr lang="en-US" altLang="zh-CN" sz="700" spc="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due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opportunities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arise</a:t>
            </a:r>
            <a:r>
              <a:rPr lang="en-US" altLang="zh-CN" sz="700" spc="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decoupling</a:t>
            </a:r>
            <a:r>
              <a:rPr lang="en-US" altLang="zh-CN" sz="700" spc="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fillment</a:t>
            </a:r>
            <a:r>
              <a:rPr lang="en-US" altLang="zh-CN" sz="700" spc="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dimensions</a:t>
            </a:r>
            <a:r>
              <a:rPr lang="en-US" altLang="zh-CN" sz="700" spc="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quadrants</a:t>
            </a:r>
            <a:r>
              <a:rPr lang="en-US" altLang="zh-CN" sz="700" spc="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Let’s</a:t>
            </a:r>
            <a:r>
              <a:rPr lang="en-US" altLang="zh-CN" sz="700" spc="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start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looking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dimensión.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469"/>
              </a:lnSpc>
              <a:spcBef>
                <a:spcPts val="1535"/>
              </a:spcBef>
            </a:pPr>
            <a:r>
              <a:rPr lang="en-US" altLang="zh-CN" sz="500" spc="0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rId5"/>
              </a:rPr>
              <a:t>SLOANREVIEW.MIT.EDU</a:t>
            </a:r>
            <a:endParaRPr lang="en-US" altLang="zh-CN" sz="500">
              <a:latin typeface="Arial"/>
              <a:ea typeface="Arial"/>
              <a:cs typeface="Arial"/>
            </a:endParaRPr>
          </a:p>
        </p:txBody>
      </p:sp>
      <p:sp>
        <p:nvSpPr>
          <p:cNvPr id="119" name="Text Box119"/>
          <p:cNvSpPr txBox="1"/>
          <p:nvPr/>
        </p:nvSpPr>
        <p:spPr>
          <a:xfrm>
            <a:off x="3454442" y="6831317"/>
            <a:ext cx="2858473" cy="71946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1"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point</a:t>
            </a:r>
            <a:r>
              <a:rPr lang="en-US" altLang="zh-CN" sz="700" spc="61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strength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6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retailing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makes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73" algn="l" rtl="0">
              <a:lnSpc>
                <a:spcPts val="636"/>
              </a:lnSpc>
              <a:spcBef>
                <a:spcPts val="364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who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only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opérate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lang="en-US" altLang="zh-CN" sz="700" spc="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especially</a:t>
            </a:r>
            <a:r>
              <a:rPr lang="en-US" altLang="zh-CN" sz="700" spc="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vulnera­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636"/>
              </a:lnSpc>
              <a:spcBef>
                <a:spcPts val="389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ble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consumers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“showrooming”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—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examining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77" algn="l" rtl="0">
              <a:lnSpc>
                <a:spcPts val="636"/>
              </a:lnSpc>
              <a:spcBef>
                <a:spcPts val="364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merchandise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onsite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purchasing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lower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price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1323934" algn="l" rtl="0">
              <a:lnSpc>
                <a:spcPts val="469"/>
              </a:lnSpc>
              <a:spcBef>
                <a:spcPts val="1535"/>
              </a:spcBef>
            </a:pPr>
            <a:r>
              <a:rPr lang="en-US" altLang="zh-CN" sz="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FALL</a:t>
            </a:r>
            <a:r>
              <a:rPr lang="en-US" altLang="zh-CN" sz="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2014</a:t>
            </a:r>
            <a:r>
              <a:rPr lang="en-US" altLang="zh-CN" sz="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MITSLOAN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REVIEW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47</a:t>
            </a:r>
            <a:endParaRPr lang="en-US" altLang="zh-CN" sz="5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 Box121"/>
          <p:cNvSpPr txBox="1"/>
          <p:nvPr/>
        </p:nvSpPr>
        <p:spPr>
          <a:xfrm>
            <a:off x="2651125" y="1571340"/>
            <a:ext cx="29528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7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2" name="Text Box122"/>
          <p:cNvSpPr txBox="1"/>
          <p:nvPr/>
        </p:nvSpPr>
        <p:spPr>
          <a:xfrm>
            <a:off x="2532382" y="1838040"/>
            <a:ext cx="29528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8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3" name="Text Box123"/>
          <p:cNvSpPr txBox="1"/>
          <p:nvPr/>
        </p:nvSpPr>
        <p:spPr>
          <a:xfrm>
            <a:off x="4659695" y="1838040"/>
            <a:ext cx="59373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4" name="Text Box124"/>
          <p:cNvSpPr txBox="1"/>
          <p:nvPr/>
        </p:nvSpPr>
        <p:spPr>
          <a:xfrm>
            <a:off x="4695924" y="3568415"/>
            <a:ext cx="59372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11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5" name="Text Box125"/>
          <p:cNvSpPr txBox="1"/>
          <p:nvPr/>
        </p:nvSpPr>
        <p:spPr>
          <a:xfrm>
            <a:off x="6136108" y="3831940"/>
            <a:ext cx="59373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12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6" name="Text Box126"/>
          <p:cNvSpPr txBox="1"/>
          <p:nvPr/>
        </p:nvSpPr>
        <p:spPr>
          <a:xfrm>
            <a:off x="3761779" y="5965540"/>
            <a:ext cx="29528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9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7" name="Text Box127"/>
          <p:cNvSpPr txBox="1"/>
          <p:nvPr/>
        </p:nvSpPr>
        <p:spPr>
          <a:xfrm>
            <a:off x="4948045" y="6098890"/>
            <a:ext cx="59373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13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8" name="Text Box128"/>
          <p:cNvSpPr txBox="1"/>
          <p:nvPr/>
        </p:nvSpPr>
        <p:spPr>
          <a:xfrm>
            <a:off x="5991998" y="7032340"/>
            <a:ext cx="59372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14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9" name="Text Box129"/>
          <p:cNvSpPr txBox="1"/>
          <p:nvPr/>
        </p:nvSpPr>
        <p:spPr>
          <a:xfrm>
            <a:off x="1289050" y="1030936"/>
            <a:ext cx="585775" cy="953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50"/>
              </a:lnSpc>
            </a:pPr>
            <a:r>
              <a:rPr lang="en-US" altLang="zh-CN" sz="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RETAILING</a:t>
            </a:r>
            <a:endParaRPr lang="en-US" altLang="zh-CN" sz="800">
              <a:latin typeface="Arial"/>
              <a:ea typeface="Arial"/>
              <a:cs typeface="Arial"/>
            </a:endParaRPr>
          </a:p>
        </p:txBody>
      </p:sp>
      <p:sp>
        <p:nvSpPr>
          <p:cNvPr id="130" name="Text Box130"/>
          <p:cNvSpPr txBox="1"/>
          <p:nvPr/>
        </p:nvSpPr>
        <p:spPr>
          <a:xfrm>
            <a:off x="2406650" y="1576692"/>
            <a:ext cx="28257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1" name="Text Box131"/>
          <p:cNvSpPr txBox="1"/>
          <p:nvPr/>
        </p:nvSpPr>
        <p:spPr>
          <a:xfrm>
            <a:off x="2729865" y="1576692"/>
            <a:ext cx="164846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Mitigation</a:t>
            </a:r>
            <a:r>
              <a:rPr lang="en-US" altLang="zh-CN" sz="700" spc="2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2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elimination</a:t>
            </a:r>
            <a:r>
              <a:rPr lang="en-US" altLang="zh-CN" sz="700" spc="2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2" name="Text Box132"/>
          <p:cNvSpPr txBox="1"/>
          <p:nvPr/>
        </p:nvSpPr>
        <p:spPr>
          <a:xfrm>
            <a:off x="4499037" y="1576692"/>
            <a:ext cx="196215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</a:t>
            </a:r>
            <a:r>
              <a:rPr lang="en-US" altLang="zh-CN" sz="700" spc="1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—</a:t>
            </a:r>
            <a:r>
              <a:rPr lang="en-US" altLang="zh-CN" sz="700" spc="1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something</a:t>
            </a:r>
            <a:r>
              <a:rPr lang="en-US" altLang="zh-CN" sz="700" spc="1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1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notably</a:t>
            </a:r>
            <a:r>
              <a:rPr lang="en-US" altLang="zh-CN" sz="700" spc="1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harder</a:t>
            </a:r>
            <a:r>
              <a:rPr lang="en-US" altLang="zh-CN" sz="700" spc="1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</a:t>
            </a:r>
            <a:r>
              <a:rPr lang="en-US" altLang="zh-CN" sz="700" spc="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3" name="Text Box133"/>
          <p:cNvSpPr txBox="1"/>
          <p:nvPr/>
        </p:nvSpPr>
        <p:spPr>
          <a:xfrm>
            <a:off x="2409826" y="1710042"/>
            <a:ext cx="196191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vital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management</a:t>
            </a:r>
            <a:r>
              <a:rPr lang="en-US" altLang="zh-CN" sz="700" spc="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objective</a:t>
            </a:r>
            <a:r>
              <a:rPr lang="en-US" altLang="zh-CN" sz="700" spc="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traditional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4" name="Text Box134"/>
          <p:cNvSpPr txBox="1"/>
          <p:nvPr/>
        </p:nvSpPr>
        <p:spPr>
          <a:xfrm>
            <a:off x="4495864" y="1710042"/>
            <a:ext cx="196191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per-store</a:t>
            </a:r>
            <a:r>
              <a:rPr lang="en-US" altLang="zh-CN" sz="700" spc="1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basis</a:t>
            </a:r>
            <a:r>
              <a:rPr lang="en-US" altLang="zh-CN" sz="700" spc="1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than</a:t>
            </a:r>
            <a:r>
              <a:rPr lang="en-US" altLang="zh-CN" sz="700" spc="1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spc="1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higher</a:t>
            </a:r>
            <a:r>
              <a:rPr lang="en-US" altLang="zh-CN" sz="700" spc="1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level</a:t>
            </a:r>
            <a:r>
              <a:rPr lang="en-US" altLang="zh-CN" sz="700" spc="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aggrega-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5" name="Text Box135"/>
          <p:cNvSpPr txBox="1"/>
          <p:nvPr/>
        </p:nvSpPr>
        <p:spPr>
          <a:xfrm>
            <a:off x="2406652" y="1843392"/>
            <a:ext cx="16383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ers.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6" name="Text Box136"/>
          <p:cNvSpPr txBox="1"/>
          <p:nvPr/>
        </p:nvSpPr>
        <p:spPr>
          <a:xfrm>
            <a:off x="2618107" y="1843392"/>
            <a:ext cx="95118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spc="2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2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highly</a:t>
            </a:r>
            <a:r>
              <a:rPr lang="en-US" altLang="zh-CN" sz="700" spc="2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detrimental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7" name="Text Box137"/>
          <p:cNvSpPr txBox="1"/>
          <p:nvPr/>
        </p:nvSpPr>
        <p:spPr>
          <a:xfrm>
            <a:off x="3586483" y="1843392"/>
            <a:ext cx="78549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" name="Text Box138"/>
          <p:cNvSpPr txBox="1"/>
          <p:nvPr/>
        </p:nvSpPr>
        <p:spPr>
          <a:xfrm>
            <a:off x="4499040" y="1843392"/>
            <a:ext cx="19875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tion.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9" name="Text Box139"/>
          <p:cNvSpPr txBox="1"/>
          <p:nvPr/>
        </p:nvSpPr>
        <p:spPr>
          <a:xfrm>
            <a:off x="4756851" y="1843392"/>
            <a:ext cx="170746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Higher</a:t>
            </a:r>
            <a:r>
              <a:rPr lang="en-US" altLang="zh-CN" sz="700" spc="1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demand</a:t>
            </a:r>
            <a:r>
              <a:rPr lang="en-US" altLang="zh-CN" sz="700" spc="1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uncertainty</a:t>
            </a:r>
            <a:r>
              <a:rPr lang="en-US" altLang="zh-CN" sz="700" spc="1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</a:t>
            </a:r>
            <a:r>
              <a:rPr lang="en-US" altLang="zh-CN" sz="700" spc="1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level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0" name="Text Box140"/>
          <p:cNvSpPr txBox="1"/>
          <p:nvPr/>
        </p:nvSpPr>
        <p:spPr>
          <a:xfrm>
            <a:off x="2413003" y="1976742"/>
            <a:ext cx="195873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</a:t>
            </a:r>
            <a:r>
              <a:rPr lang="en-US" altLang="zh-CN" sz="700" spc="1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lang="en-US" altLang="zh-CN" sz="700" spc="1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consumer,</a:t>
            </a:r>
            <a:r>
              <a:rPr lang="en-US" altLang="zh-CN" sz="700" spc="1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after</a:t>
            </a:r>
            <a:r>
              <a:rPr lang="en-US" altLang="zh-CN" sz="700" spc="1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appropriating</a:t>
            </a:r>
            <a:r>
              <a:rPr lang="en-US" altLang="zh-CN" sz="700" spc="1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1" name="Text Box141"/>
          <p:cNvSpPr txBox="1"/>
          <p:nvPr/>
        </p:nvSpPr>
        <p:spPr>
          <a:xfrm>
            <a:off x="4499043" y="1976742"/>
            <a:ext cx="196542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results</a:t>
            </a:r>
            <a:r>
              <a:rPr lang="en-US" altLang="zh-CN" sz="700" spc="1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higher</a:t>
            </a:r>
            <a:r>
              <a:rPr lang="en-US" altLang="zh-CN" sz="700" spc="1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supply-mismatch</a:t>
            </a:r>
            <a:r>
              <a:rPr lang="en-US" altLang="zh-CN" sz="700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costs,</a:t>
            </a:r>
            <a:r>
              <a:rPr lang="en-US" altLang="zh-CN" sz="700" spc="1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lang="en-US" altLang="zh-CN" sz="700" spc="1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2" name="Text Box142"/>
          <p:cNvSpPr txBox="1"/>
          <p:nvPr/>
        </p:nvSpPr>
        <p:spPr>
          <a:xfrm>
            <a:off x="2406656" y="2110092"/>
            <a:ext cx="1141094" cy="214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4"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formation</a:t>
            </a:r>
            <a:r>
              <a:rPr lang="en-US" altLang="zh-CN" sz="700" spc="2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2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2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636"/>
              </a:lnSpc>
              <a:spcBef>
                <a:spcPts val="414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competitor.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3" name="Text Box143"/>
          <p:cNvSpPr txBox="1"/>
          <p:nvPr/>
        </p:nvSpPr>
        <p:spPr>
          <a:xfrm>
            <a:off x="3566165" y="2110092"/>
            <a:ext cx="80909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buys</a:t>
            </a:r>
            <a:r>
              <a:rPr lang="en-US" altLang="zh-CN" sz="700" spc="2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2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4" name="Text Box144"/>
          <p:cNvSpPr txBox="1"/>
          <p:nvPr/>
        </p:nvSpPr>
        <p:spPr>
          <a:xfrm>
            <a:off x="4499046" y="2110092"/>
            <a:ext cx="1965277" cy="214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" indent="-3" algn="l" rtl="0">
              <a:lnSpc>
                <a:spcPts val="843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then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manifested</a:t>
            </a:r>
            <a:r>
              <a:rPr lang="en-US" altLang="zh-CN" sz="700" spc="2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700" spc="2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excess</a:t>
            </a:r>
            <a:r>
              <a:rPr lang="en-US" altLang="zh-CN" sz="700" spc="2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inventory</a:t>
            </a:r>
            <a:r>
              <a:rPr lang="en-US" altLang="zh-CN" sz="700" spc="2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2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lost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produets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stock.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5" name="Text Box145"/>
          <p:cNvSpPr txBox="1"/>
          <p:nvPr/>
        </p:nvSpPr>
        <p:spPr>
          <a:xfrm>
            <a:off x="2406658" y="2373617"/>
            <a:ext cx="1971676" cy="6141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120648" algn="just" rtl="0">
              <a:lnSpc>
                <a:spcPts val="967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Thus,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well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suited</a:t>
            </a:r>
            <a:r>
              <a:rPr lang="en-US" altLang="zh-CN" sz="700" spc="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selling</a:t>
            </a:r>
            <a:r>
              <a:rPr lang="en-US" altLang="zh-CN" sz="700" spc="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ucís</a:t>
            </a:r>
            <a:r>
              <a:rPr lang="en-US" altLang="zh-CN" sz="700" spc="1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1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lang="en-US" altLang="zh-CN" sz="700" spc="1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1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either</a:t>
            </a:r>
            <a:r>
              <a:rPr lang="en-US" altLang="zh-CN" sz="700" spc="1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lang="en-US" altLang="zh-CN" sz="700" spc="1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fair</a:t>
            </a:r>
            <a:r>
              <a:rPr lang="en-US" altLang="zh-CN" sz="700" spc="1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degree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certainty</a:t>
            </a:r>
            <a:r>
              <a:rPr lang="en-US" altLang="zh-CN" sz="700" spc="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lang="en-US" altLang="zh-CN" sz="700" spc="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expect</a:t>
            </a:r>
            <a:r>
              <a:rPr lang="en-US" altLang="zh-CN" sz="700" spc="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spc="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expect</a:t>
            </a:r>
            <a:r>
              <a:rPr lang="en-US" altLang="zh-CN" sz="700" spc="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limited</a:t>
            </a:r>
            <a:r>
              <a:rPr lang="en-US" altLang="zh-CN" sz="700" spc="1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valué</a:t>
            </a:r>
            <a:r>
              <a:rPr lang="en-US" altLang="zh-CN" sz="700" spc="1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1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live</a:t>
            </a:r>
            <a:r>
              <a:rPr lang="en-US" altLang="zh-CN" sz="700" spc="1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customer-service</a:t>
            </a:r>
            <a:r>
              <a:rPr lang="en-US" altLang="zh-CN" sz="700" spc="1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ence,</a:t>
            </a:r>
            <a:r>
              <a:rPr lang="en-US" altLang="zh-CN" sz="700" spc="1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19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1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well</a:t>
            </a:r>
            <a:r>
              <a:rPr lang="en-US" altLang="zh-CN" sz="700" spc="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suited</a:t>
            </a:r>
            <a:r>
              <a:rPr lang="en-US" altLang="zh-CN" sz="700" spc="1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high-touch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6" name="Text Box146"/>
          <p:cNvSpPr txBox="1"/>
          <p:nvPr/>
        </p:nvSpPr>
        <p:spPr>
          <a:xfrm>
            <a:off x="4495883" y="2373617"/>
            <a:ext cx="1968789" cy="6141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69" indent="120648" algn="just" rtl="0">
              <a:lnSpc>
                <a:spcPts val="967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Conversely,</a:t>
            </a:r>
            <a:r>
              <a:rPr lang="en-US" altLang="zh-CN" sz="700" spc="1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fulfilling</a:t>
            </a:r>
            <a:r>
              <a:rPr lang="en-US" altLang="zh-CN" sz="700" spc="1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orders</a:t>
            </a:r>
            <a:r>
              <a:rPr lang="en-US" altLang="zh-CN" sz="700" spc="1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via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</a:t>
            </a:r>
            <a:r>
              <a:rPr lang="en-US" altLang="zh-CN" sz="700" spc="1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(quad­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rants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4)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relaxes</a:t>
            </a:r>
            <a:r>
              <a:rPr lang="en-US" altLang="zh-CN" sz="700" spc="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some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design</a:t>
            </a:r>
            <a:r>
              <a:rPr lang="en-US" altLang="zh-CN" sz="700" spc="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constraints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retailer’s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physical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locations.</a:t>
            </a:r>
            <a:r>
              <a:rPr lang="en-US" altLang="zh-CN" sz="700" spc="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First,</a:t>
            </a:r>
            <a:r>
              <a:rPr lang="en-US" altLang="zh-CN" sz="700" spc="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spc="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centralized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distribution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center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less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expensive</a:t>
            </a:r>
            <a:r>
              <a:rPr lang="en-US" altLang="zh-CN" sz="700" spc="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area,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although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some</a:t>
            </a:r>
            <a:r>
              <a:rPr lang="en-US" altLang="zh-CN" sz="700" spc="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orders</a:t>
            </a:r>
            <a:r>
              <a:rPr lang="en-US" altLang="zh-CN" sz="700" spc="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spc="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7" name="Text Box147"/>
          <p:cNvSpPr txBox="1"/>
          <p:nvPr/>
        </p:nvSpPr>
        <p:spPr>
          <a:xfrm>
            <a:off x="2409836" y="3040367"/>
            <a:ext cx="34446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producís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8" name="Text Box148"/>
          <p:cNvSpPr txBox="1"/>
          <p:nvPr/>
        </p:nvSpPr>
        <p:spPr>
          <a:xfrm>
            <a:off x="2781946" y="3040367"/>
            <a:ext cx="88148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yet</a:t>
            </a:r>
            <a:r>
              <a:rPr lang="en-US" altLang="zh-CN" sz="700" spc="3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highly</a:t>
            </a:r>
            <a:r>
              <a:rPr lang="en-US" altLang="zh-CN" sz="700" spc="3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vulnerable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9" name="Text Box149"/>
          <p:cNvSpPr txBox="1"/>
          <p:nvPr/>
        </p:nvSpPr>
        <p:spPr>
          <a:xfrm>
            <a:off x="3691267" y="3040367"/>
            <a:ext cx="68389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3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showrooming,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0" name="Text Box150"/>
          <p:cNvSpPr txBox="1"/>
          <p:nvPr/>
        </p:nvSpPr>
        <p:spPr>
          <a:xfrm>
            <a:off x="4499063" y="3040367"/>
            <a:ext cx="193841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shipped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conventional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store.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Second,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central­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1" name="Text Box151"/>
          <p:cNvSpPr txBox="1"/>
          <p:nvPr/>
        </p:nvSpPr>
        <p:spPr>
          <a:xfrm>
            <a:off x="2406662" y="3173717"/>
            <a:ext cx="196508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raises</a:t>
            </a:r>
            <a:r>
              <a:rPr lang="en-US" altLang="zh-CN" sz="700" spc="1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intriguing</a:t>
            </a:r>
            <a:r>
              <a:rPr lang="en-US" altLang="zh-CN" sz="700" spc="1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possibilities</a:t>
            </a:r>
            <a:r>
              <a:rPr lang="en-US" altLang="zh-CN" sz="700" spc="1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hybrid</a:t>
            </a:r>
            <a:r>
              <a:rPr lang="en-US" altLang="zh-CN" sz="700" spc="1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2" name="Text Box152"/>
          <p:cNvSpPr txBox="1"/>
          <p:nvPr/>
        </p:nvSpPr>
        <p:spPr>
          <a:xfrm>
            <a:off x="4499064" y="3173717"/>
            <a:ext cx="62479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ized</a:t>
            </a:r>
            <a:r>
              <a:rPr lang="en-US" altLang="zh-CN" sz="700" spc="2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3" name="Text Box153"/>
          <p:cNvSpPr txBox="1"/>
          <p:nvPr/>
        </p:nvSpPr>
        <p:spPr>
          <a:xfrm>
            <a:off x="5144226" y="3173717"/>
            <a:ext cx="71882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makes</a:t>
            </a:r>
            <a:r>
              <a:rPr lang="en-US" altLang="zh-CN" sz="700" spc="2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forecasting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4" name="Text Box154"/>
          <p:cNvSpPr txBox="1"/>
          <p:nvPr/>
        </p:nvSpPr>
        <p:spPr>
          <a:xfrm>
            <a:off x="5883367" y="3173717"/>
            <a:ext cx="58395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demand</a:t>
            </a:r>
            <a:r>
              <a:rPr lang="en-US" altLang="zh-CN" sz="700" spc="2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easier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5" name="Text Box155"/>
          <p:cNvSpPr txBox="1"/>
          <p:nvPr/>
        </p:nvSpPr>
        <p:spPr>
          <a:xfrm>
            <a:off x="2406664" y="3310242"/>
            <a:ext cx="196542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ences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(quadrants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3).</a:t>
            </a:r>
            <a:r>
              <a:rPr lang="en-US" altLang="zh-CN" sz="700" spc="1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700" spc="1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spc="1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enhance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6" name="Text Box156"/>
          <p:cNvSpPr txBox="1"/>
          <p:nvPr/>
        </p:nvSpPr>
        <p:spPr>
          <a:xfrm>
            <a:off x="4495892" y="3310242"/>
            <a:ext cx="196191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because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spc="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allows</a:t>
            </a:r>
            <a:r>
              <a:rPr lang="en-US" altLang="zh-CN" sz="700" spc="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forecasts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made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ag-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7" name="Text Box157"/>
          <p:cNvSpPr txBox="1"/>
          <p:nvPr/>
        </p:nvSpPr>
        <p:spPr>
          <a:xfrm>
            <a:off x="2406665" y="3443592"/>
            <a:ext cx="196860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</a:t>
            </a:r>
            <a:r>
              <a:rPr lang="en-US" altLang="zh-CN" sz="700" spc="1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experience</a:t>
            </a:r>
            <a:r>
              <a:rPr lang="en-US" altLang="zh-CN" sz="700" spc="1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improve</a:t>
            </a:r>
            <a:r>
              <a:rPr lang="en-US" altLang="zh-CN" sz="700" spc="1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performance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8" name="Text Box158"/>
          <p:cNvSpPr txBox="1"/>
          <p:nvPr/>
        </p:nvSpPr>
        <p:spPr>
          <a:xfrm>
            <a:off x="4495896" y="3443592"/>
            <a:ext cx="29982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gregate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9" name="Text Box159"/>
          <p:cNvSpPr txBox="1"/>
          <p:nvPr/>
        </p:nvSpPr>
        <p:spPr>
          <a:xfrm>
            <a:off x="4824826" y="3443592"/>
            <a:ext cx="23304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level,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0" name="Text Box160"/>
          <p:cNvSpPr txBox="1"/>
          <p:nvPr/>
        </p:nvSpPr>
        <p:spPr>
          <a:xfrm>
            <a:off x="5087082" y="3443592"/>
            <a:ext cx="34925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reducing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1" name="Text Box161"/>
          <p:cNvSpPr txBox="1"/>
          <p:nvPr/>
        </p:nvSpPr>
        <p:spPr>
          <a:xfrm>
            <a:off x="5465542" y="3443592"/>
            <a:ext cx="58610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supply-demand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2" name="Text Box162"/>
          <p:cNvSpPr txBox="1"/>
          <p:nvPr/>
        </p:nvSpPr>
        <p:spPr>
          <a:xfrm>
            <a:off x="6080857" y="3443592"/>
            <a:ext cx="38354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mismatch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3" name="Text Box163"/>
          <p:cNvSpPr txBox="1"/>
          <p:nvPr/>
        </p:nvSpPr>
        <p:spPr>
          <a:xfrm>
            <a:off x="2406666" y="3576942"/>
            <a:ext cx="83566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outcomes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4" name="Text Box164"/>
          <p:cNvSpPr txBox="1"/>
          <p:nvPr/>
        </p:nvSpPr>
        <p:spPr>
          <a:xfrm>
            <a:off x="4495898" y="3573767"/>
            <a:ext cx="23812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costs.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5" name="Text Box165"/>
          <p:cNvSpPr txBox="1"/>
          <p:nvPr/>
        </p:nvSpPr>
        <p:spPr>
          <a:xfrm>
            <a:off x="4789269" y="3573767"/>
            <a:ext cx="167195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efficiency</a:t>
            </a:r>
            <a:r>
              <a:rPr lang="en-US" altLang="zh-CN" sz="700" spc="8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especially</a:t>
            </a:r>
            <a:r>
              <a:rPr lang="en-US" altLang="zh-CN" sz="700" spc="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important</a:t>
            </a:r>
            <a:r>
              <a:rPr lang="en-US" altLang="zh-CN" sz="700" spc="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6" name="Text Box166"/>
          <p:cNvSpPr txBox="1"/>
          <p:nvPr/>
        </p:nvSpPr>
        <p:spPr>
          <a:xfrm>
            <a:off x="2409841" y="3811067"/>
            <a:ext cx="1965620" cy="373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5" algn="l" rtl="0">
              <a:lnSpc>
                <a:spcPts val="891"/>
              </a:lnSpc>
            </a:pP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Fulfillment: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Delivery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vs.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Pickup</a:t>
            </a:r>
            <a:endParaRPr lang="en-US" altLang="zh-CN" sz="950">
              <a:latin typeface="Arial"/>
              <a:ea typeface="Arial"/>
              <a:cs typeface="Arial"/>
            </a:endParaRPr>
          </a:p>
          <a:p>
            <a:pPr marL="2" indent="-2" algn="l" rtl="0">
              <a:lnSpc>
                <a:spcPts val="102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regard</a:t>
            </a:r>
            <a:r>
              <a:rPr lang="en-US" altLang="zh-CN" sz="700" spc="1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fulfillment,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lang="en-US" altLang="zh-CN" sz="700" spc="1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important</a:t>
            </a:r>
            <a:r>
              <a:rPr lang="en-US" altLang="zh-CN" sz="700" spc="1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dif-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ferences</a:t>
            </a:r>
            <a:r>
              <a:rPr lang="en-US" altLang="zh-CN" sz="700" spc="2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</a:t>
            </a:r>
            <a:r>
              <a:rPr lang="en-US" altLang="zh-CN" sz="700" spc="2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experience</a:t>
            </a:r>
            <a:r>
              <a:rPr lang="en-US" altLang="zh-CN" sz="700" spc="2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business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7" name="Text Box167"/>
          <p:cNvSpPr txBox="1"/>
          <p:nvPr/>
        </p:nvSpPr>
        <p:spPr>
          <a:xfrm>
            <a:off x="4495900" y="3707117"/>
            <a:ext cx="1965327" cy="4838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7" indent="-3177" algn="l" rtl="0">
              <a:lnSpc>
                <a:spcPts val="83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variety</a:t>
            </a:r>
            <a:r>
              <a:rPr lang="en-US" altLang="zh-CN" sz="700" spc="1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1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</a:t>
            </a:r>
            <a:r>
              <a:rPr lang="en-US" altLang="zh-CN" sz="700" spc="1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(with</a:t>
            </a:r>
            <a:r>
              <a:rPr lang="en-US" altLang="zh-CN" sz="700" spc="1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large</a:t>
            </a:r>
            <a:r>
              <a:rPr lang="en-US" altLang="zh-CN" sz="700" spc="1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number</a:t>
            </a:r>
            <a:r>
              <a:rPr lang="en-US" altLang="zh-CN" sz="700" spc="1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SKUs)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demand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individual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islow.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6353" algn="l" rtl="0">
              <a:lnSpc>
                <a:spcPts val="891"/>
              </a:lnSpc>
              <a:spcBef>
                <a:spcPts val="1258"/>
              </a:spcBef>
            </a:pP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Online,</a:t>
            </a:r>
            <a:endParaRPr lang="en-US" altLang="zh-CN" sz="950">
              <a:latin typeface="Arial"/>
              <a:ea typeface="Arial"/>
              <a:cs typeface="Arial"/>
            </a:endParaRPr>
          </a:p>
        </p:txBody>
      </p:sp>
      <p:sp>
        <p:nvSpPr>
          <p:cNvPr id="168" name="Text Box168"/>
          <p:cNvSpPr txBox="1"/>
          <p:nvPr/>
        </p:nvSpPr>
        <p:spPr>
          <a:xfrm>
            <a:off x="2413020" y="4243692"/>
            <a:ext cx="91542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impacts</a:t>
            </a:r>
            <a:r>
              <a:rPr lang="en-US" altLang="zh-CN" sz="700" spc="2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9" name="Text Box169"/>
          <p:cNvSpPr txBox="1"/>
          <p:nvPr/>
        </p:nvSpPr>
        <p:spPr>
          <a:xfrm>
            <a:off x="3340755" y="4243692"/>
            <a:ext cx="102806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between</a:t>
            </a:r>
            <a:r>
              <a:rPr lang="en-US" altLang="zh-CN" sz="700" spc="2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quadrants</a:t>
            </a:r>
            <a:r>
              <a:rPr lang="en-US" altLang="zh-CN" sz="700" spc="2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0" name="Text Box170"/>
          <p:cNvSpPr txBox="1"/>
          <p:nvPr/>
        </p:nvSpPr>
        <p:spPr>
          <a:xfrm>
            <a:off x="4502252" y="4211117"/>
            <a:ext cx="970051" cy="1131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891"/>
              </a:lnSpc>
            </a:pP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Fulfillment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Offline</a:t>
            </a:r>
            <a:endParaRPr lang="en-US" altLang="zh-CN" sz="950">
              <a:latin typeface="Arial"/>
              <a:ea typeface="Arial"/>
              <a:cs typeface="Arial"/>
            </a:endParaRPr>
          </a:p>
        </p:txBody>
      </p:sp>
      <p:sp>
        <p:nvSpPr>
          <p:cNvPr id="171" name="Text Box171"/>
          <p:cNvSpPr txBox="1"/>
          <p:nvPr/>
        </p:nvSpPr>
        <p:spPr>
          <a:xfrm>
            <a:off x="2406671" y="4373867"/>
            <a:ext cx="196532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left</a:t>
            </a:r>
            <a:r>
              <a:rPr lang="en-US" altLang="zh-CN" sz="700" spc="1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(1</a:t>
            </a:r>
            <a:r>
              <a:rPr lang="en-US" altLang="zh-CN" sz="700" spc="1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2)</a:t>
            </a:r>
            <a:r>
              <a:rPr lang="en-US" altLang="zh-CN" sz="700" spc="1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quadrants</a:t>
            </a:r>
            <a:r>
              <a:rPr lang="en-US" altLang="zh-CN" sz="700" spc="10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right</a:t>
            </a:r>
            <a:r>
              <a:rPr lang="en-US" altLang="zh-CN" sz="700" spc="1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(3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2" name="Text Box172"/>
          <p:cNvSpPr txBox="1"/>
          <p:nvPr/>
        </p:nvSpPr>
        <p:spPr>
          <a:xfrm>
            <a:off x="4499077" y="4370692"/>
            <a:ext cx="196225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Crate</a:t>
            </a:r>
            <a:r>
              <a:rPr lang="en-US" altLang="zh-CN" sz="700" spc="1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Barrel,</a:t>
            </a:r>
            <a:r>
              <a:rPr lang="en-US" altLang="zh-CN" sz="700" spc="1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based</a:t>
            </a:r>
            <a:r>
              <a:rPr lang="en-US" altLang="zh-CN" sz="700" spc="1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Northbrook,</a:t>
            </a:r>
            <a:r>
              <a:rPr lang="en-US" altLang="zh-CN" sz="700" spc="1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Illinois,</a:t>
            </a:r>
            <a:r>
              <a:rPr lang="en-US" altLang="zh-CN" sz="700" spc="1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1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3" name="Text Box173"/>
          <p:cNvSpPr txBox="1"/>
          <p:nvPr/>
        </p:nvSpPr>
        <p:spPr>
          <a:xfrm>
            <a:off x="2406673" y="4507217"/>
            <a:ext cx="196850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4).</a:t>
            </a:r>
            <a:r>
              <a:rPr lang="en-US" altLang="zh-CN" sz="700" spc="1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consumer’s</a:t>
            </a:r>
            <a:r>
              <a:rPr lang="en-US" altLang="zh-CN" sz="700" spc="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point</a:t>
            </a:r>
            <a:r>
              <a:rPr lang="en-US" altLang="zh-CN" sz="700" spc="9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view,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obtaining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4" name="Text Box174"/>
          <p:cNvSpPr txBox="1"/>
          <p:nvPr/>
        </p:nvSpPr>
        <p:spPr>
          <a:xfrm>
            <a:off x="4499078" y="4507217"/>
            <a:ext cx="40317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traditional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5" name="Text Box175"/>
          <p:cNvSpPr txBox="1"/>
          <p:nvPr/>
        </p:nvSpPr>
        <p:spPr>
          <a:xfrm>
            <a:off x="4918813" y="4507217"/>
            <a:ext cx="28995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6" name="Text Box176"/>
          <p:cNvSpPr txBox="1"/>
          <p:nvPr/>
        </p:nvSpPr>
        <p:spPr>
          <a:xfrm>
            <a:off x="5225519" y="4507217"/>
            <a:ext cx="58684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</a:t>
            </a:r>
            <a:r>
              <a:rPr lang="en-US" altLang="zh-CN" sz="700" spc="2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rn</a:t>
            </a:r>
            <a:r>
              <a:rPr lang="en-US" altLang="zh-CN" sz="700" spc="2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iture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7" name="Text Box177"/>
          <p:cNvSpPr txBox="1"/>
          <p:nvPr/>
        </p:nvSpPr>
        <p:spPr>
          <a:xfrm>
            <a:off x="5828768" y="4507217"/>
            <a:ext cx="63592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housewares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8" name="Text Box178"/>
          <p:cNvSpPr txBox="1"/>
          <p:nvPr/>
        </p:nvSpPr>
        <p:spPr>
          <a:xfrm>
            <a:off x="2406675" y="4640567"/>
            <a:ext cx="196191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spc="1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after</a:t>
            </a:r>
            <a:r>
              <a:rPr lang="en-US" altLang="zh-CN" sz="600" i="1" spc="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600" i="1" spc="1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visit</a:t>
            </a:r>
            <a:r>
              <a:rPr lang="en-US" altLang="zh-CN" sz="600" i="1" spc="1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physical</a:t>
            </a:r>
            <a:r>
              <a:rPr lang="en-US" altLang="zh-CN" sz="700" spc="1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(store)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9" name="Text Box179"/>
          <p:cNvSpPr txBox="1"/>
          <p:nvPr/>
        </p:nvSpPr>
        <p:spPr>
          <a:xfrm>
            <a:off x="4499079" y="4640567"/>
            <a:ext cx="53657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strength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0" name="Text Box180"/>
          <p:cNvSpPr txBox="1"/>
          <p:nvPr/>
        </p:nvSpPr>
        <p:spPr>
          <a:xfrm>
            <a:off x="5051530" y="4640567"/>
            <a:ext cx="140970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heritage</a:t>
            </a:r>
            <a:r>
              <a:rPr lang="en-US" altLang="zh-CN" sz="700" spc="2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2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2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1" name="Text Box181"/>
          <p:cNvSpPr txBox="1"/>
          <p:nvPr/>
        </p:nvSpPr>
        <p:spPr>
          <a:xfrm>
            <a:off x="2406676" y="4773917"/>
            <a:ext cx="194158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lang="en-US" altLang="zh-CN" sz="700" spc="2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lang="en-US" altLang="zh-CN" sz="700" spc="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advantages</a:t>
            </a:r>
            <a:r>
              <a:rPr lang="en-US" altLang="zh-CN" sz="700" spc="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disadvantages.</a:t>
            </a:r>
            <a:r>
              <a:rPr lang="en-US" altLang="zh-CN" sz="700" spc="2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2" name="Text Box182"/>
          <p:cNvSpPr txBox="1"/>
          <p:nvPr/>
        </p:nvSpPr>
        <p:spPr>
          <a:xfrm>
            <a:off x="4495907" y="4773917"/>
            <a:ext cx="196542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active</a:t>
            </a:r>
            <a:r>
              <a:rPr lang="en-US" altLang="zh-CN" sz="700" spc="1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presence</a:t>
            </a:r>
            <a:r>
              <a:rPr lang="en-US" altLang="zh-CN" sz="700" spc="1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1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lang="en-US" altLang="zh-CN" sz="700" spc="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—</a:t>
            </a:r>
            <a:r>
              <a:rPr lang="en-US" altLang="zh-CN" sz="700" spc="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lang="en-US" altLang="zh-CN" sz="700" spc="1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makes</a:t>
            </a:r>
            <a:r>
              <a:rPr lang="en-US" altLang="zh-CN" sz="700" spc="1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spc="13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3" name="Text Box183"/>
          <p:cNvSpPr txBox="1"/>
          <p:nvPr/>
        </p:nvSpPr>
        <p:spPr>
          <a:xfrm>
            <a:off x="2406677" y="4907267"/>
            <a:ext cx="196825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tomer</a:t>
            </a:r>
            <a:r>
              <a:rPr lang="en-US" altLang="zh-CN" sz="700" spc="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does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lang="en-US" altLang="zh-CN" sz="700" spc="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pay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shipping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wait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4" name="Text Box184"/>
          <p:cNvSpPr txBox="1"/>
          <p:nvPr/>
        </p:nvSpPr>
        <p:spPr>
          <a:xfrm>
            <a:off x="4499084" y="4907267"/>
            <a:ext cx="28995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5" name="Text Box185"/>
          <p:cNvSpPr txBox="1"/>
          <p:nvPr/>
        </p:nvSpPr>
        <p:spPr>
          <a:xfrm>
            <a:off x="4816585" y="4907267"/>
            <a:ext cx="44479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3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offers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6" name="Text Box186"/>
          <p:cNvSpPr txBox="1"/>
          <p:nvPr/>
        </p:nvSpPr>
        <p:spPr>
          <a:xfrm>
            <a:off x="5289661" y="4907267"/>
            <a:ext cx="55626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predominantly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7" name="Text Box187"/>
          <p:cNvSpPr txBox="1"/>
          <p:nvPr/>
        </p:nvSpPr>
        <p:spPr>
          <a:xfrm>
            <a:off x="5873861" y="4907267"/>
            <a:ext cx="59065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“synchronized”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8" name="Text Box188"/>
          <p:cNvSpPr txBox="1"/>
          <p:nvPr/>
        </p:nvSpPr>
        <p:spPr>
          <a:xfrm>
            <a:off x="2406678" y="5040617"/>
            <a:ext cx="32956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9" name="Text Box189"/>
          <p:cNvSpPr txBox="1"/>
          <p:nvPr/>
        </p:nvSpPr>
        <p:spPr>
          <a:xfrm>
            <a:off x="2761008" y="5040617"/>
            <a:ext cx="64256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3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3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product;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0" name="Text Box190"/>
          <p:cNvSpPr txBox="1"/>
          <p:nvPr/>
        </p:nvSpPr>
        <p:spPr>
          <a:xfrm>
            <a:off x="3428393" y="5040617"/>
            <a:ext cx="36639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however,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1" name="Text Box191"/>
          <p:cNvSpPr txBox="1"/>
          <p:nvPr/>
        </p:nvSpPr>
        <p:spPr>
          <a:xfrm>
            <a:off x="3819553" y="5040617"/>
            <a:ext cx="55538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3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consumer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2" name="Text Box192"/>
          <p:cNvSpPr txBox="1"/>
          <p:nvPr/>
        </p:nvSpPr>
        <p:spPr>
          <a:xfrm>
            <a:off x="4495911" y="5040617"/>
            <a:ext cx="164015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experiences.</a:t>
            </a:r>
            <a:r>
              <a:rPr lang="en-US" altLang="zh-CN" sz="700" spc="2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Could</a:t>
            </a:r>
            <a:r>
              <a:rPr lang="en-US" altLang="zh-CN" sz="700" spc="2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spc="2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enhance</a:t>
            </a:r>
            <a:r>
              <a:rPr lang="en-US" altLang="zh-CN" sz="700" spc="2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its</a:t>
            </a:r>
            <a:r>
              <a:rPr lang="en-US" altLang="zh-CN" sz="700" spc="2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overall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3" name="Text Box193"/>
          <p:cNvSpPr txBox="1"/>
          <p:nvPr/>
        </p:nvSpPr>
        <p:spPr>
          <a:xfrm>
            <a:off x="6151993" y="5040617"/>
            <a:ext cx="28550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perfor­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4" name="Text Box194"/>
          <p:cNvSpPr txBox="1"/>
          <p:nvPr/>
        </p:nvSpPr>
        <p:spPr>
          <a:xfrm>
            <a:off x="2409854" y="5173967"/>
            <a:ext cx="25556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incurs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5" name="Text Box195"/>
          <p:cNvSpPr txBox="1"/>
          <p:nvPr/>
        </p:nvSpPr>
        <p:spPr>
          <a:xfrm>
            <a:off x="2691159" y="5173967"/>
            <a:ext cx="24061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travel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6" name="Text Box196"/>
          <p:cNvSpPr txBox="1"/>
          <p:nvPr/>
        </p:nvSpPr>
        <p:spPr>
          <a:xfrm>
            <a:off x="2957859" y="5173967"/>
            <a:ext cx="23812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costs.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7" name="Text Box197"/>
          <p:cNvSpPr txBox="1"/>
          <p:nvPr/>
        </p:nvSpPr>
        <p:spPr>
          <a:xfrm>
            <a:off x="3222019" y="5173967"/>
            <a:ext cx="39116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Similarly,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8" name="Text Box198"/>
          <p:cNvSpPr txBox="1"/>
          <p:nvPr/>
        </p:nvSpPr>
        <p:spPr>
          <a:xfrm>
            <a:off x="3639215" y="5173967"/>
            <a:ext cx="32956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9" name="Text Box199"/>
          <p:cNvSpPr txBox="1"/>
          <p:nvPr/>
        </p:nvSpPr>
        <p:spPr>
          <a:xfrm>
            <a:off x="3994180" y="5173967"/>
            <a:ext cx="37782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lang="en-US" altLang="zh-CN" sz="700" spc="3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both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0" name="Text Box200"/>
          <p:cNvSpPr txBox="1"/>
          <p:nvPr/>
        </p:nvSpPr>
        <p:spPr>
          <a:xfrm>
            <a:off x="4499088" y="5173967"/>
            <a:ext cx="195897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mance</a:t>
            </a:r>
            <a:r>
              <a:rPr lang="en-US" altLang="zh-CN" sz="700" spc="1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though</a:t>
            </a:r>
            <a:r>
              <a:rPr lang="en-US" altLang="zh-CN" sz="700" spc="1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1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US" altLang="zh-CN" sz="700" spc="1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strategies,</a:t>
            </a:r>
            <a:r>
              <a:rPr lang="en-US" altLang="zh-CN" sz="700" spc="1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lang="en-US" altLang="zh-CN" sz="700" spc="1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rest</a:t>
            </a:r>
            <a:r>
              <a:rPr lang="en-US" altLang="zh-CN" sz="700" spc="1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1" name="Text Box201"/>
          <p:cNvSpPr txBox="1"/>
          <p:nvPr/>
        </p:nvSpPr>
        <p:spPr>
          <a:xfrm>
            <a:off x="2406681" y="5307317"/>
            <a:ext cx="194476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advantages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disadvantages</a:t>
            </a:r>
            <a:r>
              <a:rPr lang="en-US" altLang="zh-CN" sz="700" spc="1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1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consumers.</a:t>
            </a:r>
            <a:r>
              <a:rPr lang="en-US" altLang="zh-CN" sz="700" spc="1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Dis­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2" name="Text Box202"/>
          <p:cNvSpPr txBox="1"/>
          <p:nvPr/>
        </p:nvSpPr>
        <p:spPr>
          <a:xfrm>
            <a:off x="4499090" y="5307317"/>
            <a:ext cx="196210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hybrid</a:t>
            </a:r>
            <a:r>
              <a:rPr lang="en-US" altLang="zh-CN" sz="600" i="1" spc="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experiences?</a:t>
            </a:r>
            <a:r>
              <a:rPr lang="en-US" altLang="zh-CN" sz="600" i="1" spc="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test</a:t>
            </a:r>
            <a:r>
              <a:rPr lang="en-US" altLang="zh-CN" sz="700" spc="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potential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lang="en-US" altLang="zh-CN" sz="700" spc="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form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3" name="Text Box203"/>
          <p:cNvSpPr txBox="1"/>
          <p:nvPr/>
        </p:nvSpPr>
        <p:spPr>
          <a:xfrm>
            <a:off x="2406682" y="5440667"/>
            <a:ext cx="43272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advantages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4" name="Text Box204"/>
          <p:cNvSpPr txBox="1"/>
          <p:nvPr/>
        </p:nvSpPr>
        <p:spPr>
          <a:xfrm>
            <a:off x="2884837" y="5440667"/>
            <a:ext cx="29982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inelude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5" name="Text Box205"/>
          <p:cNvSpPr txBox="1"/>
          <p:nvPr/>
        </p:nvSpPr>
        <p:spPr>
          <a:xfrm>
            <a:off x="3229643" y="5440667"/>
            <a:ext cx="30480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waiting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6" name="Text Box206"/>
          <p:cNvSpPr txBox="1"/>
          <p:nvPr/>
        </p:nvSpPr>
        <p:spPr>
          <a:xfrm>
            <a:off x="3579528" y="5440667"/>
            <a:ext cx="19631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time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7" name="Text Box207"/>
          <p:cNvSpPr txBox="1"/>
          <p:nvPr/>
        </p:nvSpPr>
        <p:spPr>
          <a:xfrm>
            <a:off x="3820193" y="5440667"/>
            <a:ext cx="55499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(and</a:t>
            </a:r>
            <a:r>
              <a:rPr lang="en-US" altLang="zh-CN" sz="700" spc="4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delayed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8" name="Text Box208"/>
          <p:cNvSpPr txBox="1"/>
          <p:nvPr/>
        </p:nvSpPr>
        <p:spPr>
          <a:xfrm>
            <a:off x="4499091" y="5440667"/>
            <a:ext cx="79121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3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hybrid</a:t>
            </a:r>
            <a:r>
              <a:rPr lang="en-US" altLang="zh-CN" sz="700" spc="3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strategy,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9" name="Text Box209"/>
          <p:cNvSpPr txBox="1"/>
          <p:nvPr/>
        </p:nvSpPr>
        <p:spPr>
          <a:xfrm>
            <a:off x="5323321" y="5440667"/>
            <a:ext cx="49271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management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0" name="Text Box210"/>
          <p:cNvSpPr txBox="1"/>
          <p:nvPr/>
        </p:nvSpPr>
        <p:spPr>
          <a:xfrm>
            <a:off x="5849102" y="5440667"/>
            <a:ext cx="50165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1" name="Text Box211"/>
          <p:cNvSpPr txBox="1"/>
          <p:nvPr/>
        </p:nvSpPr>
        <p:spPr>
          <a:xfrm>
            <a:off x="6383773" y="5440667"/>
            <a:ext cx="7757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2" name="Text Box212"/>
          <p:cNvSpPr txBox="1"/>
          <p:nvPr/>
        </p:nvSpPr>
        <p:spPr>
          <a:xfrm>
            <a:off x="2406683" y="5574017"/>
            <a:ext cx="50204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gratification)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3" name="Text Box213"/>
          <p:cNvSpPr txBox="1"/>
          <p:nvPr/>
        </p:nvSpPr>
        <p:spPr>
          <a:xfrm>
            <a:off x="2925479" y="5574017"/>
            <a:ext cx="108931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perhaps</a:t>
            </a:r>
            <a:r>
              <a:rPr lang="en-US" altLang="zh-CN" sz="700" spc="2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shipping</a:t>
            </a:r>
            <a:r>
              <a:rPr lang="en-US" altLang="zh-CN" sz="700" spc="2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costs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4" name="Text Box214"/>
          <p:cNvSpPr txBox="1"/>
          <p:nvPr/>
        </p:nvSpPr>
        <p:spPr>
          <a:xfrm>
            <a:off x="4031015" y="5574017"/>
            <a:ext cx="34099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2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well.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5" name="Text Box215"/>
          <p:cNvSpPr txBox="1"/>
          <p:nvPr/>
        </p:nvSpPr>
        <p:spPr>
          <a:xfrm>
            <a:off x="4499093" y="5574017"/>
            <a:ext cx="196527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“buy</a:t>
            </a:r>
            <a:r>
              <a:rPr lang="en-US" altLang="zh-CN" sz="700" spc="2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online,</a:t>
            </a:r>
            <a:r>
              <a:rPr lang="en-US" altLang="zh-CN" sz="700" spc="2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pick</a:t>
            </a:r>
            <a:r>
              <a:rPr lang="en-US" altLang="zh-CN" sz="700" spc="2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up</a:t>
            </a:r>
            <a:r>
              <a:rPr lang="en-US" altLang="zh-CN" sz="700" spc="2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store”</a:t>
            </a:r>
            <a:r>
              <a:rPr lang="en-US" altLang="zh-CN" sz="700" spc="2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(BOPS)</a:t>
            </a:r>
            <a:r>
              <a:rPr lang="en-US" altLang="zh-CN" sz="700" spc="2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option</a:t>
            </a:r>
            <a:r>
              <a:rPr lang="en-US" altLang="zh-CN" sz="700" spc="2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6" name="Text Box216"/>
          <p:cNvSpPr txBox="1"/>
          <p:nvPr/>
        </p:nvSpPr>
        <p:spPr>
          <a:xfrm>
            <a:off x="2406688" y="5707367"/>
            <a:ext cx="1965325" cy="210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3172" algn="l" rtl="0">
              <a:lnSpc>
                <a:spcPts val="83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Advantages</a:t>
            </a:r>
            <a:r>
              <a:rPr lang="en-US" altLang="zh-CN" sz="700" spc="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inelude</a:t>
            </a:r>
            <a:r>
              <a:rPr lang="en-US" altLang="zh-CN" sz="700" spc="2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mitigation</a:t>
            </a:r>
            <a:r>
              <a:rPr lang="en-US" altLang="zh-CN" sz="700" spc="2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travel</a:t>
            </a:r>
            <a:r>
              <a:rPr lang="en-US" altLang="zh-CN" sz="700" spc="2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costs</a:t>
            </a:r>
            <a:r>
              <a:rPr lang="en-US" altLang="zh-CN" sz="700" spc="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ability</a:t>
            </a:r>
            <a:r>
              <a:rPr lang="en-US" altLang="zh-CN" sz="700" spc="1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access</a:t>
            </a:r>
            <a:r>
              <a:rPr lang="en-US" altLang="zh-CN" sz="700" spc="1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produets</a:t>
            </a:r>
            <a:r>
              <a:rPr lang="en-US" altLang="zh-CN" sz="700" spc="1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would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neces-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7" name="Text Box217"/>
          <p:cNvSpPr txBox="1"/>
          <p:nvPr/>
        </p:nvSpPr>
        <p:spPr>
          <a:xfrm>
            <a:off x="4499094" y="5707367"/>
            <a:ext cx="1965429" cy="210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" indent="-2" algn="l" rtl="0">
              <a:lnSpc>
                <a:spcPts val="83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Crate</a:t>
            </a:r>
            <a:r>
              <a:rPr lang="en-US" altLang="zh-CN" sz="700" spc="1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Barrel</a:t>
            </a:r>
            <a:r>
              <a:rPr lang="en-US" altLang="zh-CN" sz="700" spc="1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</a:t>
            </a:r>
            <a:r>
              <a:rPr lang="en-US" altLang="zh-CN" sz="700" spc="1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throughout</a:t>
            </a:r>
            <a:r>
              <a:rPr lang="en-US" altLang="zh-CN" sz="700" spc="1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United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States.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lang="en-US" altLang="zh-CN" sz="700" spc="1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700" spc="1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lang="en-US" altLang="zh-CN" sz="700" spc="1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1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Toys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“R”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</a:t>
            </a:r>
            <a:r>
              <a:rPr lang="en-US" altLang="zh-CN" sz="700" spc="1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Home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8" name="Text Box218"/>
          <p:cNvSpPr txBox="1"/>
          <p:nvPr/>
        </p:nvSpPr>
        <p:spPr>
          <a:xfrm>
            <a:off x="2406689" y="5970892"/>
            <a:ext cx="139319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sarily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displayed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physical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9" name="Text Box219"/>
          <p:cNvSpPr txBox="1"/>
          <p:nvPr/>
        </p:nvSpPr>
        <p:spPr>
          <a:xfrm>
            <a:off x="4499097" y="5970892"/>
            <a:ext cx="90170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Depot</a:t>
            </a:r>
            <a:r>
              <a:rPr lang="en-US" altLang="zh-CN" sz="700" spc="4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lang="en-US" altLang="zh-CN" sz="700" spc="4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launched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0" name="Text Box220"/>
          <p:cNvSpPr txBox="1"/>
          <p:nvPr/>
        </p:nvSpPr>
        <p:spPr>
          <a:xfrm>
            <a:off x="5440803" y="5970892"/>
            <a:ext cx="28487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similar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1" name="Text Box221"/>
          <p:cNvSpPr txBox="1"/>
          <p:nvPr/>
        </p:nvSpPr>
        <p:spPr>
          <a:xfrm>
            <a:off x="5765923" y="5970892"/>
            <a:ext cx="38827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initiatives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2" name="Text Box222"/>
          <p:cNvSpPr txBox="1"/>
          <p:nvPr/>
        </p:nvSpPr>
        <p:spPr>
          <a:xfrm>
            <a:off x="6194549" y="5970892"/>
            <a:ext cx="26987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during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3" name="Text Box223"/>
          <p:cNvSpPr txBox="1"/>
          <p:nvPr/>
        </p:nvSpPr>
        <p:spPr>
          <a:xfrm>
            <a:off x="2406691" y="6104242"/>
            <a:ext cx="1971677" cy="4807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123823" algn="just" rtl="0">
              <a:lnSpc>
                <a:spcPts val="94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3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3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retailer’s</a:t>
            </a:r>
            <a:r>
              <a:rPr lang="en-US" altLang="zh-CN" sz="700" spc="3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point</a:t>
            </a:r>
            <a:r>
              <a:rPr lang="en-US" altLang="zh-CN" sz="700" spc="3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3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view,</a:t>
            </a:r>
            <a:r>
              <a:rPr lang="en-US" altLang="zh-CN" sz="700" spc="3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orders</a:t>
            </a:r>
            <a:r>
              <a:rPr lang="en-US" altLang="zh-CN" sz="700" spc="1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</a:t>
            </a:r>
            <a:r>
              <a:rPr lang="en-US" altLang="zh-CN" sz="700" spc="1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(quadrants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2)</a:t>
            </a:r>
            <a:r>
              <a:rPr lang="en-US" altLang="zh-CN" sz="700" spc="1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1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via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(quadrants</a:t>
            </a:r>
            <a:r>
              <a:rPr lang="en-US" altLang="zh-CN" sz="700" spc="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lang="en-US" altLang="zh-CN" sz="700" spc="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4)</a:t>
            </a:r>
            <a:r>
              <a:rPr lang="en-US" altLang="zh-CN" sz="700" spc="1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pose</a:t>
            </a:r>
            <a:r>
              <a:rPr lang="en-US" altLang="zh-CN" sz="700" spc="1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very</a:t>
            </a:r>
            <a:r>
              <a:rPr lang="en-US" altLang="zh-CN" sz="700" spc="1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different</a:t>
            </a:r>
            <a:r>
              <a:rPr lang="en-US" altLang="zh-CN" sz="700" spc="1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challenges.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When</a:t>
            </a:r>
            <a:r>
              <a:rPr lang="en-US" altLang="zh-CN" sz="700" spc="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orders</a:t>
            </a:r>
            <a:r>
              <a:rPr lang="en-US" altLang="zh-CN" sz="700" spc="7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spc="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fulfilled</a:t>
            </a:r>
            <a:r>
              <a:rPr lang="en-US" altLang="zh-CN" sz="700" spc="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stores,</a:t>
            </a:r>
            <a:r>
              <a:rPr lang="en-US" altLang="zh-CN" sz="700" spc="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lang="en-US" altLang="zh-CN" sz="700" spc="6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impor­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4" name="Text Box224"/>
          <p:cNvSpPr txBox="1"/>
          <p:nvPr/>
        </p:nvSpPr>
        <p:spPr>
          <a:xfrm>
            <a:off x="4499099" y="6104242"/>
            <a:ext cx="1965623" cy="4807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recent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years.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" indent="120648" algn="just" rtl="0">
              <a:lnSpc>
                <a:spcPts val="105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Crate</a:t>
            </a:r>
            <a:r>
              <a:rPr lang="en-US" altLang="zh-CN" sz="700" spc="1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Barrel</a:t>
            </a:r>
            <a:r>
              <a:rPr lang="en-US" altLang="zh-CN" sz="700" spc="18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lang="en-US" altLang="zh-CN" sz="700" spc="1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numerous</a:t>
            </a:r>
            <a:r>
              <a:rPr lang="en-US" altLang="zh-CN" sz="700" spc="1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</a:t>
            </a:r>
            <a:r>
              <a:rPr lang="en-US" altLang="zh-CN" sz="700" spc="1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located</a:t>
            </a:r>
            <a:r>
              <a:rPr lang="en-US" altLang="zh-CN" sz="700" spc="1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United</a:t>
            </a:r>
            <a:r>
              <a:rPr lang="en-US" altLang="zh-CN" sz="700" spc="1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States</a:t>
            </a:r>
            <a:r>
              <a:rPr lang="en-US" altLang="zh-CN" sz="700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Cañada,</a:t>
            </a:r>
            <a:r>
              <a:rPr lang="en-US" altLang="zh-CN" sz="700" spc="1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BOPS</a:t>
            </a:r>
            <a:r>
              <a:rPr lang="en-US" altLang="zh-CN" sz="700" spc="1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tion</a:t>
            </a:r>
            <a:r>
              <a:rPr lang="en-US" altLang="zh-CN" sz="700" spc="2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was</a:t>
            </a:r>
            <a:r>
              <a:rPr lang="en-US" altLang="zh-CN" sz="700" spc="2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offered</a:t>
            </a:r>
            <a:r>
              <a:rPr lang="en-US" altLang="zh-CN" sz="700" spc="1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shoppers</a:t>
            </a:r>
            <a:r>
              <a:rPr lang="en-US" altLang="zh-CN" sz="700" spc="1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United</a:t>
            </a:r>
            <a:r>
              <a:rPr lang="en-US" altLang="zh-CN" sz="700" spc="1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5" name="Text Box225"/>
          <p:cNvSpPr txBox="1"/>
          <p:nvPr/>
        </p:nvSpPr>
        <p:spPr>
          <a:xfrm>
            <a:off x="2406695" y="6637642"/>
            <a:ext cx="53530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tant</a:t>
            </a:r>
            <a:r>
              <a:rPr lang="en-US" altLang="zh-CN" sz="700" spc="4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6" name="Text Box226"/>
          <p:cNvSpPr txBox="1"/>
          <p:nvPr/>
        </p:nvSpPr>
        <p:spPr>
          <a:xfrm>
            <a:off x="2981370" y="6637642"/>
            <a:ext cx="67818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4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store-design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7" name="Text Box227"/>
          <p:cNvSpPr txBox="1"/>
          <p:nvPr/>
        </p:nvSpPr>
        <p:spPr>
          <a:xfrm>
            <a:off x="3698921" y="6637642"/>
            <a:ext cx="36922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decisions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8" name="Text Box228"/>
          <p:cNvSpPr txBox="1"/>
          <p:nvPr/>
        </p:nvSpPr>
        <p:spPr>
          <a:xfrm>
            <a:off x="4107227" y="6637642"/>
            <a:ext cx="26807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4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9" name="Text Box229"/>
          <p:cNvSpPr txBox="1"/>
          <p:nvPr/>
        </p:nvSpPr>
        <p:spPr>
          <a:xfrm>
            <a:off x="4499105" y="6637642"/>
            <a:ext cx="196826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only.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isolate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impact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BOPS,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looked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0" name="Text Box230"/>
          <p:cNvSpPr txBox="1"/>
          <p:nvPr/>
        </p:nvSpPr>
        <p:spPr>
          <a:xfrm>
            <a:off x="2406699" y="6770992"/>
            <a:ext cx="1968793" cy="214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3173" algn="l" rtl="0">
              <a:lnSpc>
                <a:spcPts val="843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made.</a:t>
            </a:r>
            <a:r>
              <a:rPr lang="en-US" altLang="zh-CN" sz="700" spc="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lang="en-US" altLang="zh-CN" sz="700" spc="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accessible</a:t>
            </a:r>
            <a:r>
              <a:rPr lang="en-US" altLang="zh-CN" sz="700" spc="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large</a:t>
            </a:r>
            <a:r>
              <a:rPr lang="en-US" altLang="zh-CN" sz="700" spc="2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enough</a:t>
            </a:r>
            <a:r>
              <a:rPr lang="en-US" altLang="zh-CN" sz="700" spc="2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hold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inventory.</a:t>
            </a:r>
            <a:r>
              <a:rPr lang="en-US" altLang="zh-CN" sz="700" spc="2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lang="en-US" altLang="zh-CN" sz="700" spc="2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constraints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1" name="Text Box231"/>
          <p:cNvSpPr txBox="1"/>
          <p:nvPr/>
        </p:nvSpPr>
        <p:spPr>
          <a:xfrm>
            <a:off x="4499109" y="6770992"/>
            <a:ext cx="1965617" cy="214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3173" algn="l" rtl="0">
              <a:lnSpc>
                <a:spcPts val="843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differences</a:t>
            </a:r>
            <a:r>
              <a:rPr lang="en-US" altLang="zh-CN" sz="700" spc="1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shopper</a:t>
            </a:r>
            <a:r>
              <a:rPr lang="en-US" altLang="zh-CN" sz="700" spc="1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behavior</a:t>
            </a:r>
            <a:r>
              <a:rPr lang="en-US" altLang="zh-CN" sz="700" spc="1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(for</a:t>
            </a:r>
            <a:r>
              <a:rPr lang="en-US" altLang="zh-CN" sz="700" spc="13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example,</a:t>
            </a:r>
            <a:r>
              <a:rPr lang="en-US" altLang="zh-CN" sz="700" spc="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levels</a:t>
            </a:r>
            <a:r>
              <a:rPr lang="en-US" altLang="zh-CN" sz="700" spc="2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2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2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particular</a:t>
            </a:r>
            <a:r>
              <a:rPr lang="en-US" altLang="zh-CN" sz="700" spc="20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spc="2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category</a:t>
            </a:r>
            <a:r>
              <a:rPr lang="en-US" altLang="zh-CN" sz="700" spc="2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2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overall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2" name="Text Box232"/>
          <p:cNvSpPr txBox="1"/>
          <p:nvPr/>
        </p:nvSpPr>
        <p:spPr>
          <a:xfrm>
            <a:off x="2406701" y="7037692"/>
            <a:ext cx="164528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transíate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significant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estáte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costs.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3" name="Text Box233"/>
          <p:cNvSpPr txBox="1"/>
          <p:nvPr/>
        </p:nvSpPr>
        <p:spPr>
          <a:xfrm>
            <a:off x="4499110" y="7037692"/>
            <a:ext cx="153098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</a:t>
            </a:r>
            <a:r>
              <a:rPr lang="en-US" altLang="zh-CN" sz="700" spc="1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traffic)</a:t>
            </a:r>
            <a:r>
              <a:rPr lang="en-US" altLang="zh-CN" sz="700" spc="1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between</a:t>
            </a:r>
            <a:r>
              <a:rPr lang="en-US" altLang="zh-CN" sz="700" spc="1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countries.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4" name="Text Box234"/>
          <p:cNvSpPr txBox="1"/>
          <p:nvPr/>
        </p:nvSpPr>
        <p:spPr>
          <a:xfrm>
            <a:off x="6088518" y="7037692"/>
            <a:ext cx="37602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Since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5" name="Text Box235"/>
          <p:cNvSpPr txBox="1"/>
          <p:nvPr/>
        </p:nvSpPr>
        <p:spPr>
          <a:xfrm>
            <a:off x="2530527" y="7171042"/>
            <a:ext cx="124137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Furthermore,</a:t>
            </a:r>
            <a:r>
              <a:rPr lang="en-US" altLang="zh-CN" sz="700" spc="23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order</a:t>
            </a:r>
            <a:r>
              <a:rPr lang="en-US" altLang="zh-CN" sz="700" spc="2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6" name="Text Box236"/>
          <p:cNvSpPr txBox="1"/>
          <p:nvPr/>
        </p:nvSpPr>
        <p:spPr>
          <a:xfrm>
            <a:off x="3785923" y="7171042"/>
            <a:ext cx="58293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transactions</a:t>
            </a:r>
            <a:r>
              <a:rPr lang="en-US" altLang="zh-CN" sz="700" spc="2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7" name="Text Box237"/>
          <p:cNvSpPr txBox="1"/>
          <p:nvPr/>
        </p:nvSpPr>
        <p:spPr>
          <a:xfrm>
            <a:off x="4495938" y="7171042"/>
            <a:ext cx="196532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controlled</a:t>
            </a:r>
            <a:r>
              <a:rPr lang="en-US" altLang="zh-CN" sz="700" spc="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1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lang="en-US" altLang="zh-CN" sz="700" spc="13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differences</a:t>
            </a:r>
            <a:r>
              <a:rPr lang="en-US" altLang="zh-CN" sz="700" spc="1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between</a:t>
            </a:r>
            <a:r>
              <a:rPr lang="en-US" altLang="zh-CN" sz="700" spc="1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United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8" name="Text Box238"/>
          <p:cNvSpPr txBox="1"/>
          <p:nvPr/>
        </p:nvSpPr>
        <p:spPr>
          <a:xfrm>
            <a:off x="2406704" y="7301217"/>
            <a:ext cx="196215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stores,</a:t>
            </a:r>
            <a:r>
              <a:rPr lang="en-US" altLang="zh-CN" sz="700" spc="1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</a:t>
            </a:r>
            <a:r>
              <a:rPr lang="en-US" altLang="zh-CN" sz="700" spc="1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must</a:t>
            </a:r>
            <a:r>
              <a:rPr lang="en-US" altLang="zh-CN" sz="700" spc="1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carry</a:t>
            </a:r>
            <a:r>
              <a:rPr lang="en-US" altLang="zh-CN" sz="700" spc="1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right</a:t>
            </a:r>
            <a:r>
              <a:rPr lang="en-US" altLang="zh-CN" sz="700" spc="1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produets</a:t>
            </a:r>
            <a:r>
              <a:rPr lang="en-US" altLang="zh-CN" sz="700" spc="1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9" name="Text Box239"/>
          <p:cNvSpPr txBox="1"/>
          <p:nvPr/>
        </p:nvSpPr>
        <p:spPr>
          <a:xfrm>
            <a:off x="4499114" y="7301217"/>
            <a:ext cx="196850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States</a:t>
            </a:r>
            <a:r>
              <a:rPr lang="en-US" altLang="zh-CN" sz="700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Canadian</a:t>
            </a:r>
            <a:r>
              <a:rPr lang="en-US" altLang="zh-CN" sz="700" spc="1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stores,</a:t>
            </a:r>
            <a:r>
              <a:rPr lang="en-US" altLang="zh-CN" sz="700" spc="1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1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could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attribute</a:t>
            </a:r>
            <a:r>
              <a:rPr lang="en-US" altLang="zh-CN" sz="700" spc="1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0" name="Text Box240"/>
          <p:cNvSpPr txBox="1"/>
          <p:nvPr/>
        </p:nvSpPr>
        <p:spPr>
          <a:xfrm>
            <a:off x="2406706" y="7434567"/>
            <a:ext cx="1971678" cy="214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" indent="-1" algn="l" rtl="0">
              <a:lnSpc>
                <a:spcPts val="843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right</a:t>
            </a:r>
            <a:r>
              <a:rPr lang="en-US" altLang="zh-CN" sz="700" spc="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</a:t>
            </a:r>
            <a:r>
              <a:rPr lang="en-US" altLang="zh-CN" sz="700" spc="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right</a:t>
            </a:r>
            <a:r>
              <a:rPr lang="en-US" altLang="zh-CN" sz="700" spc="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time.</a:t>
            </a:r>
            <a:r>
              <a:rPr lang="en-US" altLang="zh-CN" sz="700" spc="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order</a:t>
            </a:r>
            <a:r>
              <a:rPr lang="en-US" altLang="zh-CN" sz="700" spc="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company</a:t>
            </a:r>
            <a:r>
              <a:rPr lang="en-US" altLang="zh-CN" sz="700" spc="1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lang="en-US" altLang="zh-CN" sz="700" spc="1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decide</a:t>
            </a:r>
            <a:r>
              <a:rPr lang="en-US" altLang="zh-CN" sz="700" spc="1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lang="en-US" altLang="zh-CN" sz="700" spc="1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produets</a:t>
            </a:r>
            <a:r>
              <a:rPr lang="en-US" altLang="zh-CN" sz="700" spc="1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carry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1" name="Text Box241"/>
          <p:cNvSpPr txBox="1"/>
          <p:nvPr/>
        </p:nvSpPr>
        <p:spPr>
          <a:xfrm>
            <a:off x="4499116" y="7434567"/>
            <a:ext cx="1841603" cy="214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" indent="-1" algn="l" rtl="0">
              <a:lnSpc>
                <a:spcPts val="843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remaining</a:t>
            </a:r>
            <a:r>
              <a:rPr lang="en-US" altLang="zh-CN" sz="700" spc="2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differences</a:t>
            </a:r>
            <a:r>
              <a:rPr lang="en-US" altLang="zh-CN" sz="700" spc="2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2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</a:t>
            </a:r>
            <a:r>
              <a:rPr lang="en-US" altLang="zh-CN" sz="700" spc="1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availability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BOPS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option.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2" name="Text Box242"/>
          <p:cNvSpPr txBox="1"/>
          <p:nvPr/>
        </p:nvSpPr>
        <p:spPr>
          <a:xfrm>
            <a:off x="6350777" y="7434567"/>
            <a:ext cx="10731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3" name="Text Box243"/>
          <p:cNvSpPr txBox="1"/>
          <p:nvPr/>
        </p:nvSpPr>
        <p:spPr>
          <a:xfrm>
            <a:off x="2409884" y="7701267"/>
            <a:ext cx="99353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lang="en-US" altLang="zh-CN" sz="700" spc="2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brick-and-mortar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4" name="Text Box244"/>
          <p:cNvSpPr txBox="1"/>
          <p:nvPr/>
        </p:nvSpPr>
        <p:spPr>
          <a:xfrm>
            <a:off x="3423345" y="7701267"/>
            <a:ext cx="22029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5" name="Text Box245"/>
          <p:cNvSpPr txBox="1"/>
          <p:nvPr/>
        </p:nvSpPr>
        <p:spPr>
          <a:xfrm>
            <a:off x="3663375" y="7701267"/>
            <a:ext cx="32448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6" name="Text Box246"/>
          <p:cNvSpPr txBox="1"/>
          <p:nvPr/>
        </p:nvSpPr>
        <p:spPr>
          <a:xfrm>
            <a:off x="4007545" y="7701267"/>
            <a:ext cx="36766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also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7" name="Text Box247"/>
          <p:cNvSpPr txBox="1"/>
          <p:nvPr/>
        </p:nvSpPr>
        <p:spPr>
          <a:xfrm>
            <a:off x="4613419" y="7701267"/>
            <a:ext cx="185102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lang="en-US" altLang="zh-CN" sz="700" spc="2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spc="2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lang="en-US" altLang="zh-CN" sz="700" spc="2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reasons</a:t>
            </a:r>
            <a:r>
              <a:rPr lang="en-US" altLang="zh-CN" sz="700" spc="2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why</a:t>
            </a:r>
            <a:r>
              <a:rPr lang="en-US" altLang="zh-CN" sz="700" spc="2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BOPS,</a:t>
            </a:r>
            <a:r>
              <a:rPr lang="en-US" altLang="zh-CN" sz="700" spc="2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theory,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8" name="Text Box248"/>
          <p:cNvSpPr txBox="1"/>
          <p:nvPr/>
        </p:nvSpPr>
        <p:spPr>
          <a:xfrm>
            <a:off x="2406711" y="7834617"/>
            <a:ext cx="40322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accurately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9" name="Text Box249"/>
          <p:cNvSpPr txBox="1"/>
          <p:nvPr/>
        </p:nvSpPr>
        <p:spPr>
          <a:xfrm>
            <a:off x="2827716" y="7834617"/>
            <a:ext cx="31935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forecast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50" name="Text Box250"/>
          <p:cNvSpPr txBox="1"/>
          <p:nvPr/>
        </p:nvSpPr>
        <p:spPr>
          <a:xfrm>
            <a:off x="3164901" y="7834617"/>
            <a:ext cx="120713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demand</a:t>
            </a:r>
            <a:r>
              <a:rPr lang="en-US" altLang="zh-CN" sz="700" spc="2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2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lang="en-US" altLang="zh-CN" sz="700" spc="2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spc="2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51" name="Text Box251"/>
          <p:cNvSpPr txBox="1"/>
          <p:nvPr/>
        </p:nvSpPr>
        <p:spPr>
          <a:xfrm>
            <a:off x="4499118" y="7834617"/>
            <a:ext cx="173164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shoppers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compelling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valué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proposition.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2501900"/>
            <a:ext cx="1311275" cy="1958975"/>
          </a:xfrm>
          <a:prstGeom prst="rect">
            <a:avLst/>
          </a:prstGeom>
          <a:noFill/>
        </p:spPr>
      </p:pic>
      <p:sp>
        <p:nvSpPr>
          <p:cNvPr id="254" name="Path254"/>
          <p:cNvSpPr/>
          <p:nvPr/>
        </p:nvSpPr>
        <p:spPr>
          <a:xfrm>
            <a:off x="1292225" y="7431406"/>
            <a:ext cx="744220" cy="3175"/>
          </a:xfrm>
          <a:custGeom>
            <a:avLst/>
            <a:gdLst/>
            <a:ahLst/>
            <a:cxnLst/>
            <a:rect l="l" t="t" r="r" b="b"/>
            <a:pathLst>
              <a:path w="744220" h="3175">
                <a:moveTo>
                  <a:pt x="0" y="3175"/>
                </a:moveTo>
                <a:lnTo>
                  <a:pt x="744220" y="3175"/>
                </a:lnTo>
                <a:lnTo>
                  <a:pt x="744220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80FF">
              <a:alpha val="65535"/>
            </a:srgbClr>
          </a:solidFill>
          <a:ln w="0" cap="sq">
            <a:solidFill>
              <a:srgbClr val="0080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55" name="Text Box255"/>
          <p:cNvSpPr txBox="1"/>
          <p:nvPr/>
        </p:nvSpPr>
        <p:spPr>
          <a:xfrm>
            <a:off x="4380904" y="3603340"/>
            <a:ext cx="59373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15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56" name="Text Box256"/>
          <p:cNvSpPr txBox="1"/>
          <p:nvPr/>
        </p:nvSpPr>
        <p:spPr>
          <a:xfrm>
            <a:off x="1292225" y="1017892"/>
            <a:ext cx="1911452" cy="210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83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First,</a:t>
            </a:r>
            <a:r>
              <a:rPr lang="en-US" altLang="zh-CN" sz="700" spc="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spc="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very</a:t>
            </a:r>
            <a:r>
              <a:rPr lang="en-US" altLang="zh-CN" sz="700" spc="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easily</a:t>
            </a:r>
            <a:r>
              <a:rPr lang="en-US" altLang="zh-CN" sz="700" spc="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get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accurate</a:t>
            </a:r>
            <a:r>
              <a:rPr lang="en-US" altLang="zh-CN" sz="700" spc="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prices</a:t>
            </a:r>
            <a:r>
              <a:rPr lang="en-US" altLang="zh-CN" sz="700" spc="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89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availability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92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Ítems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57" name="Text Box257"/>
          <p:cNvSpPr txBox="1"/>
          <p:nvPr/>
        </p:nvSpPr>
        <p:spPr>
          <a:xfrm>
            <a:off x="3330583" y="991667"/>
            <a:ext cx="1057160" cy="23699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891"/>
              </a:lnSpc>
            </a:pP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Offline,</a:t>
            </a:r>
            <a:endParaRPr lang="en-US" altLang="zh-CN" sz="950">
              <a:latin typeface="Arial"/>
              <a:ea typeface="Arial"/>
              <a:cs typeface="Arial"/>
            </a:endParaRPr>
          </a:p>
          <a:p>
            <a:pPr marL="3174" algn="l" rtl="0">
              <a:lnSpc>
                <a:spcPts val="891"/>
              </a:lnSpc>
              <a:spcBef>
                <a:spcPts val="84"/>
              </a:spcBef>
            </a:pP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Fulfíllment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Online</a:t>
            </a:r>
            <a:endParaRPr lang="en-US" altLang="zh-CN" sz="950">
              <a:latin typeface="Arial"/>
              <a:ea typeface="Arial"/>
              <a:cs typeface="Arial"/>
            </a:endParaRPr>
          </a:p>
        </p:txBody>
      </p:sp>
      <p:sp>
        <p:nvSpPr>
          <p:cNvPr id="258" name="Text Box258"/>
          <p:cNvSpPr txBox="1"/>
          <p:nvPr/>
        </p:nvSpPr>
        <p:spPr>
          <a:xfrm>
            <a:off x="1292225" y="1275067"/>
            <a:ext cx="38354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interested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59" name="Text Box259"/>
          <p:cNvSpPr txBox="1"/>
          <p:nvPr/>
        </p:nvSpPr>
        <p:spPr>
          <a:xfrm>
            <a:off x="1696720" y="1275067"/>
            <a:ext cx="69923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buying</a:t>
            </a:r>
            <a:r>
              <a:rPr lang="en-US" altLang="zh-CN" sz="700" spc="2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before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60" name="Text Box260"/>
          <p:cNvSpPr txBox="1"/>
          <p:nvPr/>
        </p:nvSpPr>
        <p:spPr>
          <a:xfrm>
            <a:off x="2417445" y="1275067"/>
            <a:ext cx="29972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placing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61" name="Text Box261"/>
          <p:cNvSpPr txBox="1"/>
          <p:nvPr/>
        </p:nvSpPr>
        <p:spPr>
          <a:xfrm>
            <a:off x="2737485" y="1275067"/>
            <a:ext cx="20105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62" name="Text Box262"/>
          <p:cNvSpPr txBox="1"/>
          <p:nvPr/>
        </p:nvSpPr>
        <p:spPr>
          <a:xfrm>
            <a:off x="2958465" y="1275067"/>
            <a:ext cx="24828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order.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63" name="Text Box263"/>
          <p:cNvSpPr txBox="1"/>
          <p:nvPr/>
        </p:nvSpPr>
        <p:spPr>
          <a:xfrm>
            <a:off x="3327406" y="1275067"/>
            <a:ext cx="191907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makes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sense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Crate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Barrel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“move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down”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64" name="Text Box264"/>
          <p:cNvSpPr txBox="1"/>
          <p:nvPr/>
        </p:nvSpPr>
        <p:spPr>
          <a:xfrm>
            <a:off x="1292225" y="1405242"/>
            <a:ext cx="191447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Second,</a:t>
            </a:r>
            <a:r>
              <a:rPr lang="en-US" altLang="zh-CN" sz="700" spc="1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since</a:t>
            </a:r>
            <a:r>
              <a:rPr lang="en-US" altLang="zh-CN" sz="700" spc="1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700" spc="1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spc="1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pick</a:t>
            </a:r>
            <a:r>
              <a:rPr lang="en-US" altLang="zh-CN" sz="700" spc="125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ítem</a:t>
            </a:r>
            <a:r>
              <a:rPr lang="en-US" altLang="zh-CN" sz="700" spc="12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up,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65" name="Text Box265"/>
          <p:cNvSpPr txBox="1"/>
          <p:nvPr/>
        </p:nvSpPr>
        <p:spPr>
          <a:xfrm>
            <a:off x="3324233" y="1405242"/>
            <a:ext cx="189079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1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1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lang="en-US" altLang="zh-CN" sz="700" spc="1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10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start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provid­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66" name="Text Box266"/>
          <p:cNvSpPr txBox="1"/>
          <p:nvPr/>
        </p:nvSpPr>
        <p:spPr>
          <a:xfrm>
            <a:off x="1292225" y="1535417"/>
            <a:ext cx="47244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gratification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67" name="Text Box267"/>
          <p:cNvSpPr txBox="1"/>
          <p:nvPr/>
        </p:nvSpPr>
        <p:spPr>
          <a:xfrm>
            <a:off x="1783080" y="1535417"/>
            <a:ext cx="92612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2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immediate</a:t>
            </a:r>
            <a:r>
              <a:rPr lang="en-US" altLang="zh-CN" sz="700" spc="2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68" name="Text Box268"/>
          <p:cNvSpPr txBox="1"/>
          <p:nvPr/>
        </p:nvSpPr>
        <p:spPr>
          <a:xfrm>
            <a:off x="2727960" y="1535417"/>
            <a:ext cx="47537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69" name="Text Box269"/>
          <p:cNvSpPr txBox="1"/>
          <p:nvPr/>
        </p:nvSpPr>
        <p:spPr>
          <a:xfrm>
            <a:off x="3327409" y="1535417"/>
            <a:ext cx="191452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ing</a:t>
            </a:r>
            <a:r>
              <a:rPr lang="en-US" altLang="zh-CN" sz="700" spc="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richer</a:t>
            </a:r>
            <a:r>
              <a:rPr lang="en-US" altLang="zh-CN" sz="700" spc="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online-information</a:t>
            </a:r>
            <a:r>
              <a:rPr lang="en-US" altLang="zh-CN" sz="700" spc="1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experience,</a:t>
            </a:r>
            <a:r>
              <a:rPr lang="en-US" altLang="zh-CN" sz="700" spc="1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spc="1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70" name="Text Box270"/>
          <p:cNvSpPr txBox="1"/>
          <p:nvPr/>
        </p:nvSpPr>
        <p:spPr>
          <a:xfrm>
            <a:off x="1292225" y="1665592"/>
            <a:ext cx="191129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chased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product.</a:t>
            </a:r>
            <a:r>
              <a:rPr lang="en-US" altLang="zh-CN" sz="700" spc="17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Thus,</a:t>
            </a:r>
            <a:r>
              <a:rPr lang="en-US" altLang="zh-CN" sz="700" spc="1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BOPS</a:t>
            </a:r>
            <a:r>
              <a:rPr lang="en-US" altLang="zh-CN" sz="700" spc="1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eliminates</a:t>
            </a:r>
            <a:r>
              <a:rPr lang="en-US" altLang="zh-CN" sz="700" spc="1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69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critical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71" name="Text Box271"/>
          <p:cNvSpPr txBox="1"/>
          <p:nvPr/>
        </p:nvSpPr>
        <p:spPr>
          <a:xfrm>
            <a:off x="3327412" y="1665592"/>
            <a:ext cx="190793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make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sense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Warby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Parker</a:t>
            </a:r>
            <a:r>
              <a:rPr lang="en-US" altLang="zh-CN" sz="700" spc="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(and</a:t>
            </a:r>
            <a:r>
              <a:rPr lang="en-US" altLang="zh-CN" sz="700" spc="8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lang="en-US" altLang="zh-CN" sz="700" spc="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ini</a:t>
            </a:r>
            <a:r>
              <a:rPr lang="en-US" altLang="zh-CN" sz="700" spc="8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72" name="Text Box272"/>
          <p:cNvSpPr txBox="1"/>
          <p:nvPr/>
        </p:nvSpPr>
        <p:spPr>
          <a:xfrm>
            <a:off x="1292224" y="1792592"/>
            <a:ext cx="58039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search</a:t>
            </a:r>
            <a:r>
              <a:rPr lang="en-US" altLang="zh-CN" sz="700" spc="2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friction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73" name="Text Box273"/>
          <p:cNvSpPr txBox="1"/>
          <p:nvPr/>
        </p:nvSpPr>
        <p:spPr>
          <a:xfrm>
            <a:off x="1887854" y="1792592"/>
            <a:ext cx="131865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2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shoppers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—wondering</a:t>
            </a:r>
            <a:r>
              <a:rPr lang="en-US" altLang="zh-CN" sz="700" spc="2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whether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74" name="Text Box274"/>
          <p:cNvSpPr txBox="1"/>
          <p:nvPr/>
        </p:nvSpPr>
        <p:spPr>
          <a:xfrm>
            <a:off x="3324239" y="1792592"/>
            <a:ext cx="191447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tially</a:t>
            </a:r>
            <a:r>
              <a:rPr lang="en-US" altLang="zh-CN" sz="700" spc="17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pure-play</a:t>
            </a:r>
            <a:r>
              <a:rPr lang="en-US" altLang="zh-CN" sz="700" spc="1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Internet</a:t>
            </a:r>
            <a:r>
              <a:rPr lang="en-US" altLang="zh-CN" sz="700" spc="1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retailers)</a:t>
            </a:r>
            <a:r>
              <a:rPr lang="en-US" altLang="zh-CN" sz="700" spc="1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expand</a:t>
            </a:r>
            <a:r>
              <a:rPr lang="en-US" altLang="zh-CN" sz="700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75" name="Text Box275"/>
          <p:cNvSpPr txBox="1"/>
          <p:nvPr/>
        </p:nvSpPr>
        <p:spPr>
          <a:xfrm>
            <a:off x="1292225" y="1922767"/>
            <a:ext cx="191130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particular</a:t>
            </a:r>
            <a:r>
              <a:rPr lang="en-US" altLang="zh-CN" sz="700" spc="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item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available</a:t>
            </a:r>
            <a:r>
              <a:rPr lang="en-US" altLang="zh-CN" sz="700" spc="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8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76" name="Text Box276"/>
          <p:cNvSpPr txBox="1"/>
          <p:nvPr/>
        </p:nvSpPr>
        <p:spPr>
          <a:xfrm>
            <a:off x="3324242" y="1922767"/>
            <a:ext cx="191746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lang="en-US" altLang="zh-CN" sz="700" spc="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noted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earlier,</a:t>
            </a:r>
            <a:r>
              <a:rPr lang="en-US" altLang="zh-CN" sz="700" spc="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77" name="Text Box277"/>
          <p:cNvSpPr txBox="1"/>
          <p:nvPr/>
        </p:nvSpPr>
        <p:spPr>
          <a:xfrm>
            <a:off x="1292225" y="2052942"/>
            <a:ext cx="191462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costs.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BOPS</a:t>
            </a:r>
            <a:r>
              <a:rPr lang="en-US" altLang="zh-CN" sz="700" spc="1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lang="en-US" altLang="zh-CN" sz="700" spc="1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counters</a:t>
            </a:r>
            <a:r>
              <a:rPr lang="en-US" altLang="zh-CN" sz="700" spc="10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key</a:t>
            </a:r>
            <a:r>
              <a:rPr lang="en-US" altLang="zh-CN" sz="700" spc="109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deficiency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78" name="Text Box278"/>
          <p:cNvSpPr txBox="1"/>
          <p:nvPr/>
        </p:nvSpPr>
        <p:spPr>
          <a:xfrm>
            <a:off x="3327419" y="2052942"/>
            <a:ext cx="34446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produets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79" name="Text Box279"/>
          <p:cNvSpPr txBox="1"/>
          <p:nvPr/>
        </p:nvSpPr>
        <p:spPr>
          <a:xfrm>
            <a:off x="3696355" y="2052942"/>
            <a:ext cx="48587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3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require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0" name="Text Box280"/>
          <p:cNvSpPr txBox="1"/>
          <p:nvPr/>
        </p:nvSpPr>
        <p:spPr>
          <a:xfrm>
            <a:off x="4206896" y="2052942"/>
            <a:ext cx="29029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service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1" name="Text Box281"/>
          <p:cNvSpPr txBox="1"/>
          <p:nvPr/>
        </p:nvSpPr>
        <p:spPr>
          <a:xfrm>
            <a:off x="4521856" y="2052942"/>
            <a:ext cx="71691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and/or</a:t>
            </a:r>
            <a:r>
              <a:rPr lang="en-US" altLang="zh-CN" sz="700" spc="3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lang="en-US" altLang="zh-CN" sz="700" spc="3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2" name="Text Box282"/>
          <p:cNvSpPr txBox="1"/>
          <p:nvPr/>
        </p:nvSpPr>
        <p:spPr>
          <a:xfrm>
            <a:off x="1292226" y="2183117"/>
            <a:ext cx="191110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shopping</a:t>
            </a:r>
            <a:r>
              <a:rPr lang="en-US" altLang="zh-CN" sz="700" spc="2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experience</a:t>
            </a:r>
            <a:r>
              <a:rPr lang="en-US" altLang="zh-CN" sz="700" spc="2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—</a:t>
            </a:r>
            <a:r>
              <a:rPr lang="en-US" altLang="zh-CN" sz="700" spc="26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waiting</a:t>
            </a:r>
            <a:r>
              <a:rPr lang="en-US" altLang="zh-CN" sz="700" spc="2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2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3" name="Text Box283"/>
          <p:cNvSpPr txBox="1"/>
          <p:nvPr/>
        </p:nvSpPr>
        <p:spPr>
          <a:xfrm>
            <a:off x="3327422" y="2183117"/>
            <a:ext cx="106294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number</a:t>
            </a:r>
            <a:r>
              <a:rPr lang="en-US" altLang="zh-CN" sz="700" spc="4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4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touch-and-feel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4" name="Text Box284"/>
          <p:cNvSpPr txBox="1"/>
          <p:nvPr/>
        </p:nvSpPr>
        <p:spPr>
          <a:xfrm>
            <a:off x="4431687" y="2183117"/>
            <a:ext cx="49022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components,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5" name="Text Box285"/>
          <p:cNvSpPr txBox="1"/>
          <p:nvPr/>
        </p:nvSpPr>
        <p:spPr>
          <a:xfrm>
            <a:off x="4963818" y="2183117"/>
            <a:ext cx="27505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6" name="Text Box286"/>
          <p:cNvSpPr txBox="1"/>
          <p:nvPr/>
        </p:nvSpPr>
        <p:spPr>
          <a:xfrm>
            <a:off x="1292227" y="2310117"/>
            <a:ext cx="1917701" cy="210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5" indent="-3175" algn="l" rtl="0">
              <a:lnSpc>
                <a:spcPts val="83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chased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Ítems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delivered.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very</a:t>
            </a:r>
            <a:r>
              <a:rPr lang="en-US" altLang="zh-CN" sz="700" spc="9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</a:t>
            </a:r>
            <a:r>
              <a:rPr lang="en-US" altLang="zh-CN" sz="700" spc="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sense,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BOPS</a:t>
            </a:r>
            <a:r>
              <a:rPr lang="en-US" altLang="zh-CN" sz="700" spc="1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gives</a:t>
            </a:r>
            <a:r>
              <a:rPr lang="en-US" altLang="zh-CN" sz="700" spc="1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shoppers</a:t>
            </a:r>
            <a:r>
              <a:rPr lang="en-US" altLang="zh-CN" sz="700" spc="1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best</a:t>
            </a:r>
            <a:r>
              <a:rPr lang="en-US" altLang="zh-CN" sz="700" spc="1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lang="en-US" altLang="zh-CN" sz="700" spc="1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worlds</a:t>
            </a:r>
            <a:r>
              <a:rPr lang="en-US" altLang="zh-CN" sz="700" spc="1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—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7" name="Text Box287"/>
          <p:cNvSpPr txBox="1"/>
          <p:nvPr/>
        </p:nvSpPr>
        <p:spPr>
          <a:xfrm>
            <a:off x="3324248" y="2313292"/>
            <a:ext cx="1914822" cy="207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8" indent="-3178" algn="l" rtl="0">
              <a:lnSpc>
                <a:spcPts val="818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</a:t>
            </a:r>
            <a:r>
              <a:rPr lang="en-US" altLang="zh-CN" sz="700" spc="8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spc="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likely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val-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ued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customers.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lang="en-US" altLang="zh-CN" sz="700" spc="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might</a:t>
            </a:r>
            <a:r>
              <a:rPr lang="en-US" altLang="zh-CN" sz="700" spc="6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lang="en-US" altLang="zh-CN" sz="700" spc="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benefits</a:t>
            </a:r>
            <a:r>
              <a:rPr lang="en-US" altLang="zh-CN" sz="700" spc="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8" name="Text Box288"/>
          <p:cNvSpPr txBox="1"/>
          <p:nvPr/>
        </p:nvSpPr>
        <p:spPr>
          <a:xfrm>
            <a:off x="1292228" y="2573642"/>
            <a:ext cx="64960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full</a:t>
            </a:r>
            <a:r>
              <a:rPr lang="en-US" altLang="zh-CN" sz="700" spc="3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9" name="Text Box289"/>
          <p:cNvSpPr txBox="1"/>
          <p:nvPr/>
        </p:nvSpPr>
        <p:spPr>
          <a:xfrm>
            <a:off x="1972313" y="2573642"/>
            <a:ext cx="36893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0" name="Text Box290"/>
          <p:cNvSpPr txBox="1"/>
          <p:nvPr/>
        </p:nvSpPr>
        <p:spPr>
          <a:xfrm>
            <a:off x="2371093" y="2573642"/>
            <a:ext cx="26553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before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1" name="Text Box291"/>
          <p:cNvSpPr txBox="1"/>
          <p:nvPr/>
        </p:nvSpPr>
        <p:spPr>
          <a:xfrm>
            <a:off x="2666368" y="2573642"/>
            <a:ext cx="35379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purchase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2" name="Text Box292"/>
          <p:cNvSpPr txBox="1"/>
          <p:nvPr/>
        </p:nvSpPr>
        <p:spPr>
          <a:xfrm>
            <a:off x="3049908" y="2573642"/>
            <a:ext cx="15684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(no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3" name="Text Box293"/>
          <p:cNvSpPr txBox="1"/>
          <p:nvPr/>
        </p:nvSpPr>
        <p:spPr>
          <a:xfrm>
            <a:off x="3324253" y="2570467"/>
            <a:ext cx="191770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well,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including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increase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brand</a:t>
            </a:r>
            <a:r>
              <a:rPr lang="en-US" altLang="zh-CN" sz="700" spc="8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awareness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4" name="Text Box294"/>
          <p:cNvSpPr txBox="1"/>
          <p:nvPr/>
        </p:nvSpPr>
        <p:spPr>
          <a:xfrm>
            <a:off x="1292228" y="2703817"/>
            <a:ext cx="26543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search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5" name="Text Box295"/>
          <p:cNvSpPr txBox="1"/>
          <p:nvPr/>
        </p:nvSpPr>
        <p:spPr>
          <a:xfrm>
            <a:off x="1590043" y="2703817"/>
            <a:ext cx="32932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friction)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6" name="Text Box296"/>
          <p:cNvSpPr txBox="1"/>
          <p:nvPr/>
        </p:nvSpPr>
        <p:spPr>
          <a:xfrm>
            <a:off x="1951358" y="2703817"/>
            <a:ext cx="61224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3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immediate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7" name="Text Box297"/>
          <p:cNvSpPr txBox="1"/>
          <p:nvPr/>
        </p:nvSpPr>
        <p:spPr>
          <a:xfrm>
            <a:off x="2595884" y="2703817"/>
            <a:ext cx="41841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fulfíllment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8" name="Text Box298"/>
          <p:cNvSpPr txBox="1"/>
          <p:nvPr/>
        </p:nvSpPr>
        <p:spPr>
          <a:xfrm>
            <a:off x="3046734" y="2703817"/>
            <a:ext cx="15684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(no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9" name="Text Box299"/>
          <p:cNvSpPr txBox="1"/>
          <p:nvPr/>
        </p:nvSpPr>
        <p:spPr>
          <a:xfrm>
            <a:off x="3327429" y="2703817"/>
            <a:ext cx="177609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positive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reinforcement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brand’s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legitimacy.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00" name="Text Box300"/>
          <p:cNvSpPr txBox="1"/>
          <p:nvPr/>
        </p:nvSpPr>
        <p:spPr>
          <a:xfrm>
            <a:off x="1289054" y="2833992"/>
            <a:ext cx="1920875" cy="337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waiting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delivery).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75" indent="114300" algn="l" rtl="0">
              <a:lnSpc>
                <a:spcPts val="1000"/>
              </a:lnSpc>
              <a:spcBef>
                <a:spcPts val="25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Management’s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expectation</a:t>
            </a:r>
            <a:r>
              <a:rPr lang="en-US" altLang="zh-CN" sz="700" spc="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was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post-BOPS,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1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1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United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States</a:t>
            </a:r>
            <a:r>
              <a:rPr lang="en-US" altLang="zh-CN" sz="700" spc="1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would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increase.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01" name="Text Box301"/>
          <p:cNvSpPr txBox="1"/>
          <p:nvPr/>
        </p:nvSpPr>
        <p:spPr>
          <a:xfrm>
            <a:off x="3324257" y="2833992"/>
            <a:ext cx="1914475" cy="341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6" indent="114298" algn="just" rtl="0">
              <a:lnSpc>
                <a:spcPts val="89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Management</a:t>
            </a:r>
            <a:r>
              <a:rPr lang="en-US" altLang="zh-CN" sz="700" spc="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spc="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Warby</a:t>
            </a:r>
            <a:r>
              <a:rPr lang="en-US" altLang="zh-CN" sz="700" spc="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Parker,</a:t>
            </a:r>
            <a:r>
              <a:rPr lang="en-US" altLang="zh-CN" sz="700" spc="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well</a:t>
            </a:r>
            <a:r>
              <a:rPr lang="en-US" altLang="zh-CN" sz="700" spc="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aware</a:t>
            </a:r>
            <a:r>
              <a:rPr lang="en-US" altLang="zh-CN" sz="700" spc="1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many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touch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feel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eyewear</a:t>
            </a:r>
            <a:r>
              <a:rPr lang="en-US" altLang="zh-CN" sz="700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buying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it,</a:t>
            </a:r>
            <a:r>
              <a:rPr lang="en-US" altLang="zh-CN" sz="700" spc="9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had,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inception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busi-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02" name="Text Box302"/>
          <p:cNvSpPr txBox="1"/>
          <p:nvPr/>
        </p:nvSpPr>
        <p:spPr>
          <a:xfrm>
            <a:off x="1292229" y="3221342"/>
            <a:ext cx="49974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Surprisingly,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03" name="Text Box303"/>
          <p:cNvSpPr txBox="1"/>
          <p:nvPr/>
        </p:nvSpPr>
        <p:spPr>
          <a:xfrm>
            <a:off x="1810389" y="3221342"/>
            <a:ext cx="111887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2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didn’t</a:t>
            </a:r>
            <a:r>
              <a:rPr lang="en-US" altLang="zh-CN" sz="700" spc="2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happen.</a:t>
            </a:r>
            <a:r>
              <a:rPr lang="en-US" altLang="zh-CN" sz="700" spc="2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fact,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04" name="Text Box304"/>
          <p:cNvSpPr txBox="1"/>
          <p:nvPr/>
        </p:nvSpPr>
        <p:spPr>
          <a:xfrm>
            <a:off x="2947039" y="3221342"/>
            <a:ext cx="25981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05" name="Text Box305"/>
          <p:cNvSpPr txBox="1"/>
          <p:nvPr/>
        </p:nvSpPr>
        <p:spPr>
          <a:xfrm>
            <a:off x="3327435" y="3221342"/>
            <a:ext cx="191145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ness,</a:t>
            </a:r>
            <a:r>
              <a:rPr lang="en-US" altLang="zh-CN" sz="700" spc="2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offered</a:t>
            </a:r>
            <a:r>
              <a:rPr lang="en-US" altLang="zh-CN" sz="700" spc="2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2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sampling</a:t>
            </a:r>
            <a:r>
              <a:rPr lang="en-US" altLang="zh-CN" sz="700" spc="2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program</a:t>
            </a:r>
            <a:r>
              <a:rPr lang="en-US" altLang="zh-CN" sz="700" spc="2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called</a:t>
            </a:r>
            <a:r>
              <a:rPr lang="en-US" altLang="zh-CN" sz="700" spc="2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“Home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06" name="Text Box306"/>
          <p:cNvSpPr txBox="1"/>
          <p:nvPr/>
        </p:nvSpPr>
        <p:spPr>
          <a:xfrm>
            <a:off x="1292229" y="3351517"/>
            <a:ext cx="191145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went</a:t>
            </a:r>
            <a:r>
              <a:rPr lang="en-US" altLang="zh-CN" sz="700" spc="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down,</a:t>
            </a:r>
            <a:r>
              <a:rPr lang="en-US" altLang="zh-CN" sz="600" i="1" spc="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even</a:t>
            </a:r>
            <a:r>
              <a:rPr lang="en-US" altLang="zh-CN" sz="700" spc="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though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website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07" name="Text Box307"/>
          <p:cNvSpPr txBox="1"/>
          <p:nvPr/>
        </p:nvSpPr>
        <p:spPr>
          <a:xfrm>
            <a:off x="3324262" y="3351517"/>
            <a:ext cx="93120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Try-On,”</a:t>
            </a:r>
            <a:r>
              <a:rPr lang="en-US" altLang="zh-CN" sz="700" spc="2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lang="en-US" altLang="zh-CN" sz="700" spc="2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allows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08" name="Text Box308"/>
          <p:cNvSpPr txBox="1"/>
          <p:nvPr/>
        </p:nvSpPr>
        <p:spPr>
          <a:xfrm>
            <a:off x="4275491" y="3351517"/>
            <a:ext cx="96657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2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order</a:t>
            </a:r>
            <a:r>
              <a:rPr lang="en-US" altLang="zh-CN" sz="700" spc="2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five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09" name="Text Box309"/>
          <p:cNvSpPr txBox="1"/>
          <p:nvPr/>
        </p:nvSpPr>
        <p:spPr>
          <a:xfrm>
            <a:off x="1289054" y="3481692"/>
            <a:ext cx="191780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went</a:t>
            </a:r>
            <a:r>
              <a:rPr lang="en-US" altLang="zh-CN" sz="700" spc="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up.</a:t>
            </a:r>
            <a:r>
              <a:rPr lang="en-US" altLang="zh-CN" sz="600" i="1" spc="8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understand</a:t>
            </a:r>
            <a:r>
              <a:rPr lang="en-US" altLang="zh-CN" sz="700" spc="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why,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note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most</a:t>
            </a:r>
            <a:r>
              <a:rPr lang="en-US" altLang="zh-CN" sz="700" spc="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10" name="Text Box310"/>
          <p:cNvSpPr txBox="1"/>
          <p:nvPr/>
        </p:nvSpPr>
        <p:spPr>
          <a:xfrm>
            <a:off x="3327437" y="3481692"/>
            <a:ext cx="191452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frames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free</a:t>
            </a:r>
            <a:r>
              <a:rPr lang="en-US" altLang="zh-CN" sz="700" spc="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charge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keep</a:t>
            </a:r>
            <a:r>
              <a:rPr lang="en-US" altLang="zh-CN" sz="700" spc="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them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five</a:t>
            </a:r>
            <a:r>
              <a:rPr lang="en-US" altLang="zh-CN" sz="700" spc="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days,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11" name="Text Box311"/>
          <p:cNvSpPr txBox="1"/>
          <p:nvPr/>
        </p:nvSpPr>
        <p:spPr>
          <a:xfrm>
            <a:off x="1292230" y="3611867"/>
            <a:ext cx="23079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ítems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12" name="Text Box312"/>
          <p:cNvSpPr txBox="1"/>
          <p:nvPr/>
        </p:nvSpPr>
        <p:spPr>
          <a:xfrm>
            <a:off x="1547500" y="3611867"/>
            <a:ext cx="56779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sold</a:t>
            </a:r>
            <a:r>
              <a:rPr lang="en-US" altLang="zh-CN" sz="700" spc="3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spc="3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Crate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13" name="Text Box313"/>
          <p:cNvSpPr txBox="1"/>
          <p:nvPr/>
        </p:nvSpPr>
        <p:spPr>
          <a:xfrm>
            <a:off x="2139954" y="3611867"/>
            <a:ext cx="39174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lang="en-US" altLang="zh-CN" sz="700" spc="3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Barrel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14" name="Text Box314"/>
          <p:cNvSpPr txBox="1"/>
          <p:nvPr/>
        </p:nvSpPr>
        <p:spPr>
          <a:xfrm>
            <a:off x="2555879" y="3611867"/>
            <a:ext cx="65087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lang="en-US" altLang="zh-CN" sz="700" spc="3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nondigital,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15" name="Text Box315"/>
          <p:cNvSpPr txBox="1"/>
          <p:nvPr/>
        </p:nvSpPr>
        <p:spPr>
          <a:xfrm>
            <a:off x="3324263" y="3608692"/>
            <a:ext cx="109474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free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shipping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lang="en-US" altLang="zh-CN" sz="700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ways.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16" name="Text Box316"/>
          <p:cNvSpPr txBox="1"/>
          <p:nvPr/>
        </p:nvSpPr>
        <p:spPr>
          <a:xfrm>
            <a:off x="4463454" y="3608692"/>
            <a:ext cx="77861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site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17" name="Text Box317"/>
          <p:cNvSpPr txBox="1"/>
          <p:nvPr/>
        </p:nvSpPr>
        <p:spPr>
          <a:xfrm>
            <a:off x="1292229" y="3738867"/>
            <a:ext cx="191111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“touch-and-feel”</a:t>
            </a:r>
            <a:r>
              <a:rPr lang="en-US" altLang="zh-CN" sz="700" spc="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attributes</a:t>
            </a:r>
            <a:r>
              <a:rPr lang="en-US" altLang="zh-CN" sz="700" spc="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spc="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hard</a:t>
            </a:r>
            <a:r>
              <a:rPr lang="en-US" altLang="zh-CN" sz="700" spc="2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18" name="Text Box318"/>
          <p:cNvSpPr txBox="1"/>
          <p:nvPr/>
        </p:nvSpPr>
        <p:spPr>
          <a:xfrm>
            <a:off x="3324265" y="3738867"/>
            <a:ext cx="191452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virtual</a:t>
            </a:r>
            <a:r>
              <a:rPr lang="en-US" altLang="zh-CN" sz="700" spc="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try-on</a:t>
            </a:r>
            <a:r>
              <a:rPr lang="en-US" altLang="zh-CN" sz="700" spc="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lang="en-US" altLang="zh-CN" sz="700" spc="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spc="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upload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19" name="Text Box319"/>
          <p:cNvSpPr txBox="1"/>
          <p:nvPr/>
        </p:nvSpPr>
        <p:spPr>
          <a:xfrm>
            <a:off x="1292230" y="3869042"/>
            <a:ext cx="36395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municate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20" name="Text Box320"/>
          <p:cNvSpPr txBox="1"/>
          <p:nvPr/>
        </p:nvSpPr>
        <p:spPr>
          <a:xfrm>
            <a:off x="1702440" y="3869042"/>
            <a:ext cx="61595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online.</a:t>
            </a:r>
            <a:r>
              <a:rPr lang="en-US" altLang="zh-CN" sz="700" spc="4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Henee,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21" name="Text Box321"/>
          <p:cNvSpPr txBox="1"/>
          <p:nvPr/>
        </p:nvSpPr>
        <p:spPr>
          <a:xfrm>
            <a:off x="2364110" y="3869042"/>
            <a:ext cx="84254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even</a:t>
            </a:r>
            <a:r>
              <a:rPr lang="en-US" altLang="zh-CN" sz="700" spc="4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though</a:t>
            </a:r>
            <a:r>
              <a:rPr lang="en-US" altLang="zh-CN" sz="700" spc="4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BOPS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22" name="Text Box322"/>
          <p:cNvSpPr txBox="1"/>
          <p:nvPr/>
        </p:nvSpPr>
        <p:spPr>
          <a:xfrm>
            <a:off x="3324266" y="3869042"/>
            <a:ext cx="191482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pictures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700" spc="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faces</a:t>
            </a:r>
            <a:r>
              <a:rPr lang="en-US" altLang="zh-CN" sz="700" spc="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overlay</a:t>
            </a:r>
            <a:r>
              <a:rPr lang="en-US" altLang="zh-CN" sz="700" spc="8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different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frames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23" name="Text Box323"/>
          <p:cNvSpPr txBox="1"/>
          <p:nvPr/>
        </p:nvSpPr>
        <p:spPr>
          <a:xfrm>
            <a:off x="1292230" y="3999217"/>
            <a:ext cx="1914475" cy="337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887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allowed</a:t>
            </a:r>
            <a:r>
              <a:rPr lang="en-US" altLang="zh-CN" sz="700" spc="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shoppers</a:t>
            </a:r>
            <a:r>
              <a:rPr lang="en-US" altLang="zh-CN" sz="700" spc="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fully</a:t>
            </a:r>
            <a:r>
              <a:rPr lang="en-US" altLang="zh-CN" sz="700" spc="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resolve</a:t>
            </a:r>
            <a:r>
              <a:rPr lang="en-US" altLang="zh-CN" sz="700" spc="68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uncertainty</a:t>
            </a:r>
            <a:r>
              <a:rPr lang="en-US" altLang="zh-CN" sz="700" spc="7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price</a:t>
            </a:r>
            <a:r>
              <a:rPr lang="en-US" altLang="zh-CN" sz="700" spc="126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availability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prior</a:t>
            </a:r>
            <a:r>
              <a:rPr lang="en-US" altLang="zh-CN" sz="700" spc="1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2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shopping,</a:t>
            </a:r>
            <a:r>
              <a:rPr lang="en-US" altLang="zh-CN" sz="700" spc="1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spc="1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did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allow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them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resolve</a:t>
            </a:r>
            <a:r>
              <a:rPr lang="en-US" altLang="zh-CN" sz="700" spc="1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uncertainty</a:t>
            </a:r>
            <a:r>
              <a:rPr lang="en-US" altLang="zh-CN" sz="700" spc="1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lang="en-US" altLang="zh-CN" sz="700" spc="1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produets’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24" name="Text Box324"/>
          <p:cNvSpPr txBox="1"/>
          <p:nvPr/>
        </p:nvSpPr>
        <p:spPr>
          <a:xfrm>
            <a:off x="3324270" y="3999217"/>
            <a:ext cx="1917653" cy="337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3174" algn="just" rtl="0">
              <a:lnSpc>
                <a:spcPts val="887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onto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700" spc="1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photos.</a:t>
            </a:r>
            <a:r>
              <a:rPr lang="en-US" altLang="zh-CN" sz="700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Still,</a:t>
            </a:r>
            <a:r>
              <a:rPr lang="en-US" altLang="zh-CN" sz="700" spc="1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management</a:t>
            </a:r>
            <a:r>
              <a:rPr lang="en-US" altLang="zh-CN" sz="700" spc="1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realized</a:t>
            </a:r>
            <a:r>
              <a:rPr lang="en-US" altLang="zh-CN" sz="700" spc="1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channels</a:t>
            </a:r>
            <a:r>
              <a:rPr lang="en-US" altLang="zh-CN" sz="700" spc="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might</a:t>
            </a:r>
            <a:r>
              <a:rPr lang="en-US" altLang="zh-CN" sz="700" spc="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insufficient</a:t>
            </a:r>
            <a:r>
              <a:rPr lang="en-US" altLang="zh-CN" sz="700" spc="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least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some</a:t>
            </a:r>
            <a:r>
              <a:rPr lang="en-US" altLang="zh-CN" sz="700" spc="1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segment</a:t>
            </a:r>
            <a:r>
              <a:rPr lang="en-US" altLang="zh-CN" sz="700" spc="1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customers;</a:t>
            </a:r>
            <a:r>
              <a:rPr lang="en-US" altLang="zh-CN" sz="700" spc="1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henee,</a:t>
            </a:r>
            <a:r>
              <a:rPr lang="en-US" altLang="zh-CN" sz="700" spc="1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opened</a:t>
            </a:r>
            <a:r>
              <a:rPr lang="en-US" altLang="zh-CN" sz="700" spc="10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25" name="Text Box325"/>
          <p:cNvSpPr txBox="1"/>
          <p:nvPr/>
        </p:nvSpPr>
        <p:spPr>
          <a:xfrm>
            <a:off x="1292230" y="4386567"/>
            <a:ext cx="77406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nondigital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attributes.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26" name="Text Box326"/>
          <p:cNvSpPr txBox="1"/>
          <p:nvPr/>
        </p:nvSpPr>
        <p:spPr>
          <a:xfrm>
            <a:off x="3324276" y="4386567"/>
            <a:ext cx="54478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third</a:t>
            </a:r>
            <a:r>
              <a:rPr lang="en-US" altLang="zh-CN" sz="700" spc="3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channel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27" name="Text Box327"/>
          <p:cNvSpPr txBox="1"/>
          <p:nvPr/>
        </p:nvSpPr>
        <p:spPr>
          <a:xfrm>
            <a:off x="3892602" y="4386567"/>
            <a:ext cx="88709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—</a:t>
            </a:r>
            <a:r>
              <a:rPr lang="en-US" altLang="zh-CN" sz="700" spc="3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3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inventory-only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28" name="Text Box328"/>
          <p:cNvSpPr txBox="1"/>
          <p:nvPr/>
        </p:nvSpPr>
        <p:spPr>
          <a:xfrm>
            <a:off x="4803193" y="4386567"/>
            <a:ext cx="43561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29" name="Text Box329"/>
          <p:cNvSpPr txBox="1"/>
          <p:nvPr/>
        </p:nvSpPr>
        <p:spPr>
          <a:xfrm>
            <a:off x="1289056" y="4516742"/>
            <a:ext cx="1920875" cy="5982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4" indent="114300" algn="just" rtl="0">
              <a:lnSpc>
                <a:spcPts val="942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Nevertheless,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overall</a:t>
            </a:r>
            <a:r>
              <a:rPr lang="en-US" altLang="zh-CN" sz="700" spc="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00" i="1" spc="0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stores</a:t>
            </a:r>
            <a:r>
              <a:rPr lang="en-US" altLang="zh-CN" sz="600" i="1" spc="49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went</a:t>
            </a:r>
            <a:r>
              <a:rPr lang="en-US" altLang="zh-CN" sz="700" spc="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up.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Shoppers,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having</a:t>
            </a:r>
            <a:r>
              <a:rPr lang="en-US" altLang="zh-CN" sz="700" spc="115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confirmed</a:t>
            </a:r>
            <a:r>
              <a:rPr lang="en-US" altLang="zh-CN" sz="700" spc="10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produets</a:t>
            </a:r>
            <a:r>
              <a:rPr lang="en-US" altLang="zh-CN" sz="700" spc="1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wanted</a:t>
            </a:r>
            <a:r>
              <a:rPr lang="en-US" altLang="zh-CN" sz="700" spc="2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were</a:t>
            </a:r>
            <a:r>
              <a:rPr lang="en-US" altLang="zh-CN" sz="700" spc="2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stock</a:t>
            </a:r>
            <a:r>
              <a:rPr lang="en-US" altLang="zh-CN" sz="700" spc="2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appropriately</a:t>
            </a:r>
            <a:r>
              <a:rPr lang="en-US" altLang="zh-CN" sz="700" spc="2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priced,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went</a:t>
            </a:r>
            <a:r>
              <a:rPr lang="en-US" altLang="zh-CN" sz="700" spc="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</a:t>
            </a:r>
            <a:r>
              <a:rPr lang="en-US" altLang="zh-CN" sz="700" spc="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inspect</a:t>
            </a:r>
            <a:r>
              <a:rPr lang="en-US" altLang="zh-CN" sz="700" spc="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buy.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BOPS</a:t>
            </a:r>
            <a:r>
              <a:rPr lang="en-US" altLang="zh-CN" sz="700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removed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search</a:t>
            </a:r>
            <a:r>
              <a:rPr lang="en-US" altLang="zh-CN" sz="700" spc="242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friction</a:t>
            </a:r>
            <a:r>
              <a:rPr lang="en-US" altLang="zh-CN" sz="700" spc="2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2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2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2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spc="2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2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effi-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30" name="Text Box330"/>
          <p:cNvSpPr txBox="1"/>
          <p:nvPr/>
        </p:nvSpPr>
        <p:spPr>
          <a:xfrm>
            <a:off x="3324281" y="4516742"/>
            <a:ext cx="1920881" cy="5982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3" marR="3249" indent="3173" algn="just" rtl="0">
              <a:lnSpc>
                <a:spcPts val="921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(Warby</a:t>
            </a:r>
            <a:r>
              <a:rPr lang="en-US" altLang="zh-CN" sz="700" spc="1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Parker</a:t>
            </a:r>
            <a:r>
              <a:rPr lang="en-US" altLang="zh-CN" sz="700" spc="1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lang="en-US" altLang="zh-CN" sz="700" spc="1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participates</a:t>
            </a:r>
            <a:r>
              <a:rPr lang="en-US" altLang="zh-CN" sz="700" spc="1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1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part</a:t>
            </a:r>
            <a:r>
              <a:rPr lang="en-US" altLang="zh-CN" sz="700" spc="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its</a:t>
            </a:r>
            <a:r>
              <a:rPr lang="en-US" altLang="zh-CN" sz="700" spc="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spc="6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line,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offering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in-store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fulfíllment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sunglasses</a:t>
            </a:r>
            <a:r>
              <a:rPr lang="en-US" altLang="zh-CN" sz="700" spc="1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700" spc="1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own-store</a:t>
            </a:r>
            <a:r>
              <a:rPr lang="en-US" altLang="zh-CN" sz="700" spc="1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</a:t>
            </a:r>
            <a:r>
              <a:rPr lang="en-US" altLang="zh-CN" sz="700" spc="1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locations</a:t>
            </a:r>
            <a:r>
              <a:rPr lang="en-US" altLang="zh-CN" sz="700" spc="1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York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City,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Boston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Angeles.)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117480" algn="l" rtl="0">
              <a:lnSpc>
                <a:spcPts val="636"/>
              </a:lnSpc>
              <a:spcBef>
                <a:spcPts val="389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Inventory-only</a:t>
            </a:r>
            <a:r>
              <a:rPr lang="en-US" altLang="zh-CN" sz="700" spc="7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showrooms</a:t>
            </a:r>
            <a:r>
              <a:rPr lang="en-US" altLang="zh-CN" sz="700" spc="6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spc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third-party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31" name="Text Box331"/>
          <p:cNvSpPr txBox="1"/>
          <p:nvPr/>
        </p:nvSpPr>
        <p:spPr>
          <a:xfrm>
            <a:off x="5356312" y="4528947"/>
            <a:ext cx="951929" cy="51993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8" marR="113206" indent="3175" algn="just" rtl="0">
              <a:lnSpc>
                <a:spcPts val="556"/>
              </a:lnSpc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Furniture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housewares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retailer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Crate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&amp;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Barrel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was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able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drive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economically</a:t>
            </a:r>
            <a:endParaRPr lang="en-US" altLang="zh-CN" sz="500">
              <a:latin typeface="Arial"/>
              <a:ea typeface="Arial"/>
              <a:cs typeface="Arial"/>
            </a:endParaRPr>
          </a:p>
          <a:p>
            <a:pPr indent="3176" algn="l" rtl="0">
              <a:lnSpc>
                <a:spcPts val="608"/>
              </a:lnSpc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significant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offline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increases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traffic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sales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providing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accurate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price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inventory</a:t>
            </a:r>
            <a:endParaRPr lang="en-US" altLang="zh-CN" sz="500">
              <a:latin typeface="Arial"/>
              <a:ea typeface="Arial"/>
              <a:cs typeface="Arial"/>
            </a:endParaRPr>
          </a:p>
          <a:p>
            <a:pPr marL="6349" algn="l" rtl="0">
              <a:lnSpc>
                <a:spcPts val="469"/>
              </a:lnSpc>
              <a:spcBef>
                <a:spcPts val="131"/>
              </a:spcBef>
            </a:pP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online.</a:t>
            </a:r>
            <a:endParaRPr lang="en-US" altLang="zh-CN" sz="500">
              <a:latin typeface="Arial"/>
              <a:ea typeface="Arial"/>
              <a:cs typeface="Arial"/>
            </a:endParaRPr>
          </a:p>
        </p:txBody>
      </p:sp>
      <p:sp>
        <p:nvSpPr>
          <p:cNvPr id="332" name="Text Box332"/>
          <p:cNvSpPr txBox="1"/>
          <p:nvPr/>
        </p:nvSpPr>
        <p:spPr>
          <a:xfrm>
            <a:off x="1292231" y="5164442"/>
            <a:ext cx="28003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ciently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33" name="Text Box333"/>
          <p:cNvSpPr txBox="1"/>
          <p:nvPr/>
        </p:nvSpPr>
        <p:spPr>
          <a:xfrm>
            <a:off x="1587506" y="5164442"/>
            <a:ext cx="109738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communicated</a:t>
            </a:r>
            <a:r>
              <a:rPr lang="en-US" altLang="zh-CN" sz="700" spc="2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2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(price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34" name="Text Box334"/>
          <p:cNvSpPr txBox="1"/>
          <p:nvPr/>
        </p:nvSpPr>
        <p:spPr>
          <a:xfrm>
            <a:off x="2700027" y="5164442"/>
            <a:ext cx="50672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in-stock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35" name="Text Box335"/>
          <p:cNvSpPr txBox="1"/>
          <p:nvPr/>
        </p:nvSpPr>
        <p:spPr>
          <a:xfrm>
            <a:off x="3324287" y="5164442"/>
            <a:ext cx="191111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locations</a:t>
            </a:r>
            <a:r>
              <a:rPr lang="en-US" altLang="zh-CN" sz="700" spc="1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(typically</a:t>
            </a:r>
            <a:r>
              <a:rPr lang="en-US" altLang="zh-CN" sz="700" spc="1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</a:t>
            </a:r>
            <a:r>
              <a:rPr lang="en-US" altLang="zh-CN" sz="700" spc="1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sell</a:t>
            </a:r>
            <a:r>
              <a:rPr lang="en-US" altLang="zh-CN" sz="700" spc="10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apparel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36" name="Text Box336"/>
          <p:cNvSpPr txBox="1"/>
          <p:nvPr/>
        </p:nvSpPr>
        <p:spPr>
          <a:xfrm>
            <a:off x="1292231" y="5294617"/>
            <a:ext cx="35408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position)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37" name="Text Box337"/>
          <p:cNvSpPr txBox="1"/>
          <p:nvPr/>
        </p:nvSpPr>
        <p:spPr>
          <a:xfrm>
            <a:off x="1683391" y="5294617"/>
            <a:ext cx="61658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4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eliminated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38" name="Text Box338"/>
          <p:cNvSpPr txBox="1"/>
          <p:nvPr/>
        </p:nvSpPr>
        <p:spPr>
          <a:xfrm>
            <a:off x="2336806" y="5294617"/>
            <a:ext cx="53159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post-purchase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39" name="Text Box339"/>
          <p:cNvSpPr txBox="1"/>
          <p:nvPr/>
        </p:nvSpPr>
        <p:spPr>
          <a:xfrm>
            <a:off x="2905131" y="5294617"/>
            <a:ext cx="30480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waiting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40" name="Text Box340"/>
          <p:cNvSpPr txBox="1"/>
          <p:nvPr/>
        </p:nvSpPr>
        <p:spPr>
          <a:xfrm>
            <a:off x="3324289" y="5294617"/>
            <a:ext cx="191428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cessories)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display</a:t>
            </a:r>
            <a:r>
              <a:rPr lang="en-US" altLang="zh-CN" sz="700" spc="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full</a:t>
            </a:r>
            <a:r>
              <a:rPr lang="en-US" altLang="zh-CN" sz="700" spc="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line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Warby</a:t>
            </a:r>
            <a:r>
              <a:rPr lang="en-US" altLang="zh-CN" sz="700" spc="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Parker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41" name="Text Box341"/>
          <p:cNvSpPr txBox="1"/>
          <p:nvPr/>
        </p:nvSpPr>
        <p:spPr>
          <a:xfrm>
            <a:off x="1292231" y="5421617"/>
            <a:ext cx="1934897" cy="6014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R="20247" algn="just" rtl="0">
              <a:lnSpc>
                <a:spcPts val="895"/>
              </a:lnSpc>
            </a:pP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time.</a:t>
            </a:r>
            <a:r>
              <a:rPr lang="en-US" altLang="zh-CN" sz="700" spc="14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36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purchase</a:t>
            </a:r>
            <a:r>
              <a:rPr lang="en-US" altLang="zh-CN" sz="700" spc="1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option</a:t>
            </a:r>
            <a:r>
              <a:rPr lang="en-US" altLang="zh-CN" sz="700" spc="13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could</a:t>
            </a:r>
            <a:r>
              <a:rPr lang="en-US" altLang="zh-CN" sz="700" spc="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not,</a:t>
            </a:r>
            <a:r>
              <a:rPr lang="en-US" altLang="zh-CN" sz="700" spc="1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ever,</a:t>
            </a:r>
            <a:r>
              <a:rPr lang="en-US" altLang="zh-CN" sz="700" spc="2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help</a:t>
            </a:r>
            <a:r>
              <a:rPr lang="en-US" altLang="zh-CN" sz="700" spc="2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2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elimínate</a:t>
            </a:r>
            <a:r>
              <a:rPr lang="en-US" altLang="zh-CN" sz="700" spc="2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uncertainty</a:t>
            </a:r>
            <a:r>
              <a:rPr lang="en-US" altLang="zh-CN" sz="700" spc="2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nondigital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attributes.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76" indent="111125" algn="l" rtl="0">
              <a:lnSpc>
                <a:spcPts val="102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variant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BOPS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shopping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process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ROPO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(“research</a:t>
            </a:r>
            <a:r>
              <a:rPr lang="en-US" altLang="zh-CN" sz="700" spc="2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online,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purchase</a:t>
            </a:r>
            <a:r>
              <a:rPr lang="en-US" altLang="zh-CN" sz="700" spc="2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offline”),</a:t>
            </a:r>
            <a:r>
              <a:rPr lang="en-US" altLang="zh-CN" sz="700" spc="2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“reverse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42" name="Text Box342"/>
          <p:cNvSpPr txBox="1"/>
          <p:nvPr/>
        </p:nvSpPr>
        <p:spPr>
          <a:xfrm>
            <a:off x="3324296" y="5421617"/>
            <a:ext cx="1917700" cy="6014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4" indent="-3" algn="just" rtl="0">
              <a:lnSpc>
                <a:spcPts val="947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frames.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spc="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visit</a:t>
            </a:r>
            <a:r>
              <a:rPr lang="en-US" altLang="zh-CN" sz="700" spc="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lang="en-US" altLang="zh-CN" sz="700" spc="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stores,</a:t>
            </a:r>
            <a:r>
              <a:rPr lang="en-US" altLang="zh-CN" sz="700" spc="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lang="en-US" altLang="zh-CN" sz="700" spc="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partner</a:t>
            </a:r>
            <a:r>
              <a:rPr lang="en-US" altLang="zh-CN" sz="700" spc="1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</a:t>
            </a:r>
            <a:r>
              <a:rPr lang="en-US" altLang="zh-CN" sz="700" spc="1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Oíd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City</a:t>
            </a:r>
            <a:r>
              <a:rPr lang="en-US" altLang="zh-CN" sz="700" spc="1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Philadelphia,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frames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spc="1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then</a:t>
            </a:r>
            <a:r>
              <a:rPr lang="en-US" altLang="zh-CN" sz="700" spc="1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lang="en-US" altLang="zh-CN" sz="700" spc="1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spc="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via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</a:t>
            </a:r>
            <a:r>
              <a:rPr lang="en-US" altLang="zh-CN" sz="700" spc="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just</a:t>
            </a:r>
            <a:r>
              <a:rPr lang="en-US" altLang="zh-CN" sz="700" spc="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lang="en-US" altLang="zh-CN" sz="700" spc="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had</a:t>
            </a:r>
            <a:r>
              <a:rPr lang="en-US" altLang="zh-CN" sz="700" spc="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ordered</a:t>
            </a:r>
            <a:r>
              <a:rPr lang="en-US" altLang="zh-CN" sz="700" spc="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online.</a:t>
            </a:r>
            <a:r>
              <a:rPr lang="en-US" altLang="zh-CN" sz="700" spc="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inventory-only</a:t>
            </a:r>
            <a:r>
              <a:rPr lang="en-US" altLang="zh-CN" sz="700" spc="1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</a:t>
            </a:r>
            <a:r>
              <a:rPr lang="en-US" altLang="zh-CN" sz="700" spc="1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1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spc="1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example</a:t>
            </a:r>
            <a:r>
              <a:rPr lang="en-US" altLang="zh-CN" sz="700" spc="1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43" name="Text Box343"/>
          <p:cNvSpPr txBox="1"/>
          <p:nvPr/>
        </p:nvSpPr>
        <p:spPr>
          <a:xfrm>
            <a:off x="1292232" y="6069317"/>
            <a:ext cx="114490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showrooming.”</a:t>
            </a:r>
            <a:r>
              <a:rPr lang="en-US" altLang="zh-CN" sz="700" spc="2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2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instance,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44" name="Text Box344"/>
          <p:cNvSpPr txBox="1"/>
          <p:nvPr/>
        </p:nvSpPr>
        <p:spPr>
          <a:xfrm>
            <a:off x="2458093" y="6069317"/>
            <a:ext cx="40380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traditional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45" name="Text Box345"/>
          <p:cNvSpPr txBox="1"/>
          <p:nvPr/>
        </p:nvSpPr>
        <p:spPr>
          <a:xfrm>
            <a:off x="2882907" y="6069317"/>
            <a:ext cx="32414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46" name="Text Box346"/>
          <p:cNvSpPr txBox="1"/>
          <p:nvPr/>
        </p:nvSpPr>
        <p:spPr>
          <a:xfrm>
            <a:off x="3327477" y="6069317"/>
            <a:ext cx="91440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rant</a:t>
            </a:r>
            <a:r>
              <a:rPr lang="en-US" altLang="zh-CN" sz="700" spc="2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3,</a:t>
            </a:r>
            <a:r>
              <a:rPr lang="en-US" altLang="zh-CN" sz="700" spc="2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2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47" name="Text Box347"/>
          <p:cNvSpPr txBox="1"/>
          <p:nvPr/>
        </p:nvSpPr>
        <p:spPr>
          <a:xfrm>
            <a:off x="4262833" y="6069317"/>
            <a:ext cx="48641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2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48" name="Text Box348"/>
          <p:cNvSpPr txBox="1"/>
          <p:nvPr/>
        </p:nvSpPr>
        <p:spPr>
          <a:xfrm>
            <a:off x="4769563" y="6069317"/>
            <a:ext cx="29718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49" name="Text Box349"/>
          <p:cNvSpPr txBox="1"/>
          <p:nvPr/>
        </p:nvSpPr>
        <p:spPr>
          <a:xfrm>
            <a:off x="5087064" y="6069317"/>
            <a:ext cx="15171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50" name="Text Box350"/>
          <p:cNvSpPr txBox="1"/>
          <p:nvPr/>
        </p:nvSpPr>
        <p:spPr>
          <a:xfrm>
            <a:off x="1289058" y="6199492"/>
            <a:ext cx="1917802" cy="210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5" indent="-3175" algn="l" rtl="0">
              <a:lnSpc>
                <a:spcPts val="83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commit</a:t>
            </a:r>
            <a:r>
              <a:rPr lang="en-US" altLang="zh-CN" sz="700" spc="8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providing</a:t>
            </a:r>
            <a:r>
              <a:rPr lang="en-US" altLang="zh-CN" sz="700" spc="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accurate</a:t>
            </a:r>
            <a:r>
              <a:rPr lang="en-US" altLang="zh-CN" sz="700" spc="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price</a:t>
            </a:r>
            <a:r>
              <a:rPr lang="en-US" altLang="zh-CN" sz="700" spc="8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inven-</a:t>
            </a:r>
            <a:r>
              <a:rPr lang="en-US" altLang="zh-CN" sz="70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tory</a:t>
            </a:r>
            <a:r>
              <a:rPr lang="en-US" altLang="zh-CN" sz="700" spc="1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online,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otherwise</a:t>
            </a:r>
            <a:r>
              <a:rPr lang="en-US" altLang="zh-CN" sz="700" spc="10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engage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51" name="Text Box351"/>
          <p:cNvSpPr txBox="1"/>
          <p:nvPr/>
        </p:nvSpPr>
        <p:spPr>
          <a:xfrm>
            <a:off x="3324304" y="6199492"/>
            <a:ext cx="1914628" cy="210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via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114302" algn="l" rtl="0">
              <a:lnSpc>
                <a:spcPts val="636"/>
              </a:lnSpc>
              <a:spcBef>
                <a:spcPts val="389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1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wanted</a:t>
            </a:r>
            <a:r>
              <a:rPr lang="en-US" altLang="zh-CN" sz="700" spc="1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understand</a:t>
            </a:r>
            <a:r>
              <a:rPr lang="en-US" altLang="zh-CN" sz="700" spc="1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impact</a:t>
            </a:r>
            <a:r>
              <a:rPr lang="en-US" altLang="zh-CN" sz="700" spc="1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these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52" name="Text Box352"/>
          <p:cNvSpPr txBox="1"/>
          <p:nvPr/>
        </p:nvSpPr>
        <p:spPr>
          <a:xfrm>
            <a:off x="1292233" y="6459842"/>
            <a:ext cx="197802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effectively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well,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increased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53" name="Text Box353"/>
          <p:cNvSpPr txBox="1"/>
          <p:nvPr/>
        </p:nvSpPr>
        <p:spPr>
          <a:xfrm>
            <a:off x="3327480" y="6459842"/>
            <a:ext cx="56642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inventory-only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54" name="Text Box354"/>
          <p:cNvSpPr txBox="1"/>
          <p:nvPr/>
        </p:nvSpPr>
        <p:spPr>
          <a:xfrm>
            <a:off x="3941526" y="6459842"/>
            <a:ext cx="44796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55" name="Text Box355"/>
          <p:cNvSpPr txBox="1"/>
          <p:nvPr/>
        </p:nvSpPr>
        <p:spPr>
          <a:xfrm>
            <a:off x="4437461" y="6459842"/>
            <a:ext cx="80454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spc="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demand,</a:t>
            </a:r>
            <a:r>
              <a:rPr lang="en-US" altLang="zh-CN" sz="700" spc="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brand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56" name="Text Box356"/>
          <p:cNvSpPr txBox="1"/>
          <p:nvPr/>
        </p:nvSpPr>
        <p:spPr>
          <a:xfrm>
            <a:off x="1292234" y="6586842"/>
            <a:ext cx="1936750" cy="341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5" indent="-3175" algn="just" rtl="0">
              <a:lnSpc>
                <a:spcPts val="89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physical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Furthermore,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lang="en-US" altLang="zh-CN" sz="700" spc="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experience,</a:t>
            </a:r>
            <a:r>
              <a:rPr lang="en-US" altLang="zh-CN" sz="700" spc="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BOPS</a:t>
            </a:r>
            <a:r>
              <a:rPr lang="en-US" altLang="zh-CN" sz="700" spc="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ROPO</a:t>
            </a:r>
            <a:r>
              <a:rPr lang="en-US" altLang="zh-CN" sz="700" spc="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after</a:t>
            </a:r>
            <a:r>
              <a:rPr lang="en-US" altLang="zh-CN" sz="700" spc="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visiting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generate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incre-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57" name="Text Box357"/>
          <p:cNvSpPr txBox="1"/>
          <p:nvPr/>
        </p:nvSpPr>
        <p:spPr>
          <a:xfrm>
            <a:off x="3324306" y="6586842"/>
            <a:ext cx="1923812" cy="341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" indent="-1" algn="just" rtl="0">
              <a:lnSpc>
                <a:spcPts val="89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awareness</a:t>
            </a:r>
            <a:r>
              <a:rPr lang="en-US" altLang="zh-CN" sz="700" spc="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spc="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returns.</a:t>
            </a:r>
            <a:r>
              <a:rPr lang="en-US" altLang="zh-CN" sz="700" spc="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assess</a:t>
            </a:r>
            <a:r>
              <a:rPr lang="en-US" altLang="zh-CN" sz="700" spc="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any</a:t>
            </a:r>
            <a:r>
              <a:rPr lang="en-US" altLang="zh-CN" sz="700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poten-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tial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marketing</a:t>
            </a:r>
            <a:r>
              <a:rPr lang="en-US" altLang="zh-CN" sz="700" spc="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operational</a:t>
            </a:r>
            <a:r>
              <a:rPr lang="en-US" altLang="zh-CN" sz="700" spc="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efficiency</a:t>
            </a:r>
            <a:r>
              <a:rPr lang="en-US" altLang="zh-CN" sz="700" spc="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benefits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hybrid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experience,</a:t>
            </a:r>
            <a:r>
              <a:rPr lang="en-US" altLang="zh-CN" sz="700" spc="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defined</a:t>
            </a:r>
            <a:r>
              <a:rPr lang="en-US" altLang="zh-CN" sz="700" spc="8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“trading</a:t>
            </a:r>
            <a:r>
              <a:rPr lang="en-US" altLang="zh-CN" sz="700" spc="8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area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”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58" name="Text Box358"/>
          <p:cNvSpPr txBox="1"/>
          <p:nvPr/>
        </p:nvSpPr>
        <p:spPr>
          <a:xfrm>
            <a:off x="1295409" y="6977367"/>
            <a:ext cx="190827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mental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174" dirty="0">
                <a:solidFill>
                  <a:srgbClr val="36405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spc="1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categories</a:t>
            </a:r>
            <a:r>
              <a:rPr lang="en-US" altLang="zh-CN" sz="700" spc="1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lang="en-US" altLang="zh-CN" sz="700" spc="1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than</a:t>
            </a:r>
            <a:r>
              <a:rPr lang="en-US" altLang="zh-CN" sz="700" spc="1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59" name="Text Box359"/>
          <p:cNvSpPr txBox="1"/>
          <p:nvPr/>
        </p:nvSpPr>
        <p:spPr>
          <a:xfrm>
            <a:off x="3327486" y="6977367"/>
            <a:ext cx="117284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3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3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</a:t>
            </a:r>
            <a:r>
              <a:rPr lang="en-US" altLang="zh-CN" sz="700" spc="3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(typically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60" name="Text Box360"/>
          <p:cNvSpPr txBox="1"/>
          <p:nvPr/>
        </p:nvSpPr>
        <p:spPr>
          <a:xfrm>
            <a:off x="4530812" y="6977367"/>
            <a:ext cx="42237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3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30-mile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61" name="Text Box361"/>
          <p:cNvSpPr txBox="1"/>
          <p:nvPr/>
        </p:nvSpPr>
        <p:spPr>
          <a:xfrm>
            <a:off x="4983567" y="6977367"/>
            <a:ext cx="25556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radius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62" name="Text Box362"/>
          <p:cNvSpPr txBox="1"/>
          <p:nvPr/>
        </p:nvSpPr>
        <p:spPr>
          <a:xfrm>
            <a:off x="1292225" y="7107542"/>
            <a:ext cx="1198253" cy="33211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9" algn="l" rtl="0">
              <a:lnSpc>
                <a:spcPts val="1308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one(s)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drove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initial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visit.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00" spc="0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rId3"/>
              </a:rPr>
              <a:t>SLOANREVIEW.MIT.EDU</a:t>
            </a:r>
            <a:endParaRPr lang="en-US" altLang="zh-CN" sz="500">
              <a:latin typeface="Arial"/>
              <a:ea typeface="Arial"/>
              <a:cs typeface="Arial"/>
            </a:endParaRPr>
          </a:p>
        </p:txBody>
      </p:sp>
      <p:sp>
        <p:nvSpPr>
          <p:cNvPr id="363" name="Text Box363"/>
          <p:cNvSpPr txBox="1"/>
          <p:nvPr/>
        </p:nvSpPr>
        <p:spPr>
          <a:xfrm>
            <a:off x="3327488" y="7107542"/>
            <a:ext cx="2840647" cy="33211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around</a:t>
            </a:r>
            <a:r>
              <a:rPr lang="en-US" altLang="zh-CN" sz="700" spc="18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showroom)</a:t>
            </a:r>
            <a:r>
              <a:rPr lang="en-US" altLang="zh-CN" sz="700" spc="1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analyzed</a:t>
            </a:r>
            <a:r>
              <a:rPr lang="en-US" altLang="zh-CN" sz="700" spc="1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“natural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1323887" algn="l" rtl="0">
              <a:lnSpc>
                <a:spcPts val="469"/>
              </a:lnSpc>
              <a:spcBef>
                <a:spcPts val="1510"/>
              </a:spcBef>
            </a:pPr>
            <a:r>
              <a:rPr lang="en-US" altLang="zh-CN" sz="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FALL2014</a:t>
            </a:r>
            <a:r>
              <a:rPr lang="en-US" altLang="zh-CN" sz="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MITSLOAN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REVIEW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49</a:t>
            </a:r>
            <a:endParaRPr lang="en-US" altLang="zh-CN" sz="5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ath365"/>
          <p:cNvSpPr/>
          <p:nvPr/>
        </p:nvSpPr>
        <p:spPr>
          <a:xfrm>
            <a:off x="4521200" y="6811645"/>
            <a:ext cx="491490" cy="4445"/>
          </a:xfrm>
          <a:custGeom>
            <a:avLst/>
            <a:gdLst/>
            <a:ahLst/>
            <a:cxnLst/>
            <a:rect l="l" t="t" r="r" b="b"/>
            <a:pathLst>
              <a:path w="491490" h="4445">
                <a:moveTo>
                  <a:pt x="0" y="4445"/>
                </a:moveTo>
                <a:lnTo>
                  <a:pt x="491490" y="4445"/>
                </a:lnTo>
                <a:lnTo>
                  <a:pt x="491490" y="0"/>
                </a:lnTo>
                <a:lnTo>
                  <a:pt x="0" y="0"/>
                </a:lnTo>
                <a:lnTo>
                  <a:pt x="0" y="4445"/>
                </a:lnTo>
                <a:close/>
              </a:path>
            </a:pathLst>
          </a:custGeom>
          <a:solidFill>
            <a:srgbClr val="0080FF">
              <a:alpha val="65535"/>
            </a:srgbClr>
          </a:solidFill>
          <a:ln w="0" cap="sq">
            <a:solidFill>
              <a:srgbClr val="0080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6" name="Path366"/>
          <p:cNvSpPr/>
          <p:nvPr/>
        </p:nvSpPr>
        <p:spPr>
          <a:xfrm>
            <a:off x="5702300" y="8320406"/>
            <a:ext cx="744220" cy="3175"/>
          </a:xfrm>
          <a:custGeom>
            <a:avLst/>
            <a:gdLst/>
            <a:ahLst/>
            <a:cxnLst/>
            <a:rect l="l" t="t" r="r" b="b"/>
            <a:pathLst>
              <a:path w="744220" h="3175">
                <a:moveTo>
                  <a:pt x="0" y="3175"/>
                </a:moveTo>
                <a:lnTo>
                  <a:pt x="744220" y="3175"/>
                </a:lnTo>
                <a:lnTo>
                  <a:pt x="744220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80FF">
              <a:alpha val="65535"/>
            </a:srgbClr>
          </a:solidFill>
          <a:ln w="0" cap="sq">
            <a:solidFill>
              <a:srgbClr val="0080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7" name="Text Box367"/>
          <p:cNvSpPr txBox="1"/>
          <p:nvPr/>
        </p:nvSpPr>
        <p:spPr>
          <a:xfrm>
            <a:off x="6209047" y="2482565"/>
            <a:ext cx="59373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17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68" name="Text Box368"/>
          <p:cNvSpPr txBox="1"/>
          <p:nvPr/>
        </p:nvSpPr>
        <p:spPr>
          <a:xfrm>
            <a:off x="5387360" y="3165190"/>
            <a:ext cx="59373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18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69" name="Text Box369"/>
          <p:cNvSpPr txBox="1"/>
          <p:nvPr/>
        </p:nvSpPr>
        <p:spPr>
          <a:xfrm>
            <a:off x="5551831" y="3574765"/>
            <a:ext cx="59372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70" name="Text Box370"/>
          <p:cNvSpPr txBox="1"/>
          <p:nvPr/>
        </p:nvSpPr>
        <p:spPr>
          <a:xfrm>
            <a:off x="4022113" y="4130390"/>
            <a:ext cx="59372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16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71" name="Text Box371"/>
          <p:cNvSpPr txBox="1"/>
          <p:nvPr/>
        </p:nvSpPr>
        <p:spPr>
          <a:xfrm>
            <a:off x="5537244" y="4679665"/>
            <a:ext cx="59372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20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72" name="Text Box372"/>
          <p:cNvSpPr txBox="1"/>
          <p:nvPr/>
        </p:nvSpPr>
        <p:spPr>
          <a:xfrm>
            <a:off x="5140378" y="6324315"/>
            <a:ext cx="59373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21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73" name="Text Box373"/>
          <p:cNvSpPr txBox="1"/>
          <p:nvPr/>
        </p:nvSpPr>
        <p:spPr>
          <a:xfrm>
            <a:off x="6247202" y="7972140"/>
            <a:ext cx="59373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22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74" name="Text Box374"/>
          <p:cNvSpPr txBox="1"/>
          <p:nvPr/>
        </p:nvSpPr>
        <p:spPr>
          <a:xfrm>
            <a:off x="1206500" y="961086"/>
            <a:ext cx="585775" cy="953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50"/>
              </a:lnSpc>
            </a:pPr>
            <a:r>
              <a:rPr lang="en-US" altLang="zh-CN" sz="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RETAILING</a:t>
            </a:r>
            <a:endParaRPr lang="en-US" altLang="zh-CN" sz="800">
              <a:latin typeface="Arial"/>
              <a:ea typeface="Arial"/>
              <a:cs typeface="Arial"/>
            </a:endParaRPr>
          </a:p>
        </p:txBody>
      </p:sp>
      <p:sp>
        <p:nvSpPr>
          <p:cNvPr id="375" name="Text Box375"/>
          <p:cNvSpPr txBox="1"/>
          <p:nvPr/>
        </p:nvSpPr>
        <p:spPr>
          <a:xfrm>
            <a:off x="2362200" y="1522717"/>
            <a:ext cx="2025755" cy="3537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0651" indent="-120651" algn="l" rtl="0">
              <a:lnSpc>
                <a:spcPts val="85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experiment”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created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opened.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naive</a:t>
            </a:r>
            <a:r>
              <a:rPr lang="en-US" altLang="zh-CN" sz="700" spc="1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approach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assess</a:t>
            </a:r>
            <a:r>
              <a:rPr lang="en-US" altLang="zh-CN" sz="700" spc="1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impact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would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" algn="l" rtl="0">
              <a:lnSpc>
                <a:spcPts val="636"/>
              </a:lnSpc>
              <a:spcBef>
                <a:spcPts val="439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simply</a:t>
            </a:r>
            <a:r>
              <a:rPr lang="en-US" altLang="zh-CN" sz="700" spc="1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compare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1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returns</a:t>
            </a:r>
            <a:r>
              <a:rPr lang="en-US" altLang="zh-CN" sz="700" spc="18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trading-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76" name="Text Box376"/>
          <p:cNvSpPr txBox="1"/>
          <p:nvPr/>
        </p:nvSpPr>
        <p:spPr>
          <a:xfrm>
            <a:off x="4518028" y="1525892"/>
            <a:ext cx="2028932" cy="3569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3172" algn="just" rtl="0">
              <a:lnSpc>
                <a:spcPts val="937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efficiencies</a:t>
            </a:r>
            <a:r>
              <a:rPr lang="en-US" altLang="zh-CN" sz="700" spc="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well.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locations</a:t>
            </a:r>
            <a:r>
              <a:rPr lang="en-US" altLang="zh-CN" sz="700" spc="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within</a:t>
            </a:r>
            <a:r>
              <a:rPr lang="en-US" altLang="zh-CN" sz="700" spc="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trading</a:t>
            </a:r>
            <a:r>
              <a:rPr lang="en-US" altLang="zh-CN" sz="700" spc="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area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2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showroom,</a:t>
            </a:r>
            <a:r>
              <a:rPr lang="en-US" altLang="zh-CN" sz="700" spc="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returns</a:t>
            </a:r>
            <a:r>
              <a:rPr lang="en-US" altLang="zh-CN" sz="700" spc="2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declined,</a:t>
            </a:r>
            <a:r>
              <a:rPr lang="en-US" altLang="zh-CN" sz="700" spc="20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2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did</a:t>
            </a:r>
            <a:r>
              <a:rPr lang="en-US" altLang="zh-CN" sz="700" spc="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probability</a:t>
            </a:r>
            <a:r>
              <a:rPr lang="en-US" altLang="zh-CN" sz="700" spc="20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individual</a:t>
            </a:r>
            <a:r>
              <a:rPr lang="en-US" altLang="zh-CN" sz="700" spc="2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2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placing</a:t>
            </a:r>
            <a:r>
              <a:rPr lang="en-US" altLang="zh-CN" sz="700" spc="2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múltiple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77" name="Text Box377"/>
          <p:cNvSpPr txBox="1"/>
          <p:nvPr/>
        </p:nvSpPr>
        <p:spPr>
          <a:xfrm>
            <a:off x="2362204" y="1935467"/>
            <a:ext cx="202892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area</a:t>
            </a:r>
            <a:r>
              <a:rPr lang="en-US" altLang="zh-CN" sz="700" spc="1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región</a:t>
            </a:r>
            <a:r>
              <a:rPr lang="en-US" altLang="zh-CN" sz="700" spc="1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before</a:t>
            </a:r>
            <a:r>
              <a:rPr lang="en-US" altLang="zh-CN" sz="700" spc="1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after</a:t>
            </a:r>
            <a:r>
              <a:rPr lang="en-US" altLang="zh-CN" sz="700" spc="1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introduction</a:t>
            </a:r>
            <a:r>
              <a:rPr lang="en-US" altLang="zh-CN" sz="700" spc="1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78" name="Text Box378"/>
          <p:cNvSpPr txBox="1"/>
          <p:nvPr/>
        </p:nvSpPr>
        <p:spPr>
          <a:xfrm>
            <a:off x="4521209" y="1938642"/>
            <a:ext cx="87502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Home</a:t>
            </a:r>
            <a:r>
              <a:rPr lang="en-US" altLang="zh-CN" sz="700" spc="2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Try-On</a:t>
            </a:r>
            <a:r>
              <a:rPr lang="en-US" altLang="zh-CN" sz="700" spc="2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orders.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79" name="Text Box379"/>
          <p:cNvSpPr txBox="1"/>
          <p:nvPr/>
        </p:nvSpPr>
        <p:spPr>
          <a:xfrm>
            <a:off x="5412113" y="1938642"/>
            <a:ext cx="113792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Thus,</a:t>
            </a:r>
            <a:r>
              <a:rPr lang="en-US" altLang="zh-CN" sz="700" spc="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2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spc="2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80" name="Text Box380"/>
          <p:cNvSpPr txBox="1"/>
          <p:nvPr/>
        </p:nvSpPr>
        <p:spPr>
          <a:xfrm>
            <a:off x="2362206" y="2071992"/>
            <a:ext cx="43561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81" name="Text Box381"/>
          <p:cNvSpPr txBox="1"/>
          <p:nvPr/>
        </p:nvSpPr>
        <p:spPr>
          <a:xfrm>
            <a:off x="2844806" y="2071992"/>
            <a:ext cx="62865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4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approach,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82" name="Text Box382"/>
          <p:cNvSpPr txBox="1"/>
          <p:nvPr/>
        </p:nvSpPr>
        <p:spPr>
          <a:xfrm>
            <a:off x="3519810" y="2071992"/>
            <a:ext cx="36639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however,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83" name="Text Box383"/>
          <p:cNvSpPr txBox="1"/>
          <p:nvPr/>
        </p:nvSpPr>
        <p:spPr>
          <a:xfrm>
            <a:off x="3932560" y="2071992"/>
            <a:ext cx="45842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would</a:t>
            </a:r>
            <a:r>
              <a:rPr lang="en-US" altLang="zh-CN" sz="700" spc="4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84" name="Text Box384"/>
          <p:cNvSpPr txBox="1"/>
          <p:nvPr/>
        </p:nvSpPr>
        <p:spPr>
          <a:xfrm>
            <a:off x="4521210" y="2075167"/>
            <a:ext cx="202223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adding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showrooms</a:t>
            </a:r>
            <a:r>
              <a:rPr lang="en-US" altLang="zh-CN" sz="700" spc="1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lang="en-US" altLang="zh-CN" sz="700" spc="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than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mechanism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85" name="Text Box385"/>
          <p:cNvSpPr txBox="1"/>
          <p:nvPr/>
        </p:nvSpPr>
        <p:spPr>
          <a:xfrm>
            <a:off x="2362206" y="2208517"/>
            <a:ext cx="2032002" cy="2172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" indent="-2" algn="l" rtl="0">
              <a:lnSpc>
                <a:spcPts val="85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account</a:t>
            </a:r>
            <a:r>
              <a:rPr lang="en-US" altLang="zh-CN" sz="700" spc="2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2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lang="en-US" altLang="zh-CN" sz="700" spc="2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factors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</a:t>
            </a:r>
            <a:r>
              <a:rPr lang="en-US" altLang="zh-CN" sz="700" spc="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could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lang="en-US" altLang="zh-CN" sz="700" spc="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1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driving</a:t>
            </a:r>
            <a:r>
              <a:rPr lang="en-US" altLang="zh-CN" sz="700" spc="1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1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returns.</a:t>
            </a:r>
            <a:r>
              <a:rPr lang="en-US" altLang="zh-CN" sz="700" spc="13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Henee,</a:t>
            </a:r>
            <a:r>
              <a:rPr lang="en-US" altLang="zh-CN" sz="700" spc="1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1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86" name="Text Box386"/>
          <p:cNvSpPr txBox="1"/>
          <p:nvPr/>
        </p:nvSpPr>
        <p:spPr>
          <a:xfrm>
            <a:off x="4521212" y="2211692"/>
            <a:ext cx="2025944" cy="2204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" indent="-1" algn="l" rtl="0">
              <a:lnSpc>
                <a:spcPts val="868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panding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awareness</a:t>
            </a:r>
            <a:r>
              <a:rPr lang="en-US" altLang="zh-CN" sz="700" spc="1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total</a:t>
            </a:r>
            <a:r>
              <a:rPr lang="en-US" altLang="zh-CN" sz="700" spc="1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demand.</a:t>
            </a:r>
            <a:r>
              <a:rPr lang="en-US" altLang="zh-CN" sz="700" spc="1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spc="1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lang="en-US" altLang="zh-CN" sz="700" spc="1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allows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“sort”</a:t>
            </a:r>
            <a:r>
              <a:rPr lang="en-US" altLang="zh-CN" sz="700" spc="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lang="en-US" altLang="zh-CN" sz="700" spc="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preferred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channel</a:t>
            </a:r>
            <a:r>
              <a:rPr lang="en-US" altLang="zh-CN" sz="700" spc="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87" name="Text Box387"/>
          <p:cNvSpPr txBox="1"/>
          <p:nvPr/>
        </p:nvSpPr>
        <p:spPr>
          <a:xfrm>
            <a:off x="2362209" y="2481567"/>
            <a:ext cx="12192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88" name="Text Box388"/>
          <p:cNvSpPr txBox="1"/>
          <p:nvPr/>
        </p:nvSpPr>
        <p:spPr>
          <a:xfrm>
            <a:off x="2561599" y="2481567"/>
            <a:ext cx="47762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econometric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89" name="Text Box389"/>
          <p:cNvSpPr txBox="1"/>
          <p:nvPr/>
        </p:nvSpPr>
        <p:spPr>
          <a:xfrm>
            <a:off x="3116590" y="2481567"/>
            <a:ext cx="30480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method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90" name="Text Box390"/>
          <p:cNvSpPr txBox="1"/>
          <p:nvPr/>
        </p:nvSpPr>
        <p:spPr>
          <a:xfrm>
            <a:off x="3498859" y="2481567"/>
            <a:ext cx="25019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called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91" name="Text Box391"/>
          <p:cNvSpPr txBox="1"/>
          <p:nvPr/>
        </p:nvSpPr>
        <p:spPr>
          <a:xfrm>
            <a:off x="3826520" y="2481567"/>
            <a:ext cx="56109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differences-in-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92" name="Text Box392"/>
          <p:cNvSpPr txBox="1"/>
          <p:nvPr/>
        </p:nvSpPr>
        <p:spPr>
          <a:xfrm>
            <a:off x="4518040" y="2487917"/>
            <a:ext cx="172910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basis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prepurchase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93" name="Text Box393"/>
          <p:cNvSpPr txBox="1"/>
          <p:nvPr/>
        </p:nvSpPr>
        <p:spPr>
          <a:xfrm>
            <a:off x="2362211" y="2621267"/>
            <a:ext cx="2028779" cy="3537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" indent="-1" algn="just" rtl="0">
              <a:lnSpc>
                <a:spcPts val="929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differences</a:t>
            </a:r>
            <a:r>
              <a:rPr lang="en-US" altLang="zh-CN" sz="700" spc="2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2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propensity</a:t>
            </a:r>
            <a:r>
              <a:rPr lang="en-US" altLang="zh-CN" sz="700" spc="2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matching,</a:t>
            </a:r>
            <a:r>
              <a:rPr lang="en-US" altLang="zh-CN" sz="700" spc="2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lang="en-US" altLang="zh-CN" sz="700" spc="2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compared</a:t>
            </a:r>
            <a:r>
              <a:rPr lang="en-US" altLang="zh-CN" sz="700" spc="2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difference</a:t>
            </a:r>
            <a:r>
              <a:rPr lang="en-US" altLang="zh-CN" sz="700" spc="2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2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between</a:t>
            </a:r>
            <a:r>
              <a:rPr lang="en-US" altLang="zh-CN" sz="700" spc="2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2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“treat-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ment</a:t>
            </a:r>
            <a:r>
              <a:rPr lang="en-US" altLang="zh-CN" sz="700" spc="1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city”</a:t>
            </a:r>
            <a:r>
              <a:rPr lang="en-US" altLang="zh-CN" sz="700" spc="1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(a</a:t>
            </a:r>
            <a:r>
              <a:rPr lang="en-US" altLang="zh-CN" sz="700" spc="1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city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showroom)</a:t>
            </a:r>
            <a:r>
              <a:rPr lang="en-US" altLang="zh-CN" sz="700" spc="1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“control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94" name="Text Box394"/>
          <p:cNvSpPr txBox="1"/>
          <p:nvPr/>
        </p:nvSpPr>
        <p:spPr>
          <a:xfrm>
            <a:off x="4521218" y="2621267"/>
            <a:ext cx="2028825" cy="3537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120649" algn="just" rtl="0">
              <a:lnSpc>
                <a:spcPts val="929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6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same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positive</a:t>
            </a:r>
            <a:r>
              <a:rPr lang="en-US" altLang="zh-CN" sz="700" spc="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effeets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spc="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tracked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tempo-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rary</a:t>
            </a:r>
            <a:r>
              <a:rPr lang="en-US" altLang="zh-CN" sz="700" spc="1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1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“pop-up”</a:t>
            </a:r>
            <a:r>
              <a:rPr lang="en-US" altLang="zh-CN" sz="700" spc="1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stores.</a:t>
            </a:r>
            <a:r>
              <a:rPr lang="en-US" altLang="zh-CN" sz="700" spc="1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1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saw</a:t>
            </a:r>
            <a:r>
              <a:rPr lang="en-US" altLang="zh-CN" sz="700" spc="1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positive</a:t>
            </a:r>
            <a:r>
              <a:rPr lang="en-US" altLang="zh-CN" sz="700" spc="1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demand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impaets</a:t>
            </a:r>
            <a:r>
              <a:rPr lang="en-US" altLang="zh-CN" sz="700" spc="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fixed</a:t>
            </a:r>
            <a:r>
              <a:rPr lang="en-US" altLang="zh-CN" sz="700" spc="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showrooms,</a:t>
            </a:r>
            <a:r>
              <a:rPr lang="en-US" altLang="zh-CN" sz="7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expected</a:t>
            </a:r>
            <a:r>
              <a:rPr lang="en-US" altLang="zh-CN" sz="7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see</a:t>
            </a:r>
            <a:r>
              <a:rPr lang="en-US" altLang="zh-CN" sz="700" spc="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sim­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95" name="Text Box395"/>
          <p:cNvSpPr txBox="1"/>
          <p:nvPr/>
        </p:nvSpPr>
        <p:spPr>
          <a:xfrm>
            <a:off x="2362215" y="3030842"/>
            <a:ext cx="165012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city”</a:t>
            </a:r>
            <a:r>
              <a:rPr lang="en-US" altLang="zh-CN" sz="700" spc="2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(a</a:t>
            </a:r>
            <a:r>
              <a:rPr lang="en-US" altLang="zh-CN" sz="700" spc="2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city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without</a:t>
            </a:r>
            <a:r>
              <a:rPr lang="en-US" altLang="zh-CN" sz="700" spc="26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2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showroom),</a:t>
            </a:r>
            <a:r>
              <a:rPr lang="en-US" altLang="zh-CN" sz="700" spc="26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after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96" name="Text Box396"/>
          <p:cNvSpPr txBox="1"/>
          <p:nvPr/>
        </p:nvSpPr>
        <p:spPr>
          <a:xfrm>
            <a:off x="4030360" y="3030842"/>
            <a:ext cx="36385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adjusting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97" name="Text Box397"/>
          <p:cNvSpPr txBox="1"/>
          <p:nvPr/>
        </p:nvSpPr>
        <p:spPr>
          <a:xfrm>
            <a:off x="4521218" y="3030842"/>
            <a:ext cx="15660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ilar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98" name="Text Box398"/>
          <p:cNvSpPr txBox="1"/>
          <p:nvPr/>
        </p:nvSpPr>
        <p:spPr>
          <a:xfrm>
            <a:off x="4704098" y="3030842"/>
            <a:ext cx="31906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benefits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99" name="Text Box399"/>
          <p:cNvSpPr txBox="1"/>
          <p:nvPr/>
        </p:nvSpPr>
        <p:spPr>
          <a:xfrm>
            <a:off x="5049539" y="3030842"/>
            <a:ext cx="70929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increasingly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0" name="Text Box400"/>
          <p:cNvSpPr txBox="1"/>
          <p:nvPr/>
        </p:nvSpPr>
        <p:spPr>
          <a:xfrm>
            <a:off x="5784234" y="3030842"/>
            <a:ext cx="76239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popular</a:t>
            </a:r>
            <a:r>
              <a:rPr lang="en-US" altLang="zh-CN" sz="700" spc="3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pop-up</a:t>
            </a:r>
            <a:r>
              <a:rPr lang="en-US" altLang="zh-CN" sz="700" spc="3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1" name="Text Box401"/>
          <p:cNvSpPr txBox="1"/>
          <p:nvPr/>
        </p:nvSpPr>
        <p:spPr>
          <a:xfrm>
            <a:off x="2362216" y="3173717"/>
            <a:ext cx="202892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1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fact</a:t>
            </a:r>
            <a:r>
              <a:rPr lang="en-US" altLang="zh-CN" sz="700" spc="16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locations</a:t>
            </a:r>
            <a:r>
              <a:rPr lang="en-US" altLang="zh-CN" sz="700" spc="1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showrooms</a:t>
            </a:r>
            <a:r>
              <a:rPr lang="en-US" altLang="zh-CN" sz="700" spc="1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were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2" name="Text Box402"/>
          <p:cNvSpPr txBox="1"/>
          <p:nvPr/>
        </p:nvSpPr>
        <p:spPr>
          <a:xfrm>
            <a:off x="4518045" y="3170542"/>
            <a:ext cx="90741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movable</a:t>
            </a:r>
            <a:r>
              <a:rPr lang="en-US" altLang="zh-CN" sz="700" spc="1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</a:t>
            </a:r>
            <a:r>
              <a:rPr lang="en-US" altLang="zh-CN" sz="700" spc="1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1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well.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3" name="Text Box403"/>
          <p:cNvSpPr txBox="1"/>
          <p:nvPr/>
        </p:nvSpPr>
        <p:spPr>
          <a:xfrm>
            <a:off x="5482610" y="3170542"/>
            <a:ext cx="106743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Warby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Parker,</a:t>
            </a:r>
            <a:r>
              <a:rPr lang="en-US" altLang="zh-CN" sz="700" spc="10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1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example,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4" name="Text Box404"/>
          <p:cNvSpPr txBox="1"/>
          <p:nvPr/>
        </p:nvSpPr>
        <p:spPr>
          <a:xfrm>
            <a:off x="2362217" y="3310242"/>
            <a:ext cx="45783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deliberately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5" name="Text Box405"/>
          <p:cNvSpPr txBox="1"/>
          <p:nvPr/>
        </p:nvSpPr>
        <p:spPr>
          <a:xfrm>
            <a:off x="2839737" y="3310242"/>
            <a:ext cx="154789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chosen</a:t>
            </a:r>
            <a:r>
              <a:rPr lang="en-US" altLang="zh-CN" sz="700" spc="2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2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Warby</a:t>
            </a:r>
            <a:r>
              <a:rPr lang="en-US" altLang="zh-CN" sz="700" spc="2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Parker</a:t>
            </a:r>
            <a:r>
              <a:rPr lang="en-US" altLang="zh-CN" sz="700" spc="2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manage-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6" name="Text Box406"/>
          <p:cNvSpPr txBox="1"/>
          <p:nvPr/>
        </p:nvSpPr>
        <p:spPr>
          <a:xfrm>
            <a:off x="4518045" y="3307067"/>
            <a:ext cx="202877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lang="en-US" altLang="zh-CN" sz="700" spc="1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retrofitted</a:t>
            </a:r>
            <a:r>
              <a:rPr lang="en-US" altLang="zh-CN" sz="700" spc="17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school</a:t>
            </a:r>
            <a:r>
              <a:rPr lang="en-US" altLang="zh-CN" sz="700" spc="1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bus</a:t>
            </a:r>
            <a:r>
              <a:rPr lang="en-US" altLang="zh-CN" sz="700" spc="1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traveled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throughout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7" name="Text Box407"/>
          <p:cNvSpPr txBox="1"/>
          <p:nvPr/>
        </p:nvSpPr>
        <p:spPr>
          <a:xfrm>
            <a:off x="2365393" y="3446767"/>
            <a:ext cx="72365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ment</a:t>
            </a:r>
            <a:r>
              <a:rPr lang="en-US" altLang="zh-CN" sz="700" spc="2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team,</a:t>
            </a:r>
            <a:r>
              <a:rPr lang="en-US" altLang="zh-CN" sz="700" spc="2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rather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8" name="Text Box408"/>
          <p:cNvSpPr txBox="1"/>
          <p:nvPr/>
        </p:nvSpPr>
        <p:spPr>
          <a:xfrm>
            <a:off x="3103263" y="3446767"/>
            <a:ext cx="128778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than</a:t>
            </a:r>
            <a:r>
              <a:rPr lang="en-US" altLang="zh-CN" sz="700" spc="2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simply</a:t>
            </a:r>
            <a:r>
              <a:rPr lang="en-US" altLang="zh-CN" sz="700" spc="2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selected</a:t>
            </a:r>
            <a:r>
              <a:rPr lang="en-US" altLang="zh-CN" sz="700" spc="2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spc="2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random.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9" name="Text Box409"/>
          <p:cNvSpPr txBox="1"/>
          <p:nvPr/>
        </p:nvSpPr>
        <p:spPr>
          <a:xfrm>
            <a:off x="4518047" y="3443592"/>
            <a:ext cx="202882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United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States</a:t>
            </a:r>
            <a:r>
              <a:rPr lang="en-US" altLang="zh-CN" sz="700" spc="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several</a:t>
            </a:r>
            <a:r>
              <a:rPr lang="en-US" altLang="zh-CN" sz="700" spc="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months,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making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stops</a:t>
            </a:r>
            <a:r>
              <a:rPr lang="en-US" altLang="zh-CN" sz="700" spc="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10" name="Text Box410"/>
          <p:cNvSpPr txBox="1"/>
          <p:nvPr/>
        </p:nvSpPr>
        <p:spPr>
          <a:xfrm>
            <a:off x="2365395" y="3586467"/>
            <a:ext cx="200191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lang="en-US" altLang="zh-CN" sz="700" spc="1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adjusted</a:t>
            </a:r>
            <a:r>
              <a:rPr lang="en-US" altLang="zh-CN" sz="700" spc="1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data,</a:t>
            </a:r>
            <a:r>
              <a:rPr lang="en-US" altLang="zh-CN" sz="700" spc="1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1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then</a:t>
            </a:r>
            <a:r>
              <a:rPr lang="en-US" altLang="zh-CN" sz="700" spc="1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compared</a:t>
            </a:r>
            <a:r>
              <a:rPr lang="en-US" altLang="zh-CN" sz="700" spc="1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dif­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11" name="Text Box411"/>
          <p:cNvSpPr txBox="1"/>
          <p:nvPr/>
        </p:nvSpPr>
        <p:spPr>
          <a:xfrm>
            <a:off x="4521225" y="3580117"/>
            <a:ext cx="106870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numerous</a:t>
            </a:r>
            <a:r>
              <a:rPr lang="en-US" altLang="zh-CN" sz="700" spc="1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cities</a:t>
            </a:r>
            <a:r>
              <a:rPr lang="en-US" altLang="zh-CN" sz="700" spc="1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towns.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12" name="Text Box412"/>
          <p:cNvSpPr txBox="1"/>
          <p:nvPr/>
        </p:nvSpPr>
        <p:spPr>
          <a:xfrm>
            <a:off x="5654701" y="3580117"/>
            <a:ext cx="89535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analyzing</a:t>
            </a:r>
            <a:r>
              <a:rPr lang="en-US" altLang="zh-CN" sz="700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its</a:t>
            </a:r>
            <a:r>
              <a:rPr lang="en-US" altLang="zh-CN" sz="700" spc="1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effect,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13" name="Text Box413"/>
          <p:cNvSpPr txBox="1"/>
          <p:nvPr/>
        </p:nvSpPr>
        <p:spPr>
          <a:xfrm>
            <a:off x="2362220" y="3722992"/>
            <a:ext cx="29982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ference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14" name="Text Box414"/>
          <p:cNvSpPr txBox="1"/>
          <p:nvPr/>
        </p:nvSpPr>
        <p:spPr>
          <a:xfrm>
            <a:off x="2717185" y="3722992"/>
            <a:ext cx="33401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between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15" name="Text Box415"/>
          <p:cNvSpPr txBox="1"/>
          <p:nvPr/>
        </p:nvSpPr>
        <p:spPr>
          <a:xfrm>
            <a:off x="3105806" y="3722992"/>
            <a:ext cx="40361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treatment-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16" name="Text Box416"/>
          <p:cNvSpPr txBox="1"/>
          <p:nvPr/>
        </p:nvSpPr>
        <p:spPr>
          <a:xfrm>
            <a:off x="3563641" y="3722992"/>
            <a:ext cx="16700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17" name="Text Box417"/>
          <p:cNvSpPr txBox="1"/>
          <p:nvPr/>
        </p:nvSpPr>
        <p:spPr>
          <a:xfrm>
            <a:off x="3785256" y="3722992"/>
            <a:ext cx="60579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control-location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18" name="Text Box418"/>
          <p:cNvSpPr txBox="1"/>
          <p:nvPr/>
        </p:nvSpPr>
        <p:spPr>
          <a:xfrm>
            <a:off x="4518052" y="3719817"/>
            <a:ext cx="202882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2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found</a:t>
            </a:r>
            <a:r>
              <a:rPr lang="en-US" altLang="zh-CN" sz="700" spc="2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2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locations</a:t>
            </a:r>
            <a:r>
              <a:rPr lang="en-US" altLang="zh-CN" sz="700" spc="2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where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bus</a:t>
            </a:r>
            <a:r>
              <a:rPr lang="en-US" altLang="zh-CN" sz="700" spc="2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stopped,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19" name="Text Box419"/>
          <p:cNvSpPr txBox="1"/>
          <p:nvPr/>
        </p:nvSpPr>
        <p:spPr>
          <a:xfrm>
            <a:off x="2362222" y="3859517"/>
            <a:ext cx="21111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20" name="Text Box420"/>
          <p:cNvSpPr txBox="1"/>
          <p:nvPr/>
        </p:nvSpPr>
        <p:spPr>
          <a:xfrm>
            <a:off x="2594632" y="3859517"/>
            <a:ext cx="100266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prior</a:t>
            </a:r>
            <a:r>
              <a:rPr lang="en-US" altLang="zh-CN" sz="700" spc="2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introduction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21" name="Text Box421"/>
          <p:cNvSpPr txBox="1"/>
          <p:nvPr/>
        </p:nvSpPr>
        <p:spPr>
          <a:xfrm>
            <a:off x="3618252" y="3859517"/>
            <a:ext cx="77279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2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</a:t>
            </a:r>
            <a:r>
              <a:rPr lang="en-US" altLang="zh-CN" sz="700" spc="2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22" name="Text Box422"/>
          <p:cNvSpPr txBox="1"/>
          <p:nvPr/>
        </p:nvSpPr>
        <p:spPr>
          <a:xfrm>
            <a:off x="4521229" y="3856342"/>
            <a:ext cx="202882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increased,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total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700" spc="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website,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23" name="Text Box423"/>
          <p:cNvSpPr txBox="1"/>
          <p:nvPr/>
        </p:nvSpPr>
        <p:spPr>
          <a:xfrm>
            <a:off x="2362221" y="3996042"/>
            <a:ext cx="14678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24" name="Text Box424"/>
          <p:cNvSpPr txBox="1"/>
          <p:nvPr/>
        </p:nvSpPr>
        <p:spPr>
          <a:xfrm>
            <a:off x="2560342" y="3996042"/>
            <a:ext cx="39824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difference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25" name="Text Box425"/>
          <p:cNvSpPr txBox="1"/>
          <p:nvPr/>
        </p:nvSpPr>
        <p:spPr>
          <a:xfrm>
            <a:off x="3009922" y="3996042"/>
            <a:ext cx="33464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between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26" name="Text Box426"/>
          <p:cNvSpPr txBox="1"/>
          <p:nvPr/>
        </p:nvSpPr>
        <p:spPr>
          <a:xfrm>
            <a:off x="3396002" y="3996042"/>
            <a:ext cx="40298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treatment-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27" name="Text Box427"/>
          <p:cNvSpPr txBox="1"/>
          <p:nvPr/>
        </p:nvSpPr>
        <p:spPr>
          <a:xfrm>
            <a:off x="3850662" y="3996042"/>
            <a:ext cx="16637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28" name="Text Box428"/>
          <p:cNvSpPr txBox="1"/>
          <p:nvPr/>
        </p:nvSpPr>
        <p:spPr>
          <a:xfrm>
            <a:off x="4067832" y="3996042"/>
            <a:ext cx="31979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control-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29" name="Text Box429"/>
          <p:cNvSpPr txBox="1"/>
          <p:nvPr/>
        </p:nvSpPr>
        <p:spPr>
          <a:xfrm>
            <a:off x="4518056" y="3992867"/>
            <a:ext cx="35941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implying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0" name="Text Box430"/>
          <p:cNvSpPr txBox="1"/>
          <p:nvPr/>
        </p:nvSpPr>
        <p:spPr>
          <a:xfrm>
            <a:off x="4900326" y="3992867"/>
            <a:ext cx="75213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3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pop-up</a:t>
            </a:r>
            <a:r>
              <a:rPr lang="en-US" altLang="zh-CN" sz="700" spc="3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1" name="Text Box431"/>
          <p:cNvSpPr txBox="1"/>
          <p:nvPr/>
        </p:nvSpPr>
        <p:spPr>
          <a:xfrm>
            <a:off x="5675661" y="3992867"/>
            <a:ext cx="68291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boost</a:t>
            </a:r>
            <a:r>
              <a:rPr lang="en-US" altLang="zh-CN" sz="700" spc="30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lang="en-US" altLang="zh-CN" sz="700" spc="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2" name="Text Box432"/>
          <p:cNvSpPr txBox="1"/>
          <p:nvPr/>
        </p:nvSpPr>
        <p:spPr>
          <a:xfrm>
            <a:off x="6380512" y="3992867"/>
            <a:ext cx="16636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3" name="Text Box433"/>
          <p:cNvSpPr txBox="1"/>
          <p:nvPr/>
        </p:nvSpPr>
        <p:spPr>
          <a:xfrm>
            <a:off x="2365398" y="4135742"/>
            <a:ext cx="169481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after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opened.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4" name="Text Box434"/>
          <p:cNvSpPr txBox="1"/>
          <p:nvPr/>
        </p:nvSpPr>
        <p:spPr>
          <a:xfrm>
            <a:off x="4521232" y="4135742"/>
            <a:ext cx="202223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awareness.</a:t>
            </a:r>
            <a:r>
              <a:rPr lang="en-US" altLang="zh-CN" sz="700" spc="1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Short-term</a:t>
            </a:r>
            <a:r>
              <a:rPr lang="en-US" altLang="zh-CN" sz="700" spc="1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pop-up</a:t>
            </a:r>
            <a:r>
              <a:rPr lang="en-US" altLang="zh-CN" sz="700" spc="1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</a:t>
            </a:r>
            <a:r>
              <a:rPr lang="en-US" altLang="zh-CN" sz="700" spc="1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1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evolving</a:t>
            </a:r>
            <a:r>
              <a:rPr lang="en-US" altLang="zh-CN" sz="700" spc="1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rap-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5" name="Text Box435"/>
          <p:cNvSpPr txBox="1"/>
          <p:nvPr/>
        </p:nvSpPr>
        <p:spPr>
          <a:xfrm>
            <a:off x="2486048" y="4265917"/>
            <a:ext cx="190158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lang="en-US" altLang="zh-CN" sz="700" spc="1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regression</a:t>
            </a:r>
            <a:r>
              <a:rPr lang="en-US" altLang="zh-CN" sz="700" spc="1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analyses</a:t>
            </a:r>
            <a:r>
              <a:rPr lang="en-US" altLang="zh-CN" sz="700" spc="1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highlighted</a:t>
            </a:r>
            <a:r>
              <a:rPr lang="en-US" altLang="zh-CN" sz="700" spc="1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several</a:t>
            </a:r>
            <a:r>
              <a:rPr lang="en-US" altLang="zh-CN" sz="700" spc="1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bene-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6" name="Text Box436"/>
          <p:cNvSpPr txBox="1"/>
          <p:nvPr/>
        </p:nvSpPr>
        <p:spPr>
          <a:xfrm>
            <a:off x="4521234" y="4272267"/>
            <a:ext cx="91469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idly</a:t>
            </a:r>
            <a:r>
              <a:rPr lang="en-US" altLang="zh-CN" sz="700" spc="28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2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lang="en-US" altLang="zh-CN" sz="700" spc="2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platforms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7" name="Text Box437"/>
          <p:cNvSpPr txBox="1"/>
          <p:nvPr/>
        </p:nvSpPr>
        <p:spPr>
          <a:xfrm>
            <a:off x="5455320" y="4272267"/>
            <a:ext cx="79575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emerge</a:t>
            </a:r>
            <a:r>
              <a:rPr lang="en-US" altLang="zh-CN" sz="700" spc="2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facilitate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8" name="Text Box438"/>
          <p:cNvSpPr txBox="1"/>
          <p:nvPr/>
        </p:nvSpPr>
        <p:spPr>
          <a:xfrm>
            <a:off x="6270662" y="4272267"/>
            <a:ext cx="27622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it.</a:t>
            </a:r>
            <a:r>
              <a:rPr lang="en-US" altLang="zh-CN" sz="700" spc="2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9" name="Text Box439"/>
          <p:cNvSpPr txBox="1"/>
          <p:nvPr/>
        </p:nvSpPr>
        <p:spPr>
          <a:xfrm>
            <a:off x="2362225" y="4408792"/>
            <a:ext cx="202911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fits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Warby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Parker’s</a:t>
            </a:r>
            <a:r>
              <a:rPr lang="en-US" altLang="zh-CN" sz="700" spc="10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showrooms.</a:t>
            </a:r>
            <a:r>
              <a:rPr lang="en-US" altLang="zh-CN" sz="700" spc="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First,</a:t>
            </a:r>
            <a:r>
              <a:rPr lang="en-US" altLang="zh-CN" sz="700" spc="9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perhaps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40" name="Text Box440"/>
          <p:cNvSpPr txBox="1"/>
          <p:nvPr/>
        </p:nvSpPr>
        <p:spPr>
          <a:xfrm>
            <a:off x="4521237" y="4408792"/>
            <a:ext cx="38862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intriguing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41" name="Text Box441"/>
          <p:cNvSpPr txBox="1"/>
          <p:nvPr/>
        </p:nvSpPr>
        <p:spPr>
          <a:xfrm>
            <a:off x="4934622" y="4408792"/>
            <a:ext cx="161236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example</a:t>
            </a:r>
            <a:r>
              <a:rPr lang="en-US" altLang="zh-CN" sz="700" spc="3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3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u="sng" spc="0" dirty="0">
                <a:solidFill>
                  <a:srgbClr val="0080FF"/>
                </a:solidFill>
                <a:latin typeface="Times New Roman"/>
                <a:ea typeface="Times New Roman"/>
                <a:cs typeface="Times New Roman"/>
                <a:hlinkClick r:id="rId2"/>
              </a:rPr>
              <a:t>thestorefront.com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3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3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website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42" name="Text Box442"/>
          <p:cNvSpPr txBox="1"/>
          <p:nvPr/>
        </p:nvSpPr>
        <p:spPr>
          <a:xfrm>
            <a:off x="2365401" y="4545317"/>
            <a:ext cx="202247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 altLang="zh-CN" sz="700" spc="1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too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surprising,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total</a:t>
            </a:r>
            <a:r>
              <a:rPr lang="en-US" altLang="zh-CN" sz="600" i="1" spc="1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1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increased</a:t>
            </a:r>
            <a:r>
              <a:rPr lang="en-US" altLang="zh-CN" sz="700" spc="1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9%</a:t>
            </a:r>
            <a:r>
              <a:rPr lang="en-US" altLang="zh-CN" sz="700" spc="1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43" name="Text Box443"/>
          <p:cNvSpPr txBox="1"/>
          <p:nvPr/>
        </p:nvSpPr>
        <p:spPr>
          <a:xfrm>
            <a:off x="4518064" y="4545317"/>
            <a:ext cx="86931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2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“connects</a:t>
            </a:r>
            <a:r>
              <a:rPr lang="en-US" altLang="zh-CN" sz="700" spc="2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artists,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44" name="Text Box444"/>
          <p:cNvSpPr txBox="1"/>
          <p:nvPr/>
        </p:nvSpPr>
        <p:spPr>
          <a:xfrm>
            <a:off x="5405796" y="4545317"/>
            <a:ext cx="39624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designers,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45" name="Text Box445"/>
          <p:cNvSpPr txBox="1"/>
          <p:nvPr/>
        </p:nvSpPr>
        <p:spPr>
          <a:xfrm>
            <a:off x="5820451" y="4545317"/>
            <a:ext cx="50892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46" name="Text Box446"/>
          <p:cNvSpPr txBox="1"/>
          <p:nvPr/>
        </p:nvSpPr>
        <p:spPr>
          <a:xfrm>
            <a:off x="6347502" y="4545317"/>
            <a:ext cx="19621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47" name="Text Box447"/>
          <p:cNvSpPr txBox="1"/>
          <p:nvPr/>
        </p:nvSpPr>
        <p:spPr>
          <a:xfrm>
            <a:off x="2362228" y="4685017"/>
            <a:ext cx="2028831" cy="4902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7" indent="-3177" algn="just" rtl="0">
              <a:lnSpc>
                <a:spcPts val="96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locations</a:t>
            </a:r>
            <a:r>
              <a:rPr lang="en-US" altLang="zh-CN" sz="700" spc="2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within</a:t>
            </a:r>
            <a:r>
              <a:rPr lang="en-US" altLang="zh-CN" sz="700" spc="2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trading</a:t>
            </a:r>
            <a:r>
              <a:rPr lang="en-US" altLang="zh-CN" sz="700" spc="2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area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rooms.</a:t>
            </a:r>
            <a:r>
              <a:rPr lang="en-US" altLang="zh-CN" sz="700" spc="1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(Remember,</a:t>
            </a:r>
            <a:r>
              <a:rPr lang="en-US" altLang="zh-CN" sz="700" spc="1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increase</a:t>
            </a:r>
            <a:r>
              <a:rPr lang="en-US" altLang="zh-CN" sz="700" spc="1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relative</a:t>
            </a:r>
            <a:r>
              <a:rPr lang="en-US" altLang="zh-CN" sz="700" spc="1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locations</a:t>
            </a:r>
            <a:r>
              <a:rPr lang="en-US" altLang="zh-CN" sz="700" spc="1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“matched”</a:t>
            </a:r>
            <a:r>
              <a:rPr lang="en-US" altLang="zh-CN" sz="700" spc="1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lang="en-US" altLang="zh-CN" sz="700" spc="1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ways</a:t>
            </a:r>
            <a:r>
              <a:rPr lang="en-US" altLang="zh-CN" sz="700" spc="1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but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lang="en-US" altLang="zh-CN" sz="700" spc="1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showroom.)</a:t>
            </a:r>
            <a:r>
              <a:rPr lang="en-US" altLang="zh-CN" sz="700" spc="1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company</a:t>
            </a:r>
            <a:r>
              <a:rPr lang="en-US" altLang="zh-CN" sz="700" spc="1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was</a:t>
            </a:r>
            <a:r>
              <a:rPr lang="en-US" altLang="zh-CN" sz="700" spc="1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able</a:t>
            </a:r>
            <a:r>
              <a:rPr lang="en-US" altLang="zh-CN" sz="700" spc="1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48" name="Text Box448"/>
          <p:cNvSpPr txBox="1"/>
          <p:nvPr/>
        </p:nvSpPr>
        <p:spPr>
          <a:xfrm>
            <a:off x="4518067" y="4685017"/>
            <a:ext cx="1438908" cy="4965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beautiful,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space.”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2" algn="l" rtl="0">
              <a:lnSpc>
                <a:spcPts val="891"/>
              </a:lnSpc>
              <a:spcBef>
                <a:spcPts val="1308"/>
              </a:spcBef>
            </a:pP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Importance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endParaRPr lang="en-US" altLang="zh-CN" sz="950">
              <a:latin typeface="Arial"/>
              <a:ea typeface="Arial"/>
              <a:cs typeface="Arial"/>
            </a:endParaRPr>
          </a:p>
          <a:p>
            <a:pPr marL="6350" algn="l" rtl="0">
              <a:lnSpc>
                <a:spcPts val="891"/>
              </a:lnSpc>
              <a:spcBef>
                <a:spcPts val="184"/>
              </a:spcBef>
            </a:pP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Customers</a:t>
            </a:r>
            <a:endParaRPr lang="en-US" altLang="zh-CN" sz="950">
              <a:latin typeface="Arial"/>
              <a:ea typeface="Arial"/>
              <a:cs typeface="Arial"/>
            </a:endParaRPr>
          </a:p>
        </p:txBody>
      </p:sp>
      <p:sp>
        <p:nvSpPr>
          <p:cNvPr id="449" name="Text Box449"/>
          <p:cNvSpPr txBox="1"/>
          <p:nvPr/>
        </p:nvSpPr>
        <p:spPr>
          <a:xfrm>
            <a:off x="2362233" y="5234292"/>
            <a:ext cx="67339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expand</a:t>
            </a:r>
            <a:r>
              <a:rPr lang="en-US" altLang="zh-CN" sz="700" spc="30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its</a:t>
            </a:r>
            <a:r>
              <a:rPr lang="en-US" altLang="zh-CN" sz="700" spc="30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50" name="Text Box450"/>
          <p:cNvSpPr txBox="1"/>
          <p:nvPr/>
        </p:nvSpPr>
        <p:spPr>
          <a:xfrm>
            <a:off x="3058829" y="5234292"/>
            <a:ext cx="101282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providing</a:t>
            </a:r>
            <a:r>
              <a:rPr lang="en-US" altLang="zh-CN" sz="700" spc="2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51" name="Text Box451"/>
          <p:cNvSpPr txBox="1"/>
          <p:nvPr/>
        </p:nvSpPr>
        <p:spPr>
          <a:xfrm>
            <a:off x="4093880" y="5234292"/>
            <a:ext cx="29718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52" name="Text Box452"/>
          <p:cNvSpPr txBox="1"/>
          <p:nvPr/>
        </p:nvSpPr>
        <p:spPr>
          <a:xfrm>
            <a:off x="4521241" y="5234292"/>
            <a:ext cx="31490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53" name="Text Box453"/>
          <p:cNvSpPr txBox="1"/>
          <p:nvPr/>
        </p:nvSpPr>
        <p:spPr>
          <a:xfrm>
            <a:off x="4885095" y="5234292"/>
            <a:ext cx="45720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54" name="Text Box454"/>
          <p:cNvSpPr txBox="1"/>
          <p:nvPr/>
        </p:nvSpPr>
        <p:spPr>
          <a:xfrm>
            <a:off x="5391191" y="5234292"/>
            <a:ext cx="59944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gets</a:t>
            </a:r>
            <a:r>
              <a:rPr lang="en-US" altLang="zh-CN" sz="700" spc="5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55" name="Text Box455"/>
          <p:cNvSpPr txBox="1"/>
          <p:nvPr/>
        </p:nvSpPr>
        <p:spPr>
          <a:xfrm>
            <a:off x="6038892" y="5234292"/>
            <a:ext cx="50477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5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potential</a:t>
            </a:r>
            <a:endParaRPr lang="en-US" altLang="zh-CN" sz="7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56" name="Text Box456"/>
          <p:cNvSpPr txBox="1"/>
          <p:nvPr/>
        </p:nvSpPr>
        <p:spPr>
          <a:xfrm>
            <a:off x="2365410" y="5370817"/>
            <a:ext cx="202565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Next,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found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website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had</a:t>
            </a:r>
            <a:r>
              <a:rPr lang="en-US" altLang="zh-CN" sz="700" spc="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origin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57" name="Text Box457"/>
          <p:cNvSpPr txBox="1"/>
          <p:nvPr/>
        </p:nvSpPr>
        <p:spPr>
          <a:xfrm>
            <a:off x="4521242" y="5370817"/>
            <a:ext cx="128754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2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 altLang="zh-CN" sz="700" spc="2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just</a:t>
            </a:r>
            <a:r>
              <a:rPr lang="en-US" altLang="zh-CN" sz="700" spc="2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2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2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58" name="Text Box458"/>
          <p:cNvSpPr txBox="1"/>
          <p:nvPr/>
        </p:nvSpPr>
        <p:spPr>
          <a:xfrm>
            <a:off x="5823629" y="5370817"/>
            <a:ext cx="72619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but</a:t>
            </a:r>
            <a:r>
              <a:rPr lang="en-US" altLang="zh-CN" sz="700" spc="2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lang="en-US" altLang="zh-CN" sz="700" spc="2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2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59" name="Text Box459"/>
          <p:cNvSpPr txBox="1"/>
          <p:nvPr/>
        </p:nvSpPr>
        <p:spPr>
          <a:xfrm>
            <a:off x="2365412" y="5507342"/>
            <a:ext cx="202575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</a:t>
            </a:r>
            <a:r>
              <a:rPr lang="en-US" altLang="zh-CN" sz="700" spc="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trading</a:t>
            </a:r>
            <a:r>
              <a:rPr lang="en-US" altLang="zh-CN" sz="700" spc="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area</a:t>
            </a:r>
            <a:r>
              <a:rPr lang="en-US" altLang="zh-CN" sz="700" spc="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(as</a:t>
            </a:r>
            <a:r>
              <a:rPr lang="en-US" altLang="zh-CN" sz="700" spc="2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measured</a:t>
            </a:r>
            <a:r>
              <a:rPr lang="en-US" altLang="zh-CN" sz="700" spc="20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60" name="Text Box460"/>
          <p:cNvSpPr txBox="1"/>
          <p:nvPr/>
        </p:nvSpPr>
        <p:spPr>
          <a:xfrm>
            <a:off x="4521244" y="5507342"/>
            <a:ext cx="102108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1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61" name="Text Box461"/>
          <p:cNvSpPr txBox="1"/>
          <p:nvPr/>
        </p:nvSpPr>
        <p:spPr>
          <a:xfrm>
            <a:off x="5551216" y="5507342"/>
            <a:ext cx="99226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Managers</a:t>
            </a:r>
            <a:r>
              <a:rPr lang="en-US" altLang="zh-CN" sz="700" spc="1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need</a:t>
            </a:r>
            <a:r>
              <a:rPr lang="en-US" altLang="zh-CN" sz="700" spc="1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recog-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62" name="Text Box462"/>
          <p:cNvSpPr txBox="1"/>
          <p:nvPr/>
        </p:nvSpPr>
        <p:spPr>
          <a:xfrm>
            <a:off x="2362237" y="5643867"/>
            <a:ext cx="202882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ZIP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code)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increased</a:t>
            </a:r>
            <a:r>
              <a:rPr lang="en-US" altLang="zh-CN" sz="700" spc="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significantly,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too,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3.5%.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63" name="Text Box463"/>
          <p:cNvSpPr txBox="1"/>
          <p:nvPr/>
        </p:nvSpPr>
        <p:spPr>
          <a:xfrm>
            <a:off x="4521247" y="5643867"/>
            <a:ext cx="18615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nize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64" name="Text Box464"/>
          <p:cNvSpPr txBox="1"/>
          <p:nvPr/>
        </p:nvSpPr>
        <p:spPr>
          <a:xfrm>
            <a:off x="4765087" y="5643867"/>
            <a:ext cx="14678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65" name="Text Box465"/>
          <p:cNvSpPr txBox="1"/>
          <p:nvPr/>
        </p:nvSpPr>
        <p:spPr>
          <a:xfrm>
            <a:off x="4969557" y="5643867"/>
            <a:ext cx="43825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importance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66" name="Text Box466"/>
          <p:cNvSpPr txBox="1"/>
          <p:nvPr/>
        </p:nvSpPr>
        <p:spPr>
          <a:xfrm>
            <a:off x="5465493" y="5643867"/>
            <a:ext cx="11215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67" name="Text Box467"/>
          <p:cNvSpPr txBox="1"/>
          <p:nvPr/>
        </p:nvSpPr>
        <p:spPr>
          <a:xfrm>
            <a:off x="5635673" y="5643867"/>
            <a:ext cx="35369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variation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68" name="Text Box468"/>
          <p:cNvSpPr txBox="1"/>
          <p:nvPr/>
        </p:nvSpPr>
        <p:spPr>
          <a:xfrm>
            <a:off x="6047153" y="5643867"/>
            <a:ext cx="10731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69" name="Text Box469"/>
          <p:cNvSpPr txBox="1"/>
          <p:nvPr/>
        </p:nvSpPr>
        <p:spPr>
          <a:xfrm>
            <a:off x="6212253" y="5643867"/>
            <a:ext cx="33459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physical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0" name="Text Box470"/>
          <p:cNvSpPr txBox="1"/>
          <p:nvPr/>
        </p:nvSpPr>
        <p:spPr>
          <a:xfrm>
            <a:off x="2362238" y="5780392"/>
            <a:ext cx="202541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</a:t>
            </a:r>
            <a:r>
              <a:rPr lang="en-US" altLang="zh-CN" sz="700" spc="1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thus</a:t>
            </a:r>
            <a:r>
              <a:rPr lang="en-US" altLang="zh-CN" sz="700" spc="1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appears</a:t>
            </a:r>
            <a:r>
              <a:rPr lang="en-US" altLang="zh-CN" sz="700" spc="1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confer</a:t>
            </a:r>
            <a:r>
              <a:rPr lang="en-US" altLang="zh-CN" sz="700" spc="1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aware-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1" name="Text Box471"/>
          <p:cNvSpPr txBox="1"/>
          <p:nvPr/>
        </p:nvSpPr>
        <p:spPr>
          <a:xfrm>
            <a:off x="4518073" y="5780392"/>
            <a:ext cx="202858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geography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types</a:t>
            </a:r>
            <a:r>
              <a:rPr lang="en-US" altLang="zh-CN" sz="700" spc="2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</a:t>
            </a:r>
            <a:r>
              <a:rPr lang="en-US" altLang="zh-CN" sz="700" spc="2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environments.</a:t>
            </a:r>
            <a:r>
              <a:rPr lang="en-US" altLang="zh-CN" sz="700" spc="2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Prior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2" name="Text Box472"/>
          <p:cNvSpPr txBox="1"/>
          <p:nvPr/>
        </p:nvSpPr>
        <p:spPr>
          <a:xfrm>
            <a:off x="2362240" y="5920092"/>
            <a:ext cx="105410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ness</a:t>
            </a:r>
            <a:r>
              <a:rPr lang="en-US" altLang="zh-CN" sz="700" spc="3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3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brand-legitimacy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3" name="Text Box473"/>
          <p:cNvSpPr txBox="1"/>
          <p:nvPr/>
        </p:nvSpPr>
        <p:spPr>
          <a:xfrm>
            <a:off x="3441740" y="5920092"/>
            <a:ext cx="31906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benefits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4" name="Text Box474"/>
          <p:cNvSpPr txBox="1"/>
          <p:nvPr/>
        </p:nvSpPr>
        <p:spPr>
          <a:xfrm>
            <a:off x="3786545" y="5920092"/>
            <a:ext cx="60774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lang="en-US" altLang="zh-CN" sz="700" spc="3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3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new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5" name="Text Box475"/>
          <p:cNvSpPr txBox="1"/>
          <p:nvPr/>
        </p:nvSpPr>
        <p:spPr>
          <a:xfrm>
            <a:off x="4521249" y="5920092"/>
            <a:ext cx="202882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research</a:t>
            </a:r>
            <a:r>
              <a:rPr lang="en-US" altLang="zh-CN" sz="700" spc="20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lang="en-US" altLang="zh-CN" sz="700" spc="2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shown</a:t>
            </a:r>
            <a:r>
              <a:rPr lang="en-US" altLang="zh-CN" sz="700" spc="2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2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2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1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commodity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6" name="Text Box476"/>
          <p:cNvSpPr txBox="1"/>
          <p:nvPr/>
        </p:nvSpPr>
        <p:spPr>
          <a:xfrm>
            <a:off x="2362241" y="6056617"/>
            <a:ext cx="150685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up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channel.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7" name="Text Box477"/>
          <p:cNvSpPr txBox="1"/>
          <p:nvPr/>
        </p:nvSpPr>
        <p:spPr>
          <a:xfrm>
            <a:off x="4521250" y="6056617"/>
            <a:ext cx="105854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producís</a:t>
            </a:r>
            <a:r>
              <a:rPr lang="en-US" altLang="zh-CN" sz="700" spc="2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vary</a:t>
            </a:r>
            <a:r>
              <a:rPr lang="en-US" altLang="zh-CN" sz="700" spc="2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significantly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8" name="Text Box478"/>
          <p:cNvSpPr txBox="1"/>
          <p:nvPr/>
        </p:nvSpPr>
        <p:spPr>
          <a:xfrm>
            <a:off x="5597577" y="6056617"/>
            <a:ext cx="60227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variations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9" name="Text Box479"/>
          <p:cNvSpPr txBox="1"/>
          <p:nvPr/>
        </p:nvSpPr>
        <p:spPr>
          <a:xfrm>
            <a:off x="6217972" y="6056617"/>
            <a:ext cx="32551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0" name="Text Box480"/>
          <p:cNvSpPr txBox="1"/>
          <p:nvPr/>
        </p:nvSpPr>
        <p:spPr>
          <a:xfrm>
            <a:off x="2486067" y="6193142"/>
            <a:ext cx="190158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sampling</a:t>
            </a:r>
            <a:r>
              <a:rPr lang="en-US" altLang="zh-CN" sz="700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channel,</a:t>
            </a:r>
            <a:r>
              <a:rPr lang="en-US" altLang="zh-CN" sz="700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1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Home</a:t>
            </a:r>
            <a:r>
              <a:rPr lang="en-US" altLang="zh-CN" sz="700" spc="1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Try-On</a:t>
            </a:r>
            <a:r>
              <a:rPr lang="en-US" altLang="zh-CN" sz="700" spc="16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1" name="Text Box481"/>
          <p:cNvSpPr txBox="1"/>
          <p:nvPr/>
        </p:nvSpPr>
        <p:spPr>
          <a:xfrm>
            <a:off x="4518077" y="6193142"/>
            <a:ext cx="59626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world</a:t>
            </a:r>
            <a:r>
              <a:rPr lang="en-US" altLang="zh-CN" sz="700" spc="5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factors,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2" name="Text Box482"/>
          <p:cNvSpPr txBox="1"/>
          <p:nvPr/>
        </p:nvSpPr>
        <p:spPr>
          <a:xfrm>
            <a:off x="5162602" y="6193142"/>
            <a:ext cx="82804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lang="en-US" altLang="zh-CN" sz="700" spc="5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5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population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3" name="Text Box483"/>
          <p:cNvSpPr txBox="1"/>
          <p:nvPr/>
        </p:nvSpPr>
        <p:spPr>
          <a:xfrm>
            <a:off x="6038267" y="6193142"/>
            <a:ext cx="29464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density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4" name="Text Box484"/>
          <p:cNvSpPr txBox="1"/>
          <p:nvPr/>
        </p:nvSpPr>
        <p:spPr>
          <a:xfrm>
            <a:off x="6380533" y="6193142"/>
            <a:ext cx="16637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5" name="Text Box485"/>
          <p:cNvSpPr txBox="1"/>
          <p:nvPr/>
        </p:nvSpPr>
        <p:spPr>
          <a:xfrm>
            <a:off x="2362242" y="6329667"/>
            <a:ext cx="202858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gram,</a:t>
            </a:r>
            <a:r>
              <a:rPr lang="en-US" altLang="zh-CN" sz="700" spc="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analyzed</a:t>
            </a:r>
            <a:r>
              <a:rPr lang="en-US" altLang="zh-CN" sz="700" spc="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only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but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lang="en-US" altLang="zh-CN" sz="700" spc="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number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6" name="Text Box486"/>
          <p:cNvSpPr txBox="1"/>
          <p:nvPr/>
        </p:nvSpPr>
        <p:spPr>
          <a:xfrm>
            <a:off x="4521253" y="6329667"/>
            <a:ext cx="65722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access</a:t>
            </a:r>
            <a:r>
              <a:rPr lang="en-US" altLang="zh-CN" sz="700" spc="1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7" name="Text Box487"/>
          <p:cNvSpPr txBox="1"/>
          <p:nvPr/>
        </p:nvSpPr>
        <p:spPr>
          <a:xfrm>
            <a:off x="5246423" y="6329667"/>
            <a:ext cx="129706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But</a:t>
            </a:r>
            <a:r>
              <a:rPr lang="en-US" altLang="zh-CN" sz="700" spc="1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1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found</a:t>
            </a:r>
            <a:r>
              <a:rPr lang="en-US" altLang="zh-CN" sz="700" spc="1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spc="1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equally</a:t>
            </a:r>
            <a:r>
              <a:rPr lang="en-US" altLang="zh-CN" sz="700" spc="1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impor-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8" name="Text Box488"/>
          <p:cNvSpPr txBox="1"/>
          <p:nvPr/>
        </p:nvSpPr>
        <p:spPr>
          <a:xfrm>
            <a:off x="2362244" y="6469367"/>
            <a:ext cx="200508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who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tried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program.</a:t>
            </a:r>
            <a:r>
              <a:rPr lang="en-US" altLang="zh-CN" sz="700" spc="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After</a:t>
            </a:r>
            <a:r>
              <a:rPr lang="en-US" altLang="zh-CN" sz="700" spc="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9" name="Text Box489"/>
          <p:cNvSpPr txBox="1"/>
          <p:nvPr/>
        </p:nvSpPr>
        <p:spPr>
          <a:xfrm>
            <a:off x="4518078" y="6469367"/>
            <a:ext cx="98390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tant</a:t>
            </a:r>
            <a:r>
              <a:rPr lang="en-US" altLang="zh-CN" sz="700" spc="2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impact</a:t>
            </a:r>
            <a:r>
              <a:rPr lang="en-US" altLang="zh-CN" sz="700" spc="2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spc="2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produets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0" name="Text Box490"/>
          <p:cNvSpPr txBox="1"/>
          <p:nvPr/>
        </p:nvSpPr>
        <p:spPr>
          <a:xfrm>
            <a:off x="5521380" y="6469367"/>
            <a:ext cx="61462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2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nondigital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1" name="Text Box491"/>
          <p:cNvSpPr txBox="1"/>
          <p:nvPr/>
        </p:nvSpPr>
        <p:spPr>
          <a:xfrm>
            <a:off x="6155745" y="6469367"/>
            <a:ext cx="39116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attributes.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2" name="Text Box492"/>
          <p:cNvSpPr txBox="1"/>
          <p:nvPr/>
        </p:nvSpPr>
        <p:spPr>
          <a:xfrm>
            <a:off x="2365420" y="6605892"/>
            <a:ext cx="78261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room</a:t>
            </a:r>
            <a:r>
              <a:rPr lang="en-US" altLang="zh-CN" sz="700" spc="2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opened,</a:t>
            </a:r>
            <a:r>
              <a:rPr lang="en-US" altLang="zh-CN" sz="700" spc="2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3" name="Text Box493"/>
          <p:cNvSpPr txBox="1"/>
          <p:nvPr/>
        </p:nvSpPr>
        <p:spPr>
          <a:xfrm>
            <a:off x="3162980" y="6605892"/>
            <a:ext cx="122809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700" spc="2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2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channel</a:t>
            </a:r>
            <a:r>
              <a:rPr lang="en-US" altLang="zh-CN" sz="700" spc="2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decreased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4" name="Text Box494"/>
          <p:cNvSpPr txBox="1"/>
          <p:nvPr/>
        </p:nvSpPr>
        <p:spPr>
          <a:xfrm>
            <a:off x="4518081" y="6605892"/>
            <a:ext cx="84201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3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was</a:t>
            </a:r>
            <a:r>
              <a:rPr lang="en-US" altLang="zh-CN" sz="700" spc="38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reinforced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5" name="Text Box495"/>
          <p:cNvSpPr txBox="1"/>
          <p:nvPr/>
        </p:nvSpPr>
        <p:spPr>
          <a:xfrm>
            <a:off x="5392476" y="6605892"/>
            <a:ext cx="115442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700" spc="3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work</a:t>
            </a:r>
            <a:r>
              <a:rPr lang="en-US" altLang="zh-CN" sz="700" spc="38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3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did</a:t>
            </a:r>
            <a:r>
              <a:rPr lang="en-US" altLang="zh-CN" sz="700" spc="3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6" name="Text Box496"/>
          <p:cNvSpPr txBox="1"/>
          <p:nvPr/>
        </p:nvSpPr>
        <p:spPr>
          <a:xfrm>
            <a:off x="2359070" y="6742417"/>
            <a:ext cx="91308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2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5.5%</a:t>
            </a:r>
            <a:r>
              <a:rPr lang="en-US" altLang="zh-CN" sz="700" spc="2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total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7" name="Text Box497"/>
          <p:cNvSpPr txBox="1"/>
          <p:nvPr/>
        </p:nvSpPr>
        <p:spPr>
          <a:xfrm>
            <a:off x="3285536" y="6742417"/>
            <a:ext cx="110871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number</a:t>
            </a:r>
            <a:r>
              <a:rPr lang="en-US" altLang="zh-CN" sz="700" spc="2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2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trying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8" name="Text Box498"/>
          <p:cNvSpPr txBox="1"/>
          <p:nvPr/>
        </p:nvSpPr>
        <p:spPr>
          <a:xfrm>
            <a:off x="4521255" y="6742417"/>
            <a:ext cx="124079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80FF"/>
                </a:solidFill>
                <a:latin typeface="Times New Roman"/>
                <a:ea typeface="Times New Roman"/>
                <a:cs typeface="Times New Roman"/>
                <a:hlinkClick r:id="rId3"/>
              </a:rPr>
              <a:t>Bonobos.com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altLang="zh-CN" sz="700" spc="2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2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men’s</a:t>
            </a:r>
            <a:r>
              <a:rPr lang="en-US" altLang="zh-CN" sz="700" spc="2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fashion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9" name="Text Box499"/>
          <p:cNvSpPr txBox="1"/>
          <p:nvPr/>
        </p:nvSpPr>
        <p:spPr>
          <a:xfrm>
            <a:off x="5780462" y="6742417"/>
            <a:ext cx="76303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brand</a:t>
            </a:r>
            <a:r>
              <a:rPr lang="en-US" altLang="zh-CN" sz="700" spc="2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2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e-com-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00" name="Text Box500"/>
          <p:cNvSpPr txBox="1"/>
          <p:nvPr/>
        </p:nvSpPr>
        <p:spPr>
          <a:xfrm>
            <a:off x="2362246" y="6878942"/>
            <a:ext cx="2029118" cy="3569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" indent="-1" algn="just" rtl="0">
              <a:lnSpc>
                <a:spcPts val="937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sampling</a:t>
            </a:r>
            <a:r>
              <a:rPr lang="en-US" altLang="zh-CN" sz="700" spc="10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program</a:t>
            </a:r>
            <a:r>
              <a:rPr lang="en-US" altLang="zh-CN" sz="700" spc="10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declined</a:t>
            </a:r>
            <a:r>
              <a:rPr lang="en-US" altLang="zh-CN" sz="700" spc="10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8%.</a:t>
            </a:r>
            <a:r>
              <a:rPr lang="en-US" altLang="zh-CN" sz="700" spc="1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So,</a:t>
            </a:r>
            <a:r>
              <a:rPr lang="en-US" altLang="zh-CN" sz="700" spc="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while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channel</a:t>
            </a:r>
            <a:r>
              <a:rPr lang="en-US" altLang="zh-CN" sz="700" spc="1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now</a:t>
            </a:r>
            <a:r>
              <a:rPr lang="en-US" altLang="zh-CN" sz="700" spc="1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generated</a:t>
            </a:r>
            <a:r>
              <a:rPr lang="en-US" altLang="zh-CN" sz="700" spc="1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fewer</a:t>
            </a:r>
            <a:r>
              <a:rPr lang="en-US" altLang="zh-CN" sz="700" spc="1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sales,</a:t>
            </a:r>
            <a:r>
              <a:rPr lang="en-US" altLang="zh-CN" sz="700" spc="1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spc="18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became</a:t>
            </a:r>
            <a:r>
              <a:rPr lang="en-US" altLang="zh-CN" sz="700" spc="1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efficient</a:t>
            </a:r>
            <a:r>
              <a:rPr lang="en-US" altLang="zh-CN" sz="700" spc="1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1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conversión</a:t>
            </a:r>
            <a:r>
              <a:rPr lang="en-US" altLang="zh-CN" sz="700" spc="1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1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ordering</a:t>
            </a:r>
            <a:r>
              <a:rPr lang="en-US" altLang="zh-CN" sz="700" spc="1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try-ons</a:t>
            </a:r>
            <a:r>
              <a:rPr lang="en-US" altLang="zh-CN" sz="700" spc="1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01" name="Text Box501"/>
          <p:cNvSpPr txBox="1"/>
          <p:nvPr/>
        </p:nvSpPr>
        <p:spPr>
          <a:xfrm>
            <a:off x="4518086" y="6878942"/>
            <a:ext cx="2028774" cy="3569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2"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merce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distribution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channel.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indent="126999" algn="l" rtl="0">
              <a:lnSpc>
                <a:spcPts val="1087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Bonobos,</a:t>
            </a:r>
            <a:r>
              <a:rPr lang="en-US" altLang="zh-CN" sz="700" spc="3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Warby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Parker,</a:t>
            </a:r>
            <a:r>
              <a:rPr lang="en-US" altLang="zh-CN" sz="700" spc="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began</a:t>
            </a:r>
            <a:r>
              <a:rPr lang="en-US" altLang="zh-CN" sz="700" spc="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life</a:t>
            </a:r>
            <a:r>
              <a:rPr lang="en-US" altLang="zh-CN" sz="7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pure-play</a:t>
            </a:r>
            <a:r>
              <a:rPr lang="en-US" altLang="zh-CN" sz="700" spc="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</a:t>
            </a:r>
            <a:r>
              <a:rPr lang="en-US" altLang="zh-CN" sz="700" spc="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later</a:t>
            </a:r>
            <a:r>
              <a:rPr lang="en-US" altLang="zh-CN" sz="700" spc="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developed</a:t>
            </a:r>
            <a:r>
              <a:rPr lang="en-US" altLang="zh-CN" sz="700" spc="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02" name="Text Box502"/>
          <p:cNvSpPr txBox="1"/>
          <p:nvPr/>
        </p:nvSpPr>
        <p:spPr>
          <a:xfrm>
            <a:off x="2362251" y="7291692"/>
            <a:ext cx="147002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actual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purchases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increased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significantly.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03" name="Text Box503"/>
          <p:cNvSpPr txBox="1"/>
          <p:nvPr/>
        </p:nvSpPr>
        <p:spPr>
          <a:xfrm>
            <a:off x="4518087" y="7291692"/>
            <a:ext cx="25019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called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04" name="Text Box504"/>
          <p:cNvSpPr txBox="1"/>
          <p:nvPr/>
        </p:nvSpPr>
        <p:spPr>
          <a:xfrm>
            <a:off x="4791138" y="7291692"/>
            <a:ext cx="27505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05" name="Text Box505"/>
          <p:cNvSpPr txBox="1"/>
          <p:nvPr/>
        </p:nvSpPr>
        <p:spPr>
          <a:xfrm>
            <a:off x="5088953" y="7291692"/>
            <a:ext cx="120840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“guideshops.”</a:t>
            </a:r>
            <a:r>
              <a:rPr lang="en-US" altLang="zh-CN" sz="700" spc="30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lang="en-US" altLang="zh-CN" sz="700" spc="2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relatively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06" name="Text Box506"/>
          <p:cNvSpPr txBox="1"/>
          <p:nvPr/>
        </p:nvSpPr>
        <p:spPr>
          <a:xfrm>
            <a:off x="6319584" y="7291692"/>
            <a:ext cx="23045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small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07" name="Text Box507"/>
          <p:cNvSpPr txBox="1"/>
          <p:nvPr/>
        </p:nvSpPr>
        <p:spPr>
          <a:xfrm>
            <a:off x="2362255" y="7428217"/>
            <a:ext cx="2031999" cy="4934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4" indent="120648" algn="just" rtl="0">
              <a:lnSpc>
                <a:spcPts val="971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Henee,</a:t>
            </a:r>
            <a:r>
              <a:rPr lang="en-US" altLang="zh-CN" sz="700" spc="1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spc="1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online-first</a:t>
            </a:r>
            <a:r>
              <a:rPr lang="en-US" altLang="zh-CN" sz="700" spc="1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</a:t>
            </a:r>
            <a:r>
              <a:rPr lang="en-US" altLang="zh-CN" sz="700" spc="1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starts</a:t>
            </a:r>
            <a:r>
              <a:rPr lang="en-US" altLang="zh-CN" sz="700" spc="1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providing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spc="1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</a:t>
            </a:r>
            <a:r>
              <a:rPr lang="en-US" altLang="zh-CN" sz="700" spc="1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spc="1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see</a:t>
            </a:r>
            <a:r>
              <a:rPr lang="en-US" altLang="zh-CN" sz="700" spc="1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improvements</a:t>
            </a:r>
            <a:r>
              <a:rPr lang="en-US" altLang="zh-CN" sz="700" spc="1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realized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demand</a:t>
            </a:r>
            <a:r>
              <a:rPr lang="en-US" altLang="zh-CN" sz="700" spc="2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operational</a:t>
            </a:r>
            <a:r>
              <a:rPr lang="en-US" altLang="zh-CN" sz="700" spc="2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efficiency.</a:t>
            </a:r>
            <a:r>
              <a:rPr lang="en-US" altLang="zh-CN" sz="700" spc="2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key</a:t>
            </a:r>
            <a:r>
              <a:rPr lang="en-US" altLang="zh-CN" sz="700" spc="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efficiency</a:t>
            </a:r>
            <a:r>
              <a:rPr lang="en-US" altLang="zh-CN" sz="700" spc="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Warby</a:t>
            </a:r>
            <a:r>
              <a:rPr lang="en-US" altLang="zh-CN" sz="700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Parker</a:t>
            </a:r>
            <a:r>
              <a:rPr lang="en-US" altLang="zh-CN" sz="700" spc="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was</a:t>
            </a:r>
            <a:r>
              <a:rPr lang="en-US" altLang="zh-CN" sz="700" spc="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higher</a:t>
            </a:r>
            <a:r>
              <a:rPr lang="en-US" altLang="zh-CN" sz="700" spc="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conversión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08" name="Text Box508"/>
          <p:cNvSpPr txBox="1"/>
          <p:nvPr/>
        </p:nvSpPr>
        <p:spPr>
          <a:xfrm>
            <a:off x="4518091" y="7428217"/>
            <a:ext cx="2028932" cy="4934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6349" algn="just" rtl="0">
              <a:lnSpc>
                <a:spcPts val="971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(typically</a:t>
            </a:r>
            <a:r>
              <a:rPr lang="en-US" altLang="zh-CN" sz="700" spc="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1,200</a:t>
            </a:r>
            <a:r>
              <a:rPr lang="en-US" altLang="zh-CN" sz="700" spc="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square</a:t>
            </a:r>
            <a:r>
              <a:rPr lang="en-US" altLang="zh-CN" sz="700" spc="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feet),</a:t>
            </a:r>
            <a:r>
              <a:rPr lang="en-US" altLang="zh-CN" sz="700" spc="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high-service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tions</a:t>
            </a:r>
            <a:r>
              <a:rPr lang="en-US" altLang="zh-CN" sz="700" spc="1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provide</a:t>
            </a:r>
            <a:r>
              <a:rPr lang="en-US" altLang="zh-CN" sz="700" spc="1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sufficient</a:t>
            </a:r>
            <a:r>
              <a:rPr lang="en-US" altLang="zh-CN" sz="700" spc="1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inventory</a:t>
            </a:r>
            <a:r>
              <a:rPr lang="en-US" altLang="zh-CN" sz="700" spc="1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1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</a:t>
            </a:r>
            <a:r>
              <a:rPr lang="en-US" altLang="zh-CN" sz="700" spc="1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try</a:t>
            </a:r>
            <a:r>
              <a:rPr lang="en-US" altLang="zh-CN" sz="700" spc="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on,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but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buy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take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home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mediately.</a:t>
            </a:r>
            <a:r>
              <a:rPr lang="en-US" altLang="zh-CN" sz="700" spc="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is,</a:t>
            </a:r>
            <a:r>
              <a:rPr lang="en-US" altLang="zh-CN" sz="700" spc="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700" spc="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utilize</a:t>
            </a:r>
            <a:r>
              <a:rPr lang="en-US" altLang="zh-CN" sz="700" spc="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</a:t>
            </a:r>
            <a:r>
              <a:rPr lang="en-US" altLang="zh-CN" sz="700" spc="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09" name="Text Box509"/>
          <p:cNvSpPr txBox="1"/>
          <p:nvPr/>
        </p:nvSpPr>
        <p:spPr>
          <a:xfrm>
            <a:off x="2365433" y="7977492"/>
            <a:ext cx="68897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4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4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sampling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10" name="Text Box510"/>
          <p:cNvSpPr txBox="1"/>
          <p:nvPr/>
        </p:nvSpPr>
        <p:spPr>
          <a:xfrm>
            <a:off x="3089968" y="7977492"/>
            <a:ext cx="36195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program,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11" name="Text Box511"/>
          <p:cNvSpPr txBox="1"/>
          <p:nvPr/>
        </p:nvSpPr>
        <p:spPr>
          <a:xfrm>
            <a:off x="3487478" y="7977492"/>
            <a:ext cx="40205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but</a:t>
            </a:r>
            <a:r>
              <a:rPr lang="en-US" altLang="zh-CN" sz="700" spc="3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there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12" name="Text Box512"/>
          <p:cNvSpPr txBox="1"/>
          <p:nvPr/>
        </p:nvSpPr>
        <p:spPr>
          <a:xfrm>
            <a:off x="3924358" y="7977492"/>
            <a:ext cx="21092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were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13" name="Text Box513"/>
          <p:cNvSpPr txBox="1"/>
          <p:nvPr/>
        </p:nvSpPr>
        <p:spPr>
          <a:xfrm>
            <a:off x="4170103" y="7977492"/>
            <a:ext cx="22073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14" name="Text Box514"/>
          <p:cNvSpPr txBox="1"/>
          <p:nvPr/>
        </p:nvSpPr>
        <p:spPr>
          <a:xfrm>
            <a:off x="4521272" y="7977492"/>
            <a:ext cx="202594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same</a:t>
            </a:r>
            <a:r>
              <a:rPr lang="en-US" altLang="zh-CN" sz="700" spc="1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way</a:t>
            </a:r>
            <a:r>
              <a:rPr lang="en-US" altLang="zh-CN" sz="700" spc="1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Warby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Parker</a:t>
            </a:r>
            <a:r>
              <a:rPr lang="en-US" altLang="zh-CN" sz="700" spc="1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showrooms</a:t>
            </a:r>
            <a:r>
              <a:rPr lang="en-US" altLang="zh-CN" sz="700" spc="1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do.</a:t>
            </a:r>
            <a:r>
              <a:rPr lang="en-US" altLang="zh-CN" sz="700" spc="6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15" name="Text Box515"/>
          <p:cNvSpPr txBox="1"/>
          <p:nvPr/>
        </p:nvSpPr>
        <p:spPr>
          <a:xfrm>
            <a:off x="1203397" y="8265922"/>
            <a:ext cx="1519937" cy="5956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69"/>
              </a:lnSpc>
            </a:pPr>
            <a:r>
              <a:rPr lang="en-US" altLang="zh-CN" sz="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50</a:t>
            </a:r>
            <a:r>
              <a:rPr lang="en-US" altLang="zh-CN" sz="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spc="0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MIT</a:t>
            </a:r>
            <a:r>
              <a:rPr lang="en-US" altLang="zh-CN" sz="500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SLOAN</a:t>
            </a:r>
            <a:r>
              <a:rPr lang="en-US" altLang="zh-CN" sz="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</a:t>
            </a:r>
            <a:r>
              <a:rPr lang="en-US" altLang="zh-CN" sz="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REVIEW</a:t>
            </a:r>
            <a:r>
              <a:rPr lang="en-US" altLang="zh-CN" sz="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FALL2014</a:t>
            </a:r>
            <a:endParaRPr lang="en-US" altLang="zh-CN" sz="500">
              <a:latin typeface="Arial"/>
              <a:ea typeface="Arial"/>
              <a:cs typeface="Arial"/>
            </a:endParaRPr>
          </a:p>
        </p:txBody>
      </p:sp>
      <p:sp>
        <p:nvSpPr>
          <p:cNvPr id="516" name="Text Box516"/>
          <p:cNvSpPr txBox="1"/>
          <p:nvPr/>
        </p:nvSpPr>
        <p:spPr>
          <a:xfrm>
            <a:off x="5702300" y="8269097"/>
            <a:ext cx="782448" cy="5956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69"/>
              </a:lnSpc>
            </a:pPr>
            <a:r>
              <a:rPr lang="en-US" altLang="zh-CN" sz="500" spc="0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rId4"/>
              </a:rPr>
              <a:t>SLOANREVIEW.MIT.EDU</a:t>
            </a:r>
            <a:endParaRPr lang="en-US" altLang="zh-CN" sz="5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Image5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  <a:noFill/>
        </p:spPr>
      </p:pic>
      <p:sp>
        <p:nvSpPr>
          <p:cNvPr id="518" name="Path518"/>
          <p:cNvSpPr/>
          <p:nvPr/>
        </p:nvSpPr>
        <p:spPr>
          <a:xfrm>
            <a:off x="1409700" y="7539356"/>
            <a:ext cx="744220" cy="3175"/>
          </a:xfrm>
          <a:custGeom>
            <a:avLst/>
            <a:gdLst/>
            <a:ahLst/>
            <a:cxnLst/>
            <a:rect l="l" t="t" r="r" b="b"/>
            <a:pathLst>
              <a:path w="744220" h="3175">
                <a:moveTo>
                  <a:pt x="0" y="3175"/>
                </a:moveTo>
                <a:lnTo>
                  <a:pt x="744220" y="3175"/>
                </a:lnTo>
                <a:lnTo>
                  <a:pt x="744220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80FF">
              <a:alpha val="65535"/>
            </a:srgbClr>
          </a:solidFill>
          <a:ln w="0" cap="sq">
            <a:solidFill>
              <a:srgbClr val="0080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19" name="Text Box519"/>
          <p:cNvSpPr txBox="1"/>
          <p:nvPr/>
        </p:nvSpPr>
        <p:spPr>
          <a:xfrm>
            <a:off x="3251837" y="1161765"/>
            <a:ext cx="59372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23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0" name="Text Box520"/>
          <p:cNvSpPr txBox="1"/>
          <p:nvPr/>
        </p:nvSpPr>
        <p:spPr>
          <a:xfrm>
            <a:off x="1614809" y="2606390"/>
            <a:ext cx="59372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24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1" name="Text Box521"/>
          <p:cNvSpPr txBox="1"/>
          <p:nvPr/>
        </p:nvSpPr>
        <p:spPr>
          <a:xfrm>
            <a:off x="5029237" y="2742915"/>
            <a:ext cx="59373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28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2" name="Text Box522"/>
          <p:cNvSpPr txBox="1"/>
          <p:nvPr/>
        </p:nvSpPr>
        <p:spPr>
          <a:xfrm>
            <a:off x="2807341" y="3263615"/>
            <a:ext cx="59372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25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3" name="Text Box523"/>
          <p:cNvSpPr txBox="1"/>
          <p:nvPr/>
        </p:nvSpPr>
        <p:spPr>
          <a:xfrm>
            <a:off x="4968926" y="3530315"/>
            <a:ext cx="59373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29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4" name="Text Box524"/>
          <p:cNvSpPr txBox="1"/>
          <p:nvPr/>
        </p:nvSpPr>
        <p:spPr>
          <a:xfrm>
            <a:off x="4367597" y="4447890"/>
            <a:ext cx="59373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30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5" name="Text Box525"/>
          <p:cNvSpPr txBox="1"/>
          <p:nvPr/>
        </p:nvSpPr>
        <p:spPr>
          <a:xfrm>
            <a:off x="2802262" y="5235290"/>
            <a:ext cx="59373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26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6" name="Text Box526"/>
          <p:cNvSpPr txBox="1"/>
          <p:nvPr/>
        </p:nvSpPr>
        <p:spPr>
          <a:xfrm>
            <a:off x="2206636" y="6679915"/>
            <a:ext cx="59372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27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7" name="Text Box527"/>
          <p:cNvSpPr txBox="1"/>
          <p:nvPr/>
        </p:nvSpPr>
        <p:spPr>
          <a:xfrm>
            <a:off x="1409700" y="1036942"/>
            <a:ext cx="1939684" cy="210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" indent="-1" algn="l" rtl="0">
              <a:lnSpc>
                <a:spcPts val="83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20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lang="en-US" altLang="zh-CN" sz="700" spc="2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strategy</a:t>
            </a:r>
            <a:r>
              <a:rPr lang="en-US" altLang="zh-CN" sz="700" spc="2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lang="en-US" altLang="zh-CN" sz="700" spc="2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been</a:t>
            </a:r>
            <a:r>
              <a:rPr lang="en-US" altLang="zh-CN" sz="700" spc="20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highly</a:t>
            </a:r>
            <a:r>
              <a:rPr lang="en-US" altLang="zh-CN" sz="700" spc="2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effective</a:t>
            </a:r>
            <a:r>
              <a:rPr lang="en-US" altLang="zh-CN" sz="700" spc="19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Bonobos,</a:t>
            </a:r>
            <a:r>
              <a:rPr lang="en-US" altLang="zh-CN" sz="700" spc="2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aggressive</a:t>
            </a:r>
            <a:r>
              <a:rPr lang="en-US" altLang="zh-CN" sz="700" spc="2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expansión</a:t>
            </a:r>
            <a:r>
              <a:rPr lang="en-US" altLang="zh-CN" sz="700" spc="2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2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planned.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8" name="Text Box528"/>
          <p:cNvSpPr txBox="1"/>
          <p:nvPr/>
        </p:nvSpPr>
        <p:spPr>
          <a:xfrm>
            <a:off x="3470286" y="1036942"/>
            <a:ext cx="1943104" cy="210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" indent="-2" algn="l" rtl="0">
              <a:lnSpc>
                <a:spcPts val="83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potential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lang="en-US" altLang="zh-CN" sz="700" spc="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higher</a:t>
            </a:r>
            <a:r>
              <a:rPr lang="en-US" altLang="zh-CN" sz="700" spc="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sales.</a:t>
            </a:r>
            <a:r>
              <a:rPr lang="en-US" altLang="zh-CN" sz="700" spc="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More­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over,</a:t>
            </a:r>
            <a:r>
              <a:rPr lang="en-US" altLang="zh-CN" sz="700" spc="10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physical</a:t>
            </a:r>
            <a:r>
              <a:rPr lang="en-US" altLang="zh-CN" sz="700" spc="1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locations</a:t>
            </a:r>
            <a:r>
              <a:rPr lang="en-US" altLang="zh-CN" sz="700" spc="1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showrooms,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9" name="Text Box529"/>
          <p:cNvSpPr txBox="1"/>
          <p:nvPr/>
        </p:nvSpPr>
        <p:spPr>
          <a:xfrm>
            <a:off x="1409702" y="1300467"/>
            <a:ext cx="193992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Moreover,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several</a:t>
            </a:r>
            <a:r>
              <a:rPr lang="en-US" altLang="zh-CN" sz="700" spc="1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Bonobos</a:t>
            </a:r>
            <a:r>
              <a:rPr lang="en-US" altLang="zh-CN" sz="700" spc="1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Ítems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spc="1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available</a:t>
            </a:r>
            <a:r>
              <a:rPr lang="en-US" altLang="zh-CN" sz="700" spc="1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0" name="Text Box530"/>
          <p:cNvSpPr txBox="1"/>
          <p:nvPr/>
        </p:nvSpPr>
        <p:spPr>
          <a:xfrm>
            <a:off x="3473465" y="1300467"/>
            <a:ext cx="32414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1" name="Text Box531"/>
          <p:cNvSpPr txBox="1"/>
          <p:nvPr/>
        </p:nvSpPr>
        <p:spPr>
          <a:xfrm>
            <a:off x="3807476" y="1300467"/>
            <a:ext cx="160591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spc="1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benefit</a:t>
            </a:r>
            <a:r>
              <a:rPr lang="en-US" altLang="zh-CN" sz="700" spc="2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1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lower</a:t>
            </a:r>
            <a:r>
              <a:rPr lang="en-US" altLang="zh-CN" sz="700" spc="2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rates</a:t>
            </a:r>
            <a:r>
              <a:rPr lang="en-US" altLang="zh-CN" sz="700" spc="1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2" name="Text Box532"/>
          <p:cNvSpPr txBox="1"/>
          <p:nvPr/>
        </p:nvSpPr>
        <p:spPr>
          <a:xfrm>
            <a:off x="1406527" y="1430642"/>
            <a:ext cx="194310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Nordstrom</a:t>
            </a:r>
            <a:r>
              <a:rPr lang="en-US" altLang="zh-CN" sz="700" spc="1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department</a:t>
            </a:r>
            <a:r>
              <a:rPr lang="en-US" altLang="zh-CN" sz="700" spc="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</a:t>
            </a:r>
            <a:r>
              <a:rPr lang="en-US" altLang="zh-CN" sz="700" spc="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throughout</a:t>
            </a:r>
            <a:r>
              <a:rPr lang="en-US" altLang="zh-CN" sz="700" spc="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United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3" name="Text Box533"/>
          <p:cNvSpPr txBox="1"/>
          <p:nvPr/>
        </p:nvSpPr>
        <p:spPr>
          <a:xfrm>
            <a:off x="3470293" y="1430642"/>
            <a:ext cx="36639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produets.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4" name="Text Box534"/>
          <p:cNvSpPr txBox="1"/>
          <p:nvPr/>
        </p:nvSpPr>
        <p:spPr>
          <a:xfrm>
            <a:off x="3862088" y="1430642"/>
            <a:ext cx="65971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lang="en-US" altLang="zh-CN" sz="700" spc="3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important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5" name="Text Box535"/>
          <p:cNvSpPr txBox="1"/>
          <p:nvPr/>
        </p:nvSpPr>
        <p:spPr>
          <a:xfrm>
            <a:off x="4547254" y="1430642"/>
            <a:ext cx="52192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informational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6" name="Text Box536"/>
          <p:cNvSpPr txBox="1"/>
          <p:nvPr/>
        </p:nvSpPr>
        <p:spPr>
          <a:xfrm>
            <a:off x="5094625" y="1430642"/>
            <a:ext cx="31906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benefits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7" name="Text Box537"/>
          <p:cNvSpPr txBox="1"/>
          <p:nvPr/>
        </p:nvSpPr>
        <p:spPr>
          <a:xfrm>
            <a:off x="1409702" y="1560817"/>
            <a:ext cx="194021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States,</a:t>
            </a:r>
            <a:r>
              <a:rPr lang="en-US" altLang="zh-CN" sz="700" spc="10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10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traditional,</a:t>
            </a:r>
            <a:r>
              <a:rPr lang="en-US" altLang="zh-CN" sz="700" spc="1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quadrant</a:t>
            </a:r>
            <a:r>
              <a:rPr lang="en-US" altLang="zh-CN" sz="700" spc="1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retailing</a:t>
            </a:r>
            <a:r>
              <a:rPr lang="en-US" altLang="zh-CN" sz="700" spc="1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8" name="Text Box538"/>
          <p:cNvSpPr txBox="1"/>
          <p:nvPr/>
        </p:nvSpPr>
        <p:spPr>
          <a:xfrm>
            <a:off x="3470295" y="1560817"/>
            <a:ext cx="193992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transíate</a:t>
            </a:r>
            <a:r>
              <a:rPr lang="en-US" altLang="zh-CN" sz="700" spc="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world,</a:t>
            </a:r>
            <a:r>
              <a:rPr lang="en-US" altLang="zh-CN" sz="700" spc="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lang="en-US" altLang="zh-CN" sz="700" spc="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found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9" name="Text Box539"/>
          <p:cNvSpPr txBox="1"/>
          <p:nvPr/>
        </p:nvSpPr>
        <p:spPr>
          <a:xfrm>
            <a:off x="1406527" y="1694167"/>
            <a:ext cx="136398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been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important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Bonobos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growth.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0" name="Text Box540"/>
          <p:cNvSpPr txBox="1"/>
          <p:nvPr/>
        </p:nvSpPr>
        <p:spPr>
          <a:xfrm>
            <a:off x="3470297" y="1694167"/>
            <a:ext cx="65815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2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2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sites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1" name="Text Box541"/>
          <p:cNvSpPr txBox="1"/>
          <p:nvPr/>
        </p:nvSpPr>
        <p:spPr>
          <a:xfrm>
            <a:off x="4144034" y="1694167"/>
            <a:ext cx="45188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2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better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2" name="Text Box542"/>
          <p:cNvSpPr txBox="1"/>
          <p:nvPr/>
        </p:nvSpPr>
        <p:spPr>
          <a:xfrm>
            <a:off x="4610760" y="1694167"/>
            <a:ext cx="80264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2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3" name="Text Box543"/>
          <p:cNvSpPr txBox="1"/>
          <p:nvPr/>
        </p:nvSpPr>
        <p:spPr>
          <a:xfrm>
            <a:off x="1409703" y="1824342"/>
            <a:ext cx="1943100" cy="214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114299" algn="l" rtl="0">
              <a:lnSpc>
                <a:spcPts val="843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Nevertheless,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speculated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customers</a:t>
            </a:r>
            <a:r>
              <a:rPr lang="en-US" altLang="zh-CN" sz="600" i="1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might</a:t>
            </a:r>
            <a:r>
              <a:rPr lang="en-US" altLang="zh-CN" sz="700" spc="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critical</a:t>
            </a:r>
            <a:r>
              <a:rPr lang="en-US" altLang="zh-CN" sz="700" spc="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4" name="Text Box544"/>
          <p:cNvSpPr txBox="1"/>
          <p:nvPr/>
        </p:nvSpPr>
        <p:spPr>
          <a:xfrm>
            <a:off x="3470301" y="1824342"/>
            <a:ext cx="1943395" cy="210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reduce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114300" algn="l" rtl="0">
              <a:lnSpc>
                <a:spcPts val="636"/>
              </a:lnSpc>
              <a:spcBef>
                <a:spcPts val="389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critical</a:t>
            </a:r>
            <a:r>
              <a:rPr lang="en-US" altLang="zh-CN" sz="700" spc="9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sellers.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While</a:t>
            </a:r>
            <a:r>
              <a:rPr lang="en-US" altLang="zh-CN" sz="700" spc="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spc="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5" name="Text Box545"/>
          <p:cNvSpPr txBox="1"/>
          <p:nvPr/>
        </p:nvSpPr>
        <p:spPr>
          <a:xfrm>
            <a:off x="1409703" y="2087867"/>
            <a:ext cx="50609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tor</a:t>
            </a:r>
            <a:r>
              <a:rPr lang="en-US" altLang="zh-CN" sz="700" spc="3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2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well.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6" name="Text Box546"/>
          <p:cNvSpPr txBox="1"/>
          <p:nvPr/>
        </p:nvSpPr>
        <p:spPr>
          <a:xfrm>
            <a:off x="1937388" y="2087867"/>
            <a:ext cx="63119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2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specifically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7" name="Text Box547"/>
          <p:cNvSpPr txBox="1"/>
          <p:nvPr/>
        </p:nvSpPr>
        <p:spPr>
          <a:xfrm>
            <a:off x="2590168" y="2087867"/>
            <a:ext cx="31432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focused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8" name="Text Box548"/>
          <p:cNvSpPr txBox="1"/>
          <p:nvPr/>
        </p:nvSpPr>
        <p:spPr>
          <a:xfrm>
            <a:off x="2926083" y="2087867"/>
            <a:ext cx="42364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spc="2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9" name="Text Box549"/>
          <p:cNvSpPr txBox="1"/>
          <p:nvPr/>
        </p:nvSpPr>
        <p:spPr>
          <a:xfrm>
            <a:off x="3470304" y="2087867"/>
            <a:ext cx="193968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lang="en-US" altLang="zh-CN" sz="700" spc="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always</a:t>
            </a:r>
            <a:r>
              <a:rPr lang="en-US" altLang="zh-CN" sz="700" spc="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been</a:t>
            </a:r>
            <a:r>
              <a:rPr lang="en-US" altLang="zh-CN" sz="700" spc="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part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traditional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</a:t>
            </a:r>
            <a:r>
              <a:rPr lang="en-US" altLang="zh-CN" sz="700" spc="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land-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50" name="Text Box550"/>
          <p:cNvSpPr txBox="1"/>
          <p:nvPr/>
        </p:nvSpPr>
        <p:spPr>
          <a:xfrm>
            <a:off x="1406528" y="2218042"/>
            <a:ext cx="194627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variation</a:t>
            </a:r>
            <a:r>
              <a:rPr lang="en-US" altLang="zh-CN" sz="700" spc="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sociologists</a:t>
            </a:r>
            <a:r>
              <a:rPr lang="en-US" altLang="zh-CN" sz="700" spc="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cali</a:t>
            </a:r>
            <a:r>
              <a:rPr lang="en-US" altLang="zh-CN" sz="700" spc="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“social</a:t>
            </a:r>
            <a:r>
              <a:rPr lang="en-US" altLang="zh-CN" sz="700" spc="7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capital”—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51" name="Text Box551"/>
          <p:cNvSpPr txBox="1"/>
          <p:nvPr/>
        </p:nvSpPr>
        <p:spPr>
          <a:xfrm>
            <a:off x="3470306" y="2218042"/>
            <a:ext cx="193992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scape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(quadrant</a:t>
            </a:r>
            <a:r>
              <a:rPr lang="en-US" altLang="zh-CN" sz="700" spc="1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1),</a:t>
            </a:r>
            <a:r>
              <a:rPr lang="en-US" altLang="zh-CN" sz="700" spc="1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Internet</a:t>
            </a:r>
            <a:r>
              <a:rPr lang="en-US" altLang="zh-CN" sz="700" spc="1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channel</a:t>
            </a:r>
            <a:r>
              <a:rPr lang="en-US" altLang="zh-CN" sz="700" spc="1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lang="en-US" altLang="zh-CN" sz="700" spc="1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taken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52" name="Text Box552"/>
          <p:cNvSpPr txBox="1"/>
          <p:nvPr/>
        </p:nvSpPr>
        <p:spPr>
          <a:xfrm>
            <a:off x="1406528" y="2351392"/>
            <a:ext cx="42539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3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extent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53" name="Text Box553"/>
          <p:cNvSpPr txBox="1"/>
          <p:nvPr/>
        </p:nvSpPr>
        <p:spPr>
          <a:xfrm>
            <a:off x="1855473" y="2351392"/>
            <a:ext cx="78803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3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lang="en-US" altLang="zh-CN" sz="700" spc="3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colocated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54" name="Text Box554"/>
          <p:cNvSpPr txBox="1"/>
          <p:nvPr/>
        </p:nvSpPr>
        <p:spPr>
          <a:xfrm>
            <a:off x="2667004" y="2351392"/>
            <a:ext cx="43336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individuáis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55" name="Text Box555"/>
          <p:cNvSpPr txBox="1"/>
          <p:nvPr/>
        </p:nvSpPr>
        <p:spPr>
          <a:xfrm>
            <a:off x="3124204" y="2351392"/>
            <a:ext cx="22552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share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56" name="Text Box556"/>
          <p:cNvSpPr txBox="1"/>
          <p:nvPr/>
        </p:nvSpPr>
        <p:spPr>
          <a:xfrm>
            <a:off x="3470307" y="2348217"/>
            <a:ext cx="193992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challenge</a:t>
            </a:r>
            <a:r>
              <a:rPr lang="en-US" altLang="zh-CN" sz="700" spc="10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returns</a:t>
            </a:r>
            <a:r>
              <a:rPr lang="en-US" altLang="zh-CN" sz="700" spc="10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completely</a:t>
            </a:r>
            <a:r>
              <a:rPr lang="en-US" altLang="zh-CN" sz="700" spc="1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lang="en-US" altLang="zh-CN" sz="700" spc="1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level.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57" name="Text Box557"/>
          <p:cNvSpPr txBox="1"/>
          <p:nvPr/>
        </p:nvSpPr>
        <p:spPr>
          <a:xfrm>
            <a:off x="1409704" y="2481567"/>
            <a:ext cx="45783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58" name="Text Box558"/>
          <p:cNvSpPr txBox="1"/>
          <p:nvPr/>
        </p:nvSpPr>
        <p:spPr>
          <a:xfrm>
            <a:off x="1901194" y="2481567"/>
            <a:ext cx="55684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with,</a:t>
            </a:r>
            <a:r>
              <a:rPr lang="en-US" altLang="zh-CN" sz="700" spc="3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interact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59" name="Text Box559"/>
          <p:cNvSpPr txBox="1"/>
          <p:nvPr/>
        </p:nvSpPr>
        <p:spPr>
          <a:xfrm>
            <a:off x="2491109" y="2481567"/>
            <a:ext cx="62478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3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3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trust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0" name="Text Box560"/>
          <p:cNvSpPr txBox="1"/>
          <p:nvPr/>
        </p:nvSpPr>
        <p:spPr>
          <a:xfrm>
            <a:off x="3148969" y="2481567"/>
            <a:ext cx="20066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each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1" name="Text Box561"/>
          <p:cNvSpPr txBox="1"/>
          <p:nvPr/>
        </p:nvSpPr>
        <p:spPr>
          <a:xfrm>
            <a:off x="3470309" y="2484742"/>
            <a:ext cx="194310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Andy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Dunn,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cofounder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CEO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Bonobos,</a:t>
            </a:r>
            <a:r>
              <a:rPr lang="en-US" altLang="zh-CN" sz="700" spc="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notes,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2" name="Text Box562"/>
          <p:cNvSpPr txBox="1"/>
          <p:nvPr/>
        </p:nvSpPr>
        <p:spPr>
          <a:xfrm>
            <a:off x="1409704" y="2611742"/>
            <a:ext cx="24320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3" name="Text Box563"/>
          <p:cNvSpPr txBox="1"/>
          <p:nvPr/>
        </p:nvSpPr>
        <p:spPr>
          <a:xfrm>
            <a:off x="1704979" y="2611742"/>
            <a:ext cx="164123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examined</a:t>
            </a:r>
            <a:r>
              <a:rPr lang="en-US" altLang="zh-CN" sz="700" spc="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4" name="Text Box564"/>
          <p:cNvSpPr txBox="1"/>
          <p:nvPr/>
        </p:nvSpPr>
        <p:spPr>
          <a:xfrm>
            <a:off x="3470309" y="2618092"/>
            <a:ext cx="193968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“Between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gross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revenue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net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revenue,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typi-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5" name="Text Box565"/>
          <p:cNvSpPr txBox="1"/>
          <p:nvPr/>
        </p:nvSpPr>
        <p:spPr>
          <a:xfrm>
            <a:off x="1409704" y="2745092"/>
            <a:ext cx="1939927" cy="7347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" indent="-1" algn="just" rtl="0">
              <a:lnSpc>
                <a:spcPts val="952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ception</a:t>
            </a:r>
            <a:r>
              <a:rPr lang="en-US" altLang="zh-CN" sz="700" spc="1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Bonobos</a:t>
            </a:r>
            <a:r>
              <a:rPr lang="en-US" altLang="zh-CN" sz="700" spc="1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site</a:t>
            </a:r>
            <a:r>
              <a:rPr lang="en-US" altLang="zh-CN" sz="700" spc="1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October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2007</a:t>
            </a:r>
            <a:r>
              <a:rPr lang="en-US" altLang="zh-CN" sz="700" spc="1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matched</a:t>
            </a:r>
            <a:r>
              <a:rPr lang="en-US" altLang="zh-CN" sz="700" spc="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lang="en-US" altLang="zh-CN" sz="700" spc="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Social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Capital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Community</a:t>
            </a:r>
            <a:r>
              <a:rPr lang="en-US" altLang="zh-CN" sz="700" spc="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Benchmark</a:t>
            </a:r>
            <a:r>
              <a:rPr lang="en-US" altLang="zh-CN" sz="700" spc="20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Survey,</a:t>
            </a:r>
            <a:r>
              <a:rPr lang="en-US" altLang="zh-CN" sz="700" spc="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available</a:t>
            </a:r>
            <a:r>
              <a:rPr lang="en-US" altLang="zh-CN" sz="700" spc="20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Roper</a:t>
            </a:r>
            <a:r>
              <a:rPr lang="en-US" altLang="zh-CN" sz="700" spc="1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Center</a:t>
            </a:r>
            <a:r>
              <a:rPr lang="en-US" altLang="zh-CN" sz="700" spc="1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1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Public</a:t>
            </a:r>
            <a:r>
              <a:rPr lang="en-US" altLang="zh-CN" sz="700" spc="18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Opinión</a:t>
            </a:r>
            <a:r>
              <a:rPr lang="en-US" altLang="zh-CN" sz="700" spc="1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Research</a:t>
            </a:r>
            <a:r>
              <a:rPr lang="en-US" altLang="zh-CN" sz="700" spc="1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University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Connecticut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Storrs.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114302" algn="l" rtl="0">
              <a:lnSpc>
                <a:spcPts val="636"/>
              </a:lnSpc>
              <a:spcBef>
                <a:spcPts val="389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lang="en-US" altLang="zh-CN" sz="700" spc="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found</a:t>
            </a:r>
            <a:r>
              <a:rPr lang="en-US" altLang="zh-CN" sz="700" spc="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was</a:t>
            </a:r>
            <a:r>
              <a:rPr lang="en-US" altLang="zh-CN" sz="700" spc="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striking.</a:t>
            </a:r>
            <a:r>
              <a:rPr lang="en-US" altLang="zh-CN" sz="700" spc="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First,</a:t>
            </a:r>
            <a:r>
              <a:rPr lang="en-US" altLang="zh-CN" sz="700" spc="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statistical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6" name="Text Box566"/>
          <p:cNvSpPr txBox="1"/>
          <p:nvPr/>
        </p:nvSpPr>
        <p:spPr>
          <a:xfrm>
            <a:off x="3470311" y="2748267"/>
            <a:ext cx="1943113" cy="7379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" indent="-1" algn="just" rtl="0">
              <a:lnSpc>
                <a:spcPts val="968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cally</a:t>
            </a:r>
            <a:r>
              <a:rPr lang="en-US" altLang="zh-CN" sz="700" spc="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lang="en-US" altLang="zh-CN" sz="700" spc="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meaningful</a:t>
            </a:r>
            <a:r>
              <a:rPr lang="en-US" altLang="zh-CN" sz="700" spc="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returns</a:t>
            </a:r>
            <a:r>
              <a:rPr lang="en-US" altLang="zh-CN" sz="700" spc="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line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ítem.”</a:t>
            </a:r>
            <a:r>
              <a:rPr lang="en-US" altLang="zh-CN" sz="700" spc="5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fact,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impact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returns</a:t>
            </a:r>
            <a:r>
              <a:rPr lang="en-US" altLang="zh-CN" sz="700" spc="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bottom</a:t>
            </a:r>
            <a:r>
              <a:rPr lang="en-US" altLang="zh-CN" sz="700" spc="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line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retailers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becoming</a:t>
            </a:r>
            <a:r>
              <a:rPr lang="en-US" altLang="zh-CN" sz="700" spc="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lang="en-US" altLang="zh-CN" sz="700" spc="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pronounced.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United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Parcel</a:t>
            </a:r>
            <a:r>
              <a:rPr lang="en-US" altLang="zh-CN" sz="700" spc="7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Service,</a:t>
            </a:r>
            <a:r>
              <a:rPr lang="en-US" altLang="zh-CN" sz="700" spc="7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instance,</a:t>
            </a:r>
            <a:r>
              <a:rPr lang="en-US" altLang="zh-CN" sz="700" spc="7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expected</a:t>
            </a:r>
            <a:r>
              <a:rPr lang="en-US" altLang="zh-CN" sz="700" spc="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returns</a:t>
            </a:r>
            <a:r>
              <a:rPr lang="en-US" altLang="zh-CN" sz="700" spc="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crease</a:t>
            </a:r>
            <a:r>
              <a:rPr lang="en-US" altLang="zh-CN" sz="700" spc="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15%</a:t>
            </a:r>
            <a:r>
              <a:rPr lang="en-US" altLang="zh-CN" sz="700" spc="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2013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holiday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season,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relative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lang="en-US" altLang="zh-CN" sz="700" spc="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were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year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before;</a:t>
            </a:r>
            <a:r>
              <a:rPr lang="en-US" altLang="zh-CN" sz="700" spc="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some</a:t>
            </a:r>
            <a:r>
              <a:rPr lang="en-US" altLang="zh-CN" sz="700" spc="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estimates,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7" name="Text Box567"/>
          <p:cNvSpPr txBox="1"/>
          <p:nvPr/>
        </p:nvSpPr>
        <p:spPr>
          <a:xfrm>
            <a:off x="1409706" y="3532492"/>
            <a:ext cx="158749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lang="en-US" altLang="zh-CN" sz="700" spc="2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geographical</a:t>
            </a:r>
            <a:r>
              <a:rPr lang="en-US" altLang="zh-CN" sz="700" spc="2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distribution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8" name="Text Box568"/>
          <p:cNvSpPr txBox="1"/>
          <p:nvPr/>
        </p:nvSpPr>
        <p:spPr>
          <a:xfrm>
            <a:off x="3011810" y="3532492"/>
            <a:ext cx="33811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9" name="Text Box569"/>
          <p:cNvSpPr txBox="1"/>
          <p:nvPr/>
        </p:nvSpPr>
        <p:spPr>
          <a:xfrm>
            <a:off x="3470324" y="3535667"/>
            <a:ext cx="153670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one-third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Internet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returned.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0" name="Text Box570"/>
          <p:cNvSpPr txBox="1"/>
          <p:nvPr/>
        </p:nvSpPr>
        <p:spPr>
          <a:xfrm>
            <a:off x="1406530" y="3665842"/>
            <a:ext cx="1946326" cy="4744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5" algn="just" rtl="0">
              <a:lnSpc>
                <a:spcPts val="93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implied</a:t>
            </a:r>
            <a:r>
              <a:rPr lang="en-US" altLang="zh-CN" sz="700" spc="1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up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half</a:t>
            </a:r>
            <a:r>
              <a:rPr lang="en-US" altLang="zh-CN" sz="700" spc="1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</a:t>
            </a:r>
            <a:r>
              <a:rPr lang="en-US" altLang="zh-CN" sz="600" i="1" spc="1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first-time</a:t>
            </a:r>
            <a:r>
              <a:rPr lang="en-US" altLang="zh-CN" sz="600" i="1" spc="1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1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17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u="sng" spc="0" dirty="0">
                <a:solidFill>
                  <a:srgbClr val="0080FF"/>
                </a:solidFill>
                <a:latin typeface="Times New Roman"/>
                <a:ea typeface="Times New Roman"/>
                <a:cs typeface="Times New Roman"/>
                <a:hlinkClick r:id="rId3"/>
              </a:rPr>
              <a:t>Bonobos.com</a:t>
            </a:r>
            <a:r>
              <a:rPr lang="en-US" altLang="zh-CN" sz="700" u="sng" spc="175" dirty="0">
                <a:solidFill>
                  <a:srgbClr val="0080FF"/>
                </a:solidFill>
                <a:latin typeface="Times New Roman"/>
                <a:ea typeface="Times New Roman"/>
                <a:cs typeface="Times New Roman"/>
                <a:hlinkClick r:id="rId3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were</a:t>
            </a:r>
            <a:r>
              <a:rPr lang="en-US" altLang="zh-CN" sz="700" spc="1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partly</a:t>
            </a:r>
            <a:r>
              <a:rPr lang="en-US" altLang="zh-CN" sz="700" spc="1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influenced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“social</a:t>
            </a:r>
            <a:r>
              <a:rPr lang="en-US" altLang="zh-CN" sz="700" spc="10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learning.”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Second,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grew</a:t>
            </a:r>
            <a:r>
              <a:rPr lang="en-US" altLang="zh-CN" sz="700" spc="1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faster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rate</a:t>
            </a:r>
            <a:r>
              <a:rPr lang="en-US" altLang="zh-CN" sz="700" spc="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locations</a:t>
            </a:r>
            <a:r>
              <a:rPr lang="en-US" altLang="zh-CN" sz="700" spc="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greater</a:t>
            </a:r>
            <a:r>
              <a:rPr lang="en-US" altLang="zh-CN" sz="700" spc="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levels</a:t>
            </a:r>
            <a:r>
              <a:rPr lang="en-US" altLang="zh-CN" sz="700" spc="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social</a:t>
            </a:r>
            <a:r>
              <a:rPr lang="en-US" altLang="zh-CN" sz="700" spc="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capital.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1" name="Text Box571"/>
          <p:cNvSpPr txBox="1"/>
          <p:nvPr/>
        </p:nvSpPr>
        <p:spPr>
          <a:xfrm>
            <a:off x="3470328" y="3662667"/>
            <a:ext cx="1966065" cy="4775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117473" algn="just" rtl="0">
              <a:lnSpc>
                <a:spcPts val="94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“Fitting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rooms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”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placed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websites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poten­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antidote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problem.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Specifically,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technologies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provide</a:t>
            </a:r>
            <a:r>
              <a:rPr lang="en-US" altLang="zh-CN" sz="700" spc="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accurate</a:t>
            </a:r>
            <a:r>
              <a:rPr lang="en-US" altLang="zh-CN" sz="700" spc="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fit</a:t>
            </a:r>
            <a:r>
              <a:rPr lang="en-US" altLang="zh-CN" sz="700" spc="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size</a:t>
            </a:r>
            <a:r>
              <a:rPr lang="en-US" altLang="zh-CN" sz="700" spc="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recommendations</a:t>
            </a:r>
            <a:r>
              <a:rPr lang="en-US" altLang="zh-CN" sz="700" spc="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2" name="Text Box572"/>
          <p:cNvSpPr txBox="1"/>
          <p:nvPr/>
        </p:nvSpPr>
        <p:spPr>
          <a:xfrm>
            <a:off x="1406531" y="4192892"/>
            <a:ext cx="194320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second</a:t>
            </a:r>
            <a:r>
              <a:rPr lang="en-US" altLang="zh-CN" sz="700" spc="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finding</a:t>
            </a:r>
            <a:r>
              <a:rPr lang="en-US" altLang="zh-CN" sz="700" spc="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quite</a:t>
            </a:r>
            <a:r>
              <a:rPr lang="en-US" altLang="zh-CN" sz="700" spc="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subtle.</a:t>
            </a:r>
            <a:r>
              <a:rPr lang="en-US" altLang="zh-CN" sz="700" spc="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spc="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case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3" name="Text Box573"/>
          <p:cNvSpPr txBox="1"/>
          <p:nvPr/>
        </p:nvSpPr>
        <p:spPr>
          <a:xfrm>
            <a:off x="3470337" y="4192892"/>
            <a:ext cx="132461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advance</a:t>
            </a:r>
            <a:r>
              <a:rPr lang="en-US" altLang="zh-CN" sz="700" spc="2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any</a:t>
            </a:r>
            <a:r>
              <a:rPr lang="en-US" altLang="zh-CN" sz="700" spc="2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buying</a:t>
            </a:r>
            <a:r>
              <a:rPr lang="en-US" altLang="zh-CN" sz="700" spc="2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decisión.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4" name="Text Box574"/>
          <p:cNvSpPr txBox="1"/>
          <p:nvPr/>
        </p:nvSpPr>
        <p:spPr>
          <a:xfrm>
            <a:off x="4813363" y="4192892"/>
            <a:ext cx="60007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spc="2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ongoing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5" name="Text Box575"/>
          <p:cNvSpPr txBox="1"/>
          <p:nvPr/>
        </p:nvSpPr>
        <p:spPr>
          <a:xfrm>
            <a:off x="1406531" y="4323067"/>
            <a:ext cx="194310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higher</a:t>
            </a:r>
            <a:r>
              <a:rPr lang="en-US" altLang="zh-CN" sz="700" spc="1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levels</a:t>
            </a:r>
            <a:r>
              <a:rPr lang="en-US" altLang="zh-CN" sz="700" spc="1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</a:t>
            </a:r>
            <a:r>
              <a:rPr lang="en-US" altLang="zh-CN" sz="700" spc="1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social</a:t>
            </a:r>
            <a:r>
              <a:rPr lang="en-US" altLang="zh-CN" sz="700" spc="1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capital,</a:t>
            </a:r>
            <a:r>
              <a:rPr lang="en-US" altLang="zh-CN" sz="700" spc="1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</a:t>
            </a:r>
            <a:r>
              <a:rPr lang="en-US" altLang="zh-CN" sz="700" spc="16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6" name="Text Box576"/>
          <p:cNvSpPr txBox="1"/>
          <p:nvPr/>
        </p:nvSpPr>
        <p:spPr>
          <a:xfrm>
            <a:off x="3470338" y="4323067"/>
            <a:ext cx="193651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research</a:t>
            </a:r>
            <a:r>
              <a:rPr lang="en-US" altLang="zh-CN" sz="700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lang="en-US" altLang="zh-CN" sz="700" spc="1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1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virtual-fitting-room</a:t>
            </a:r>
            <a:r>
              <a:rPr lang="en-US" altLang="zh-CN" sz="700" spc="1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tech-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7" name="Text Box577"/>
          <p:cNvSpPr txBox="1"/>
          <p:nvPr/>
        </p:nvSpPr>
        <p:spPr>
          <a:xfrm>
            <a:off x="1409705" y="4453242"/>
            <a:ext cx="194002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spur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sales.</a:t>
            </a:r>
            <a:r>
              <a:rPr lang="en-US" altLang="zh-CN" sz="700" spc="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Higher</a:t>
            </a:r>
            <a:r>
              <a:rPr lang="en-US" altLang="zh-CN" sz="700" spc="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levels</a:t>
            </a:r>
            <a:r>
              <a:rPr lang="en-US" altLang="zh-CN" sz="700" spc="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social</a:t>
            </a:r>
            <a:r>
              <a:rPr lang="en-US" altLang="zh-CN" sz="700" spc="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capital</a:t>
            </a:r>
            <a:r>
              <a:rPr lang="en-US" altLang="zh-CN" sz="700" spc="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8" name="Text Box578"/>
          <p:cNvSpPr txBox="1"/>
          <p:nvPr/>
        </p:nvSpPr>
        <p:spPr>
          <a:xfrm>
            <a:off x="3470341" y="4453242"/>
            <a:ext cx="93535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nology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company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Metail,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9" name="Text Box579"/>
          <p:cNvSpPr txBox="1"/>
          <p:nvPr/>
        </p:nvSpPr>
        <p:spPr>
          <a:xfrm>
            <a:off x="4462212" y="4453242"/>
            <a:ext cx="95133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explored</a:t>
            </a:r>
            <a:r>
              <a:rPr lang="en-US" altLang="zh-CN" sz="700" spc="9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whether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80" name="Text Box580"/>
          <p:cNvSpPr txBox="1"/>
          <p:nvPr/>
        </p:nvSpPr>
        <p:spPr>
          <a:xfrm>
            <a:off x="1409706" y="4586592"/>
            <a:ext cx="32448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81" name="Text Box581"/>
          <p:cNvSpPr txBox="1"/>
          <p:nvPr/>
        </p:nvSpPr>
        <p:spPr>
          <a:xfrm>
            <a:off x="1770386" y="4586592"/>
            <a:ext cx="72453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make</a:t>
            </a:r>
            <a:r>
              <a:rPr lang="en-US" altLang="zh-CN" sz="700" spc="4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82" name="Text Box582"/>
          <p:cNvSpPr txBox="1"/>
          <p:nvPr/>
        </p:nvSpPr>
        <p:spPr>
          <a:xfrm>
            <a:off x="2531116" y="4586592"/>
            <a:ext cx="30963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transfer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83" name="Text Box583"/>
          <p:cNvSpPr txBox="1"/>
          <p:nvPr/>
        </p:nvSpPr>
        <p:spPr>
          <a:xfrm>
            <a:off x="2877192" y="4586592"/>
            <a:ext cx="21536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there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84" name="Text Box584"/>
          <p:cNvSpPr txBox="1"/>
          <p:nvPr/>
        </p:nvSpPr>
        <p:spPr>
          <a:xfrm>
            <a:off x="3128652" y="4586592"/>
            <a:ext cx="22108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85" name="Text Box585"/>
          <p:cNvSpPr txBox="1"/>
          <p:nvPr/>
        </p:nvSpPr>
        <p:spPr>
          <a:xfrm>
            <a:off x="3473518" y="4586592"/>
            <a:ext cx="194667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richer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those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type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86" name="Text Box586"/>
          <p:cNvSpPr txBox="1"/>
          <p:nvPr/>
        </p:nvSpPr>
        <p:spPr>
          <a:xfrm>
            <a:off x="1409707" y="4716767"/>
            <a:ext cx="193650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efficient</a:t>
            </a:r>
            <a:r>
              <a:rPr lang="en-US" altLang="zh-CN" sz="700" spc="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—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is,</a:t>
            </a:r>
            <a:r>
              <a:rPr lang="en-US" altLang="zh-CN" sz="700" spc="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lang="en-US" altLang="zh-CN" sz="700" spc="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gets</a:t>
            </a:r>
            <a:r>
              <a:rPr lang="en-US" altLang="zh-CN" sz="700" spc="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said</a:t>
            </a:r>
            <a:r>
              <a:rPr lang="en-US" altLang="zh-CN" sz="700" spc="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locally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lang="en-US" altLang="zh-CN" sz="700" spc="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87" name="Text Box587"/>
          <p:cNvSpPr txBox="1"/>
          <p:nvPr/>
        </p:nvSpPr>
        <p:spPr>
          <a:xfrm>
            <a:off x="3470344" y="4716767"/>
            <a:ext cx="166751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tools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results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higher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lower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88" name="Text Box588"/>
          <p:cNvSpPr txBox="1"/>
          <p:nvPr/>
        </p:nvSpPr>
        <p:spPr>
          <a:xfrm>
            <a:off x="1409706" y="4846942"/>
            <a:ext cx="23568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liable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89" name="Text Box589"/>
          <p:cNvSpPr txBox="1"/>
          <p:nvPr/>
        </p:nvSpPr>
        <p:spPr>
          <a:xfrm>
            <a:off x="1666246" y="4846942"/>
            <a:ext cx="59065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8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believable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90" name="Text Box590"/>
          <p:cNvSpPr txBox="1"/>
          <p:nvPr/>
        </p:nvSpPr>
        <p:spPr>
          <a:xfrm>
            <a:off x="2277751" y="4846942"/>
            <a:ext cx="34935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these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91" name="Text Box591"/>
          <p:cNvSpPr txBox="1"/>
          <p:nvPr/>
        </p:nvSpPr>
        <p:spPr>
          <a:xfrm>
            <a:off x="2647956" y="4846942"/>
            <a:ext cx="35906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92" name="Text Box592"/>
          <p:cNvSpPr txBox="1"/>
          <p:nvPr/>
        </p:nvSpPr>
        <p:spPr>
          <a:xfrm>
            <a:off x="3027686" y="4846942"/>
            <a:ext cx="31877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than</a:t>
            </a:r>
            <a:r>
              <a:rPr lang="en-US" altLang="zh-CN" sz="700" spc="2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93" name="Text Box593"/>
          <p:cNvSpPr txBox="1"/>
          <p:nvPr/>
        </p:nvSpPr>
        <p:spPr>
          <a:xfrm>
            <a:off x="3584646" y="4846942"/>
            <a:ext cx="180189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conduct</a:t>
            </a:r>
            <a:r>
              <a:rPr lang="en-US" altLang="zh-CN" sz="700" spc="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lang="en-US" altLang="zh-CN" sz="7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tests,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randomly</a:t>
            </a:r>
            <a:r>
              <a:rPr lang="en-US" altLang="zh-CN" sz="700" spc="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assigned</a:t>
            </a:r>
            <a:r>
              <a:rPr lang="en-US" altLang="zh-CN" sz="700" spc="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94" name="Text Box594"/>
          <p:cNvSpPr txBox="1"/>
          <p:nvPr/>
        </p:nvSpPr>
        <p:spPr>
          <a:xfrm>
            <a:off x="1406532" y="4980292"/>
            <a:ext cx="1949209" cy="6045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3174" algn="just" rtl="0">
              <a:lnSpc>
                <a:spcPts val="89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locations</a:t>
            </a:r>
            <a:r>
              <a:rPr lang="en-US" altLang="zh-CN" sz="700" spc="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lower</a:t>
            </a:r>
            <a:r>
              <a:rPr lang="en-US" altLang="zh-CN" sz="700" spc="8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levels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social</a:t>
            </a:r>
            <a:r>
              <a:rPr lang="en-US" altLang="zh-CN" sz="700" spc="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capital.</a:t>
            </a:r>
            <a:r>
              <a:rPr lang="en-US" altLang="zh-CN" sz="700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Henee,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when</a:t>
            </a:r>
            <a:r>
              <a:rPr lang="en-US" altLang="zh-CN" sz="700" spc="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lang="en-US" altLang="zh-CN" sz="700" spc="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said</a:t>
            </a:r>
            <a:r>
              <a:rPr lang="en-US" altLang="zh-CN" sz="700" spc="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positive</a:t>
            </a:r>
            <a:r>
              <a:rPr lang="en-US" altLang="zh-CN" sz="700" spc="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(as</a:t>
            </a:r>
            <a:r>
              <a:rPr lang="en-US" altLang="zh-CN" sz="700" spc="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spc="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was</a:t>
            </a:r>
            <a:r>
              <a:rPr lang="en-US" altLang="zh-CN" sz="700" spc="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case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Bonobos),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increase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quickly.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76" marR="5831" indent="117474" algn="l" rtl="0">
              <a:lnSpc>
                <a:spcPts val="1025"/>
              </a:lnSpc>
              <a:spcBef>
                <a:spcPts val="25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Since</a:t>
            </a:r>
            <a:r>
              <a:rPr lang="en-US" altLang="zh-CN" sz="700" spc="1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spc="1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always</a:t>
            </a:r>
            <a:r>
              <a:rPr lang="en-US" altLang="zh-CN" sz="700" spc="16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possible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1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practical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managers</a:t>
            </a:r>
            <a:r>
              <a:rPr lang="en-US" altLang="zh-CN" sz="700" spc="20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get</a:t>
            </a:r>
            <a:r>
              <a:rPr lang="en-US" altLang="zh-CN" sz="700" spc="2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access</a:t>
            </a:r>
            <a:r>
              <a:rPr lang="en-US" altLang="zh-CN" sz="700" spc="2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academic</a:t>
            </a:r>
            <a:r>
              <a:rPr lang="en-US" altLang="zh-CN" sz="700" spc="2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dataseis</a:t>
            </a:r>
            <a:r>
              <a:rPr lang="en-US" altLang="zh-CN" sz="700" spc="1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like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95" name="Text Box595"/>
          <p:cNvSpPr txBox="1"/>
          <p:nvPr/>
        </p:nvSpPr>
        <p:spPr>
          <a:xfrm>
            <a:off x="3470348" y="4980292"/>
            <a:ext cx="1986051" cy="6045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" indent="-3" algn="just" rtl="0">
              <a:lnSpc>
                <a:spcPts val="952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tomers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large</a:t>
            </a:r>
            <a:r>
              <a:rPr lang="en-US" altLang="zh-CN" sz="700" spc="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apparel</a:t>
            </a:r>
            <a:r>
              <a:rPr lang="en-US" altLang="zh-CN" sz="700" spc="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</a:t>
            </a:r>
            <a:r>
              <a:rPr lang="en-US" altLang="zh-CN" sz="700" spc="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conditions:</a:t>
            </a:r>
            <a:r>
              <a:rPr lang="en-US" altLang="zh-CN" sz="700" spc="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700" spc="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either</a:t>
            </a:r>
            <a:r>
              <a:rPr lang="en-US" altLang="zh-CN" sz="700" spc="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had</a:t>
            </a:r>
            <a:r>
              <a:rPr lang="en-US" altLang="zh-CN" sz="700" spc="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access</a:t>
            </a:r>
            <a:r>
              <a:rPr lang="en-US" altLang="zh-CN" sz="700" spc="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Metail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virtual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fitting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tool,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found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tomers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virtual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fitting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tool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higher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conversión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rates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lower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rates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those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96" name="Text Box596"/>
          <p:cNvSpPr txBox="1"/>
          <p:nvPr/>
        </p:nvSpPr>
        <p:spPr>
          <a:xfrm>
            <a:off x="1409709" y="5634342"/>
            <a:ext cx="152082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SCCBS,</a:t>
            </a:r>
            <a:r>
              <a:rPr lang="en-US" altLang="zh-CN" sz="700" spc="2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2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lang="en-US" altLang="zh-CN" sz="700" spc="2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examined</a:t>
            </a:r>
            <a:r>
              <a:rPr lang="en-US" altLang="zh-CN" sz="700" spc="2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ability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97" name="Text Box597"/>
          <p:cNvSpPr txBox="1"/>
          <p:nvPr/>
        </p:nvSpPr>
        <p:spPr>
          <a:xfrm>
            <a:off x="2943234" y="5634342"/>
            <a:ext cx="40957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readily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98" name="Text Box598"/>
          <p:cNvSpPr txBox="1"/>
          <p:nvPr/>
        </p:nvSpPr>
        <p:spPr>
          <a:xfrm>
            <a:off x="3470363" y="5637517"/>
            <a:ext cx="194627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tomers</a:t>
            </a:r>
            <a:r>
              <a:rPr lang="en-US" altLang="zh-CN" sz="700" spc="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without</a:t>
            </a:r>
            <a:r>
              <a:rPr lang="en-US" altLang="zh-CN" sz="700" spc="2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access</a:t>
            </a:r>
            <a:r>
              <a:rPr lang="en-US" altLang="zh-CN" sz="700" spc="2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it.</a:t>
            </a:r>
            <a:r>
              <a:rPr lang="en-US" altLang="zh-CN" sz="700" spc="2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Thus,</a:t>
            </a:r>
            <a:r>
              <a:rPr lang="en-US" altLang="zh-CN" sz="700" spc="2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higher-quality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99" name="Text Box599"/>
          <p:cNvSpPr txBox="1"/>
          <p:nvPr/>
        </p:nvSpPr>
        <p:spPr>
          <a:xfrm>
            <a:off x="1409709" y="5767692"/>
            <a:ext cx="35887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available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0" name="Text Box600"/>
          <p:cNvSpPr txBox="1"/>
          <p:nvPr/>
        </p:nvSpPr>
        <p:spPr>
          <a:xfrm>
            <a:off x="1786899" y="5767692"/>
            <a:ext cx="62322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proxy</a:t>
            </a:r>
            <a:r>
              <a:rPr lang="en-US" altLang="zh-CN" sz="700" spc="2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variables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1" name="Text Box601"/>
          <p:cNvSpPr txBox="1"/>
          <p:nvPr/>
        </p:nvSpPr>
        <p:spPr>
          <a:xfrm>
            <a:off x="2428249" y="5767692"/>
            <a:ext cx="92148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capture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“offline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2" name="Text Box602"/>
          <p:cNvSpPr txBox="1"/>
          <p:nvPr/>
        </p:nvSpPr>
        <p:spPr>
          <a:xfrm>
            <a:off x="3473540" y="5767692"/>
            <a:ext cx="197612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personalized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even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3" name="Text Box603"/>
          <p:cNvSpPr txBox="1"/>
          <p:nvPr/>
        </p:nvSpPr>
        <p:spPr>
          <a:xfrm>
            <a:off x="1406534" y="5897867"/>
            <a:ext cx="1949209" cy="214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3175" algn="l" rtl="0">
              <a:lnSpc>
                <a:spcPts val="843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effect.”</a:t>
            </a:r>
            <a:r>
              <a:rPr lang="en-US" altLang="zh-CN" sz="700" spc="1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1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1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turns</a:t>
            </a:r>
            <a:r>
              <a:rPr lang="en-US" altLang="zh-CN" sz="700" spc="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out,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number</a:t>
            </a:r>
            <a:r>
              <a:rPr lang="en-US" altLang="zh-CN" sz="700" spc="1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bars</a:t>
            </a:r>
            <a:r>
              <a:rPr lang="en-US" altLang="zh-CN" sz="700" spc="1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liquor</a:t>
            </a:r>
            <a:r>
              <a:rPr lang="en-US" altLang="zh-CN" sz="700" spc="1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stores</a:t>
            </a:r>
            <a:r>
              <a:rPr lang="en-US" altLang="zh-CN" sz="700" spc="1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</a:t>
            </a:r>
            <a:r>
              <a:rPr lang="en-US" altLang="zh-CN" sz="700" spc="1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capita</a:t>
            </a:r>
            <a:r>
              <a:rPr lang="en-US" altLang="zh-CN" sz="700" spc="1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</a:t>
            </a:r>
            <a:r>
              <a:rPr lang="en-US" altLang="zh-CN" sz="700" spc="1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4" name="Text Box604"/>
          <p:cNvSpPr txBox="1"/>
          <p:nvPr/>
        </p:nvSpPr>
        <p:spPr>
          <a:xfrm>
            <a:off x="3470367" y="5897867"/>
            <a:ext cx="1963817" cy="214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8" indent="-3178" algn="l" rtl="0">
              <a:lnSpc>
                <a:spcPts val="843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channel,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potentially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powerful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ally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most</a:t>
            </a:r>
            <a:r>
              <a:rPr lang="en-US" altLang="zh-CN" sz="700" spc="1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important</a:t>
            </a:r>
            <a:r>
              <a:rPr lang="en-US" altLang="zh-CN" sz="700" spc="1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battles</a:t>
            </a:r>
            <a:r>
              <a:rPr lang="en-US" altLang="zh-CN" sz="700" spc="1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omnichannel</a:t>
            </a:r>
            <a:r>
              <a:rPr lang="en-US" altLang="zh-CN" sz="700" spc="1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retailing</a:t>
            </a:r>
            <a:r>
              <a:rPr lang="en-US" altLang="zh-CN" sz="700" spc="1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—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5" name="Text Box605"/>
          <p:cNvSpPr txBox="1"/>
          <p:nvPr/>
        </p:nvSpPr>
        <p:spPr>
          <a:xfrm>
            <a:off x="1406535" y="6161392"/>
            <a:ext cx="105468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workable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proxy</a:t>
            </a:r>
            <a:r>
              <a:rPr lang="en-US" altLang="zh-CN" sz="700" spc="2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2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social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6" name="Text Box606"/>
          <p:cNvSpPr txBox="1"/>
          <p:nvPr/>
        </p:nvSpPr>
        <p:spPr>
          <a:xfrm>
            <a:off x="2479050" y="6161392"/>
            <a:ext cx="27553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capital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7" name="Text Box607"/>
          <p:cNvSpPr txBox="1"/>
          <p:nvPr/>
        </p:nvSpPr>
        <p:spPr>
          <a:xfrm>
            <a:off x="2771150" y="6161392"/>
            <a:ext cx="57848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among</a:t>
            </a:r>
            <a:r>
              <a:rPr lang="en-US" altLang="zh-CN" sz="700" spc="2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25-</a:t>
            </a:r>
            <a:r>
              <a:rPr lang="en-US" altLang="zh-CN" sz="700" spc="2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8" name="Text Box608"/>
          <p:cNvSpPr txBox="1"/>
          <p:nvPr/>
        </p:nvSpPr>
        <p:spPr>
          <a:xfrm>
            <a:off x="3470373" y="6161392"/>
            <a:ext cx="190436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namely,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fight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down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rates.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9" name="Text Box609"/>
          <p:cNvSpPr txBox="1"/>
          <p:nvPr/>
        </p:nvSpPr>
        <p:spPr>
          <a:xfrm>
            <a:off x="1406535" y="6291567"/>
            <a:ext cx="45275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45-year-old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10" name="Text Box610"/>
          <p:cNvSpPr txBox="1"/>
          <p:nvPr/>
        </p:nvSpPr>
        <p:spPr>
          <a:xfrm>
            <a:off x="1878975" y="6291567"/>
            <a:ext cx="61087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fashion-forward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11" name="Text Box611"/>
          <p:cNvSpPr txBox="1"/>
          <p:nvPr/>
        </p:nvSpPr>
        <p:spPr>
          <a:xfrm>
            <a:off x="2509530" y="6291567"/>
            <a:ext cx="83693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males</a:t>
            </a:r>
            <a:r>
              <a:rPr lang="en-US" altLang="zh-CN" sz="700" spc="2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(the</a:t>
            </a:r>
            <a:r>
              <a:rPr lang="en-US" altLang="zh-CN" sz="700" spc="27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Bonobos.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12" name="Text Box612"/>
          <p:cNvSpPr txBox="1"/>
          <p:nvPr/>
        </p:nvSpPr>
        <p:spPr>
          <a:xfrm>
            <a:off x="1409711" y="6424917"/>
            <a:ext cx="46540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</a:t>
            </a:r>
            <a:r>
              <a:rPr lang="en-US" altLang="zh-CN" sz="700" spc="3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target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13" name="Text Box613"/>
          <p:cNvSpPr txBox="1"/>
          <p:nvPr/>
        </p:nvSpPr>
        <p:spPr>
          <a:xfrm>
            <a:off x="1908821" y="6424917"/>
            <a:ext cx="41592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customer).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14" name="Text Box614"/>
          <p:cNvSpPr txBox="1"/>
          <p:nvPr/>
        </p:nvSpPr>
        <p:spPr>
          <a:xfrm>
            <a:off x="2358401" y="6424917"/>
            <a:ext cx="78105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Holding</a:t>
            </a:r>
            <a:r>
              <a:rPr lang="en-US" altLang="zh-CN" sz="700" spc="3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everything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15" name="Text Box615"/>
          <p:cNvSpPr txBox="1"/>
          <p:nvPr/>
        </p:nvSpPr>
        <p:spPr>
          <a:xfrm>
            <a:off x="3173105" y="6424917"/>
            <a:ext cx="17663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else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16" name="Text Box616"/>
          <p:cNvSpPr txBox="1"/>
          <p:nvPr/>
        </p:nvSpPr>
        <p:spPr>
          <a:xfrm>
            <a:off x="3473550" y="6395517"/>
            <a:ext cx="1948986" cy="1131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891"/>
              </a:lnSpc>
            </a:pP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Serving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Omnichannel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</a:t>
            </a:r>
            <a:endParaRPr lang="en-US" altLang="zh-CN" sz="950">
              <a:latin typeface="Arial"/>
              <a:ea typeface="Arial"/>
              <a:cs typeface="Arial"/>
            </a:endParaRPr>
          </a:p>
        </p:txBody>
      </p:sp>
      <p:sp>
        <p:nvSpPr>
          <p:cNvPr id="617" name="Text Box617"/>
          <p:cNvSpPr txBox="1"/>
          <p:nvPr/>
        </p:nvSpPr>
        <p:spPr>
          <a:xfrm>
            <a:off x="1406536" y="6555092"/>
            <a:ext cx="1943201" cy="2108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3175" algn="l" rtl="0">
              <a:lnSpc>
                <a:spcPts val="830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constant,</a:t>
            </a:r>
            <a:r>
              <a:rPr lang="en-US" altLang="zh-CN" sz="700" spc="1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lang="en-US" altLang="zh-CN" sz="700" spc="1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higher</a:t>
            </a:r>
            <a:r>
              <a:rPr lang="en-US" altLang="zh-CN" sz="700" spc="9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locations</a:t>
            </a:r>
            <a:r>
              <a:rPr lang="en-US" altLang="zh-CN" sz="700" spc="1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measure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higher.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18" name="Text Box618"/>
          <p:cNvSpPr txBox="1"/>
          <p:nvPr/>
        </p:nvSpPr>
        <p:spPr>
          <a:xfrm>
            <a:off x="3470374" y="6555092"/>
            <a:ext cx="1947307" cy="3442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5" indent="-3175" algn="just" rtl="0">
              <a:lnSpc>
                <a:spcPts val="90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0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10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2013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article</a:t>
            </a:r>
            <a:r>
              <a:rPr lang="en-US" altLang="zh-CN" sz="700" spc="10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MIT</a:t>
            </a:r>
            <a:r>
              <a:rPr lang="en-US" altLang="zh-CN" sz="600" i="1" spc="10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Sloan</a:t>
            </a:r>
            <a:r>
              <a:rPr lang="en-US" altLang="zh-CN" sz="600" i="1" spc="1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</a:t>
            </a:r>
            <a:r>
              <a:rPr lang="en-US" altLang="zh-CN" sz="600" i="1" spc="1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Review,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researchers</a:t>
            </a:r>
            <a:r>
              <a:rPr lang="en-US" altLang="zh-CN" sz="700" spc="1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Erik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Brynjolfsson,</a:t>
            </a:r>
            <a:r>
              <a:rPr lang="en-US" altLang="zh-CN" sz="700" spc="1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Yu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Jeffrey</a:t>
            </a:r>
            <a:r>
              <a:rPr lang="en-US" altLang="zh-CN" sz="700" spc="1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Hu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Mohammad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Raman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predicted: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“As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19" name="Text Box619"/>
          <p:cNvSpPr txBox="1"/>
          <p:nvPr/>
        </p:nvSpPr>
        <p:spPr>
          <a:xfrm>
            <a:off x="1409711" y="6954927"/>
            <a:ext cx="275184" cy="714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63"/>
              </a:lnSpc>
            </a:pPr>
            <a:r>
              <a:rPr lang="en-US" altLang="zh-CN" sz="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Virtual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  <p:sp>
        <p:nvSpPr>
          <p:cNvPr id="620" name="Text Box620"/>
          <p:cNvSpPr txBox="1"/>
          <p:nvPr/>
        </p:nvSpPr>
        <p:spPr>
          <a:xfrm>
            <a:off x="1710066" y="6954927"/>
            <a:ext cx="270713" cy="714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63"/>
              </a:lnSpc>
            </a:pPr>
            <a:r>
              <a:rPr lang="en-US" altLang="zh-CN" sz="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Fitting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  <p:sp>
        <p:nvSpPr>
          <p:cNvPr id="621" name="Text Box621"/>
          <p:cNvSpPr txBox="1"/>
          <p:nvPr/>
        </p:nvSpPr>
        <p:spPr>
          <a:xfrm>
            <a:off x="2005975" y="6954927"/>
            <a:ext cx="984708" cy="714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63"/>
              </a:lnSpc>
            </a:pPr>
            <a:r>
              <a:rPr lang="en-US" altLang="zh-CN" sz="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Rooms</a:t>
            </a:r>
            <a:r>
              <a:rPr lang="en-US" altLang="zh-CN" sz="600" b="1" spc="3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600" b="1" spc="3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Returns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  <p:sp>
        <p:nvSpPr>
          <p:cNvPr id="622" name="Text Box622"/>
          <p:cNvSpPr txBox="1"/>
          <p:nvPr/>
        </p:nvSpPr>
        <p:spPr>
          <a:xfrm>
            <a:off x="3014991" y="6948793"/>
            <a:ext cx="334645" cy="80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Asnoted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23" name="Text Box623"/>
          <p:cNvSpPr txBox="1"/>
          <p:nvPr/>
        </p:nvSpPr>
        <p:spPr>
          <a:xfrm>
            <a:off x="3470377" y="6948792"/>
            <a:ext cx="59528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dustry</a:t>
            </a:r>
            <a:r>
              <a:rPr lang="en-US" altLang="zh-CN" sz="700" spc="3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evolves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24" name="Text Box624"/>
          <p:cNvSpPr txBox="1"/>
          <p:nvPr/>
        </p:nvSpPr>
        <p:spPr>
          <a:xfrm>
            <a:off x="4091408" y="6948792"/>
            <a:ext cx="28448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toward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25" name="Text Box625"/>
          <p:cNvSpPr txBox="1"/>
          <p:nvPr/>
        </p:nvSpPr>
        <p:spPr>
          <a:xfrm>
            <a:off x="4401288" y="6948792"/>
            <a:ext cx="457493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seamless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26" name="Text Box626"/>
          <p:cNvSpPr txBox="1"/>
          <p:nvPr/>
        </p:nvSpPr>
        <p:spPr>
          <a:xfrm>
            <a:off x="4883254" y="6948792"/>
            <a:ext cx="52700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‘omnichannel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27" name="Text Box627"/>
          <p:cNvSpPr txBox="1"/>
          <p:nvPr/>
        </p:nvSpPr>
        <p:spPr>
          <a:xfrm>
            <a:off x="1409711" y="7078968"/>
            <a:ext cx="643839" cy="80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above,</a:t>
            </a:r>
            <a:r>
              <a:rPr lang="en-US" altLang="zh-CN" sz="700" spc="4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physical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28" name="Text Box628"/>
          <p:cNvSpPr txBox="1"/>
          <p:nvPr/>
        </p:nvSpPr>
        <p:spPr>
          <a:xfrm>
            <a:off x="2090430" y="7078968"/>
            <a:ext cx="359068" cy="80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29" name="Text Box629"/>
          <p:cNvSpPr txBox="1"/>
          <p:nvPr/>
        </p:nvSpPr>
        <p:spPr>
          <a:xfrm>
            <a:off x="2486035" y="7078968"/>
            <a:ext cx="863702" cy="80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4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“better”</a:t>
            </a:r>
            <a:r>
              <a:rPr lang="en-US" altLang="zh-CN" sz="700" spc="4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30" name="Text Box630"/>
          <p:cNvSpPr txBox="1"/>
          <p:nvPr/>
        </p:nvSpPr>
        <p:spPr>
          <a:xfrm>
            <a:off x="3473555" y="7078967"/>
            <a:ext cx="1919366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retailing’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experience,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distinctions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between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physi­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31" name="Text Box631"/>
          <p:cNvSpPr txBox="1"/>
          <p:nvPr/>
        </p:nvSpPr>
        <p:spPr>
          <a:xfrm>
            <a:off x="1409711" y="7212318"/>
            <a:ext cx="457835" cy="80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32" name="Text Box632"/>
          <p:cNvSpPr txBox="1"/>
          <p:nvPr/>
        </p:nvSpPr>
        <p:spPr>
          <a:xfrm>
            <a:off x="1910725" y="7212318"/>
            <a:ext cx="487680" cy="80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transmission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33" name="Text Box633"/>
          <p:cNvSpPr txBox="1"/>
          <p:nvPr/>
        </p:nvSpPr>
        <p:spPr>
          <a:xfrm>
            <a:off x="2440950" y="7212318"/>
            <a:ext cx="334011" cy="80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between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34" name="Text Box634"/>
          <p:cNvSpPr txBox="1"/>
          <p:nvPr/>
        </p:nvSpPr>
        <p:spPr>
          <a:xfrm>
            <a:off x="2817506" y="7212318"/>
            <a:ext cx="319405" cy="80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existing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35" name="Text Box635"/>
          <p:cNvSpPr txBox="1"/>
          <p:nvPr/>
        </p:nvSpPr>
        <p:spPr>
          <a:xfrm>
            <a:off x="3179456" y="7212318"/>
            <a:ext cx="167005" cy="80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36" name="Text Box636"/>
          <p:cNvSpPr txBox="1"/>
          <p:nvPr/>
        </p:nvSpPr>
        <p:spPr>
          <a:xfrm>
            <a:off x="3470382" y="7212317"/>
            <a:ext cx="1940029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lang="en-US" altLang="zh-CN" sz="700" spc="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vanish,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turning</a:t>
            </a:r>
            <a:r>
              <a:rPr lang="en-US" altLang="zh-CN" sz="700" spc="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world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lang="en-US" altLang="zh-CN" sz="700" spc="8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37" name="Text Box637"/>
          <p:cNvSpPr txBox="1"/>
          <p:nvPr/>
        </p:nvSpPr>
        <p:spPr>
          <a:xfrm>
            <a:off x="1409700" y="7488047"/>
            <a:ext cx="782448" cy="5956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69"/>
              </a:lnSpc>
            </a:pPr>
            <a:r>
              <a:rPr lang="en-US" altLang="zh-CN" sz="500" spc="0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rId4"/>
              </a:rPr>
              <a:t>SLOANREVIEW.MIT.EDU</a:t>
            </a:r>
            <a:endParaRPr lang="en-US" altLang="zh-CN" sz="500">
              <a:latin typeface="Arial"/>
              <a:ea typeface="Arial"/>
              <a:cs typeface="Arial"/>
            </a:endParaRPr>
          </a:p>
        </p:txBody>
      </p:sp>
      <p:sp>
        <p:nvSpPr>
          <p:cNvPr id="638" name="Text Box638"/>
          <p:cNvSpPr txBox="1"/>
          <p:nvPr/>
        </p:nvSpPr>
        <p:spPr>
          <a:xfrm>
            <a:off x="4816476" y="7488047"/>
            <a:ext cx="1534540" cy="5956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69"/>
              </a:lnSpc>
            </a:pPr>
            <a:r>
              <a:rPr lang="en-US" altLang="zh-CN" sz="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FALL2014</a:t>
            </a:r>
            <a:r>
              <a:rPr lang="en-US" altLang="zh-CN" sz="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MIT</a:t>
            </a:r>
            <a:r>
              <a:rPr lang="en-US" altLang="zh-CN" sz="500" b="1" dirty="0">
                <a:solidFill>
                  <a:srgbClr val="E8212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SLOAN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REVIEW</a:t>
            </a:r>
            <a:r>
              <a:rPr lang="en-US" altLang="zh-CN" sz="5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51</a:t>
            </a:r>
            <a:endParaRPr lang="en-US" altLang="zh-CN" sz="5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ath640"/>
          <p:cNvSpPr/>
          <p:nvPr/>
        </p:nvSpPr>
        <p:spPr>
          <a:xfrm>
            <a:off x="4618355" y="2332990"/>
            <a:ext cx="736600" cy="3810"/>
          </a:xfrm>
          <a:custGeom>
            <a:avLst/>
            <a:gdLst/>
            <a:ahLst/>
            <a:cxnLst/>
            <a:rect l="l" t="t" r="r" b="b"/>
            <a:pathLst>
              <a:path w="736600" h="3810">
                <a:moveTo>
                  <a:pt x="0" y="3810"/>
                </a:moveTo>
                <a:lnTo>
                  <a:pt x="736600" y="3810"/>
                </a:lnTo>
                <a:lnTo>
                  <a:pt x="73660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80FF">
              <a:alpha val="65535"/>
            </a:srgbClr>
          </a:solidFill>
          <a:ln w="0" cap="sq">
            <a:solidFill>
              <a:srgbClr val="0080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41" name="Path641"/>
          <p:cNvSpPr/>
          <p:nvPr/>
        </p:nvSpPr>
        <p:spPr>
          <a:xfrm>
            <a:off x="5354955" y="2332990"/>
            <a:ext cx="334645" cy="3810"/>
          </a:xfrm>
          <a:custGeom>
            <a:avLst/>
            <a:gdLst/>
            <a:ahLst/>
            <a:cxnLst/>
            <a:rect l="l" t="t" r="r" b="b"/>
            <a:pathLst>
              <a:path w="334645" h="3810">
                <a:moveTo>
                  <a:pt x="0" y="3810"/>
                </a:moveTo>
                <a:lnTo>
                  <a:pt x="334645" y="3810"/>
                </a:lnTo>
                <a:lnTo>
                  <a:pt x="334645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80FF">
              <a:alpha val="65535"/>
            </a:srgbClr>
          </a:solidFill>
          <a:ln w="0" cap="sq">
            <a:solidFill>
              <a:srgbClr val="0080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42" name="Path642"/>
          <p:cNvSpPr/>
          <p:nvPr/>
        </p:nvSpPr>
        <p:spPr>
          <a:xfrm>
            <a:off x="5689600" y="2332990"/>
            <a:ext cx="85090" cy="3810"/>
          </a:xfrm>
          <a:custGeom>
            <a:avLst/>
            <a:gdLst/>
            <a:ahLst/>
            <a:cxnLst/>
            <a:rect l="l" t="t" r="r" b="b"/>
            <a:pathLst>
              <a:path w="85090" h="3810">
                <a:moveTo>
                  <a:pt x="0" y="3810"/>
                </a:moveTo>
                <a:lnTo>
                  <a:pt x="85090" y="3810"/>
                </a:lnTo>
                <a:lnTo>
                  <a:pt x="8509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80FF">
              <a:alpha val="65535"/>
            </a:srgbClr>
          </a:solidFill>
          <a:ln w="0" cap="sq">
            <a:solidFill>
              <a:srgbClr val="0080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43" name="Path643"/>
          <p:cNvSpPr/>
          <p:nvPr/>
        </p:nvSpPr>
        <p:spPr>
          <a:xfrm>
            <a:off x="4533900" y="3618865"/>
            <a:ext cx="574675" cy="3175"/>
          </a:xfrm>
          <a:custGeom>
            <a:avLst/>
            <a:gdLst/>
            <a:ahLst/>
            <a:cxnLst/>
            <a:rect l="l" t="t" r="r" b="b"/>
            <a:pathLst>
              <a:path w="574675" h="3175">
                <a:moveTo>
                  <a:pt x="0" y="3175"/>
                </a:moveTo>
                <a:lnTo>
                  <a:pt x="574675" y="3175"/>
                </a:lnTo>
                <a:lnTo>
                  <a:pt x="574675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80FF">
              <a:alpha val="65535"/>
            </a:srgbClr>
          </a:solidFill>
          <a:ln w="0" cap="sq">
            <a:solidFill>
              <a:srgbClr val="0080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44" name="Path644"/>
          <p:cNvSpPr/>
          <p:nvPr/>
        </p:nvSpPr>
        <p:spPr>
          <a:xfrm>
            <a:off x="5367655" y="5898515"/>
            <a:ext cx="570865" cy="3175"/>
          </a:xfrm>
          <a:custGeom>
            <a:avLst/>
            <a:gdLst/>
            <a:ahLst/>
            <a:cxnLst/>
            <a:rect l="l" t="t" r="r" b="b"/>
            <a:pathLst>
              <a:path w="570865" h="3175">
                <a:moveTo>
                  <a:pt x="0" y="3175"/>
                </a:moveTo>
                <a:lnTo>
                  <a:pt x="570865" y="3175"/>
                </a:lnTo>
                <a:lnTo>
                  <a:pt x="570865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80FF">
              <a:alpha val="65535"/>
            </a:srgbClr>
          </a:solidFill>
          <a:ln w="0" cap="sq">
            <a:solidFill>
              <a:srgbClr val="0080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45" name="Path645"/>
          <p:cNvSpPr/>
          <p:nvPr/>
        </p:nvSpPr>
        <p:spPr>
          <a:xfrm>
            <a:off x="4530725" y="6317615"/>
            <a:ext cx="493395" cy="3175"/>
          </a:xfrm>
          <a:custGeom>
            <a:avLst/>
            <a:gdLst/>
            <a:ahLst/>
            <a:cxnLst/>
            <a:rect l="l" t="t" r="r" b="b"/>
            <a:pathLst>
              <a:path w="493395" h="3175">
                <a:moveTo>
                  <a:pt x="0" y="3175"/>
                </a:moveTo>
                <a:lnTo>
                  <a:pt x="493395" y="3175"/>
                </a:lnTo>
                <a:lnTo>
                  <a:pt x="493395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80FF">
              <a:alpha val="65535"/>
            </a:srgbClr>
          </a:solidFill>
          <a:ln w="0" cap="sq">
            <a:solidFill>
              <a:srgbClr val="0080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46" name="Text Box646"/>
          <p:cNvSpPr txBox="1"/>
          <p:nvPr/>
        </p:nvSpPr>
        <p:spPr>
          <a:xfrm>
            <a:off x="3455671" y="1574515"/>
            <a:ext cx="59372" cy="53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2"/>
              </a:lnSpc>
            </a:pPr>
            <a:r>
              <a:rPr lang="en-US" altLang="zh-CN" sz="465" spc="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31</a:t>
            </a:r>
            <a:endParaRPr lang="en-US" altLang="zh-CN" sz="465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47" name="Text Box647"/>
          <p:cNvSpPr txBox="1"/>
          <p:nvPr/>
        </p:nvSpPr>
        <p:spPr>
          <a:xfrm>
            <a:off x="1358900" y="1043636"/>
            <a:ext cx="585775" cy="953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50"/>
              </a:lnSpc>
            </a:pPr>
            <a:r>
              <a:rPr lang="en-US" altLang="zh-CN" sz="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RETAILING</a:t>
            </a:r>
            <a:endParaRPr lang="en-US" altLang="zh-CN" sz="800">
              <a:latin typeface="Arial"/>
              <a:ea typeface="Arial"/>
              <a:cs typeface="Arial"/>
            </a:endParaRPr>
          </a:p>
        </p:txBody>
      </p:sp>
      <p:sp>
        <p:nvSpPr>
          <p:cNvPr id="648" name="Text Box648"/>
          <p:cNvSpPr txBox="1"/>
          <p:nvPr/>
        </p:nvSpPr>
        <p:spPr>
          <a:xfrm>
            <a:off x="2466975" y="1579867"/>
            <a:ext cx="1946281" cy="7379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" indent="-1" algn="just" rtl="0">
              <a:lnSpc>
                <a:spcPts val="90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</a:t>
            </a:r>
            <a:r>
              <a:rPr lang="en-US" altLang="zh-CN" sz="700" spc="1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without</a:t>
            </a:r>
            <a:r>
              <a:rPr lang="en-US" altLang="zh-CN" sz="700" spc="1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walls.”</a:t>
            </a:r>
            <a:r>
              <a:rPr lang="en-US" altLang="zh-CN" sz="700" spc="6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18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concur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think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lang="en-US" altLang="zh-CN" sz="700" spc="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article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provides</a:t>
            </a:r>
            <a:r>
              <a:rPr lang="en-US" altLang="zh-CN" sz="700" spc="-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sellers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framework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nav-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igating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landscape.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4" indent="114298" algn="just" rtl="0">
              <a:lnSpc>
                <a:spcPts val="1025"/>
              </a:lnSpc>
              <a:spcBef>
                <a:spcPts val="25"/>
              </a:spcBef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began</a:t>
            </a:r>
            <a:r>
              <a:rPr lang="en-US" altLang="zh-CN" sz="700" spc="7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article</a:t>
            </a:r>
            <a:r>
              <a:rPr lang="en-US" altLang="zh-CN" sz="700" spc="7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describing</a:t>
            </a:r>
            <a:r>
              <a:rPr lang="en-US" altLang="zh-CN" sz="700" spc="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shopping</a:t>
            </a:r>
            <a:r>
              <a:rPr lang="en-US" altLang="zh-CN" sz="700" spc="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cess</a:t>
            </a:r>
            <a:r>
              <a:rPr lang="en-US" altLang="zh-CN" sz="700" spc="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lang="en-US" altLang="zh-CN" sz="700" spc="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</a:t>
            </a:r>
            <a:r>
              <a:rPr lang="en-US" altLang="zh-CN" sz="700" spc="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undermined</a:t>
            </a:r>
            <a:r>
              <a:rPr lang="en-US" altLang="zh-CN" sz="700" spc="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efficiency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2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company’s</a:t>
            </a:r>
            <a:r>
              <a:rPr lang="en-US" altLang="zh-CN" sz="700" spc="2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existing</a:t>
            </a:r>
            <a:r>
              <a:rPr lang="en-US" altLang="zh-CN" sz="700" spc="2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49" name="Text Box649"/>
          <p:cNvSpPr txBox="1"/>
          <p:nvPr/>
        </p:nvSpPr>
        <p:spPr>
          <a:xfrm>
            <a:off x="4530725" y="1595527"/>
            <a:ext cx="1883386" cy="7475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3175" algn="l" rtl="0">
              <a:lnSpc>
                <a:spcPts val="736"/>
              </a:lnSpc>
            </a:pP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Pennsylvania.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Santiago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Gallinois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assistantprofes­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sor</a:t>
            </a:r>
            <a:r>
              <a:rPr lang="en-US" altLang="zh-CN" sz="600" i="1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ofbusiness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administration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Tuck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School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Businessat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Dartmouth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College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Hanover,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NewHamp-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shire.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Antonio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Moreno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assistant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professor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manageríal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economics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decisión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sciences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Kellogg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School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Northwestern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Uni-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versityin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Evanston,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lllinois.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Comment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article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rId2"/>
              </a:rPr>
              <a:t>http://sloanreview.mit.edu/x/56115</a:t>
            </a:r>
            <a:r>
              <a:rPr lang="en-US" altLang="zh-CN" sz="600" i="1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rId2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orcontact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  <p:sp>
        <p:nvSpPr>
          <p:cNvPr id="650" name="Text Box650"/>
          <p:cNvSpPr txBox="1"/>
          <p:nvPr/>
        </p:nvSpPr>
        <p:spPr>
          <a:xfrm>
            <a:off x="2466982" y="2370442"/>
            <a:ext cx="154178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ment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methods</a:t>
            </a:r>
            <a:r>
              <a:rPr lang="en-US" altLang="zh-CN" sz="700" spc="2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order</a:t>
            </a:r>
            <a:r>
              <a:rPr lang="en-US" altLang="zh-CN" sz="700" spc="2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get</a:t>
            </a:r>
            <a:r>
              <a:rPr lang="en-US" altLang="zh-CN" sz="700" spc="2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exactly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51" name="Text Box651"/>
          <p:cNvSpPr txBox="1"/>
          <p:nvPr/>
        </p:nvSpPr>
        <p:spPr>
          <a:xfrm>
            <a:off x="4025908" y="2370442"/>
            <a:ext cx="384277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lang="en-US" altLang="zh-CN" sz="700" spc="2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52" name="Text Box652"/>
          <p:cNvSpPr txBox="1"/>
          <p:nvPr/>
        </p:nvSpPr>
        <p:spPr>
          <a:xfrm>
            <a:off x="4533903" y="2370227"/>
            <a:ext cx="1183234" cy="712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61"/>
              </a:lnSpc>
            </a:pP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authors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u="sng" spc="0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rId3"/>
              </a:rPr>
              <a:t>smrfeedback@mit.edu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  <p:sp>
        <p:nvSpPr>
          <p:cNvPr id="653" name="Text Box653"/>
          <p:cNvSpPr txBox="1"/>
          <p:nvPr/>
        </p:nvSpPr>
        <p:spPr>
          <a:xfrm>
            <a:off x="2463809" y="2500617"/>
            <a:ext cx="1949507" cy="1004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7" indent="-3177" algn="just" rtl="0">
              <a:lnSpc>
                <a:spcPts val="977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wanted.</a:t>
            </a:r>
            <a:r>
              <a:rPr lang="en-US" altLang="zh-CN" sz="700" spc="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drive</a:t>
            </a:r>
            <a:r>
              <a:rPr lang="en-US" altLang="zh-CN" sz="700" spc="9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solution</a:t>
            </a:r>
            <a:r>
              <a:rPr lang="en-US" altLang="zh-CN" sz="700" spc="9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9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lang="en-US" altLang="zh-CN" sz="700" spc="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inefficien-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cies</a:t>
            </a:r>
            <a:r>
              <a:rPr lang="en-US" altLang="zh-CN" sz="700" spc="1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promoted</a:t>
            </a:r>
            <a:r>
              <a:rPr lang="en-US" altLang="zh-CN" sz="700" spc="1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development</a:t>
            </a:r>
            <a:r>
              <a:rPr lang="en-US" altLang="zh-CN" sz="700" spc="14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1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lang="en-US" altLang="zh-CN" sz="700" spc="1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4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</a:t>
            </a:r>
            <a:r>
              <a:rPr lang="en-US" altLang="zh-CN" sz="700" spc="4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matrix</a:t>
            </a:r>
            <a:r>
              <a:rPr lang="en-US" altLang="zh-CN" sz="700" spc="4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—</a:t>
            </a:r>
            <a:r>
              <a:rPr lang="en-US" altLang="zh-CN" sz="700" spc="4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4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customer-focused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framework</a:t>
            </a:r>
            <a:r>
              <a:rPr lang="en-US" altLang="zh-CN" sz="700" spc="6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6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articulating</a:t>
            </a:r>
            <a:r>
              <a:rPr lang="en-US" altLang="zh-CN" sz="700" spc="6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</a:t>
            </a:r>
            <a:r>
              <a:rPr lang="en-US" altLang="zh-CN" sz="700" spc="67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should</a:t>
            </a:r>
            <a:r>
              <a:rPr lang="en-US" altLang="zh-CN" sz="700" spc="2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2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delivered</a:t>
            </a:r>
            <a:r>
              <a:rPr lang="en-US" altLang="zh-CN" sz="700" spc="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(online</a:t>
            </a:r>
            <a:r>
              <a:rPr lang="en-US" altLang="zh-CN" sz="700" spc="2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2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offline)</a:t>
            </a:r>
            <a:r>
              <a:rPr lang="en-US" altLang="zh-CN" sz="700" spc="2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demand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should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filled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(pickup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delivery).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83" marR="2757" indent="114298" algn="l" rtl="0">
              <a:lnSpc>
                <a:spcPts val="102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2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showed</a:t>
            </a:r>
            <a:r>
              <a:rPr lang="en-US" altLang="zh-CN" sz="700" spc="24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2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2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traditional</a:t>
            </a:r>
            <a:r>
              <a:rPr lang="en-US" altLang="zh-CN" sz="700" spc="2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</a:t>
            </a:r>
            <a:r>
              <a:rPr lang="en-US" altLang="zh-CN" sz="700" spc="24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lang="en-US" altLang="zh-CN" sz="700" spc="2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Crate</a:t>
            </a:r>
            <a:r>
              <a:rPr lang="en-US" altLang="zh-CN" sz="700" spc="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Barrel</a:t>
            </a:r>
            <a:r>
              <a:rPr lang="en-US" altLang="zh-CN" sz="700" spc="3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spc="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realize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considerable</a:t>
            </a:r>
            <a:r>
              <a:rPr lang="en-US" altLang="zh-CN" sz="700" spc="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gains</a:t>
            </a:r>
            <a:r>
              <a:rPr lang="en-US" altLang="zh-CN" sz="7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im-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54" name="Text Box654"/>
          <p:cNvSpPr txBox="1"/>
          <p:nvPr/>
        </p:nvSpPr>
        <p:spPr>
          <a:xfrm>
            <a:off x="4527551" y="2586127"/>
            <a:ext cx="1892569" cy="94644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6353" algn="l" rtl="0">
              <a:lnSpc>
                <a:spcPts val="563"/>
              </a:lnSpc>
            </a:pPr>
            <a:r>
              <a:rPr lang="en-US" altLang="zh-CN" sz="600" b="1" spc="0" dirty="0">
                <a:solidFill>
                  <a:srgbClr val="841A24"/>
                </a:solidFill>
                <a:latin typeface="Arial"/>
                <a:ea typeface="Arial"/>
                <a:cs typeface="Arial"/>
              </a:rPr>
              <a:t>REFERENCES</a:t>
            </a:r>
            <a:endParaRPr lang="en-US" altLang="zh-CN" sz="600">
              <a:latin typeface="Arial"/>
              <a:ea typeface="Arial"/>
              <a:cs typeface="Arial"/>
            </a:endParaRPr>
          </a:p>
          <a:p>
            <a:pPr marL="6352" indent="3176" algn="l" rtl="0">
              <a:lnSpc>
                <a:spcPts val="763"/>
              </a:lnSpc>
              <a:spcBef>
                <a:spcPts val="539"/>
              </a:spcBef>
            </a:pP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1.</a:t>
            </a:r>
            <a:r>
              <a:rPr lang="en-US" altLang="zh-CN" sz="600" spc="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S.</a:t>
            </a:r>
            <a:r>
              <a:rPr lang="en-US" altLang="zh-CN" sz="550" spc="1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Banjo,</a:t>
            </a:r>
            <a:r>
              <a:rPr lang="en-US" altLang="zh-CN" sz="550" spc="1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"Rampant</a:t>
            </a:r>
            <a:r>
              <a:rPr lang="en-US" altLang="zh-CN" sz="550" spc="1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Returns</a:t>
            </a:r>
            <a:r>
              <a:rPr lang="en-US" altLang="zh-CN" sz="550" spc="1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Plague</a:t>
            </a:r>
            <a:r>
              <a:rPr lang="en-US" altLang="zh-CN" sz="550" spc="10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E-Retailers,"</a:t>
            </a:r>
            <a:r>
              <a:rPr lang="en-US" altLang="zh-CN" sz="550" spc="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Wall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Street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Joumal,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Dec.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22,2013.</a:t>
            </a:r>
            <a:r>
              <a:rPr lang="en-US" altLang="zh-CN" sz="550" spc="-1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6345" marR="201313" indent="-6345" algn="l" rtl="0">
              <a:lnSpc>
                <a:spcPts val="763"/>
              </a:lnSpc>
              <a:spcBef>
                <a:spcPts val="224"/>
              </a:spcBef>
            </a:pP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2.</a:t>
            </a:r>
            <a:r>
              <a:rPr lang="en-US" altLang="zh-CN" sz="600" spc="-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Dunn,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founder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CEO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men's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clothing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brand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Bonobos,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written,"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At</a:t>
            </a:r>
            <a:r>
              <a:rPr lang="en-US" altLang="zh-CN" sz="550" spc="6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day,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6337" marR="61959" indent="-3171" algn="l" rtl="0">
              <a:lnSpc>
                <a:spcPts val="775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you're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building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e-commerce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company,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you're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build-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ing</a:t>
            </a:r>
            <a:r>
              <a:rPr lang="en-US" altLang="zh-CN" sz="550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brand</a:t>
            </a:r>
            <a:r>
              <a:rPr lang="en-US" altLang="zh-CN" sz="550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e-commerce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distribution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channel.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difference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subtle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momentous."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6331" algn="l" rtl="0">
              <a:lnSpc>
                <a:spcPts val="516"/>
              </a:lnSpc>
              <a:spcBef>
                <a:spcPts val="234"/>
              </a:spcBef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See</a:t>
            </a:r>
            <a:r>
              <a:rPr lang="en-US" altLang="zh-CN" sz="550" spc="1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A.</a:t>
            </a:r>
            <a:r>
              <a:rPr lang="en-US" altLang="zh-CN" sz="550" spc="1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Dunn,</a:t>
            </a:r>
            <a:r>
              <a:rPr lang="en-US" altLang="zh-CN" sz="550" spc="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"E-Commerce</a:t>
            </a:r>
            <a:r>
              <a:rPr lang="en-US" altLang="zh-CN" sz="550" spc="1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550" spc="1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550" spc="1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Bear,"</a:t>
            </a:r>
            <a:r>
              <a:rPr lang="en-US" altLang="zh-CN" sz="550" spc="1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May</a:t>
            </a:r>
            <a:r>
              <a:rPr lang="en-US" altLang="zh-CN" sz="550" spc="1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20,2013,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655" name="Text Box655"/>
          <p:cNvSpPr txBox="1"/>
          <p:nvPr/>
        </p:nvSpPr>
        <p:spPr>
          <a:xfrm>
            <a:off x="2466994" y="3557892"/>
            <a:ext cx="124777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proving</a:t>
            </a:r>
            <a:r>
              <a:rPr lang="en-US" altLang="zh-CN" sz="700" spc="3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its</a:t>
            </a:r>
            <a:r>
              <a:rPr lang="en-US" altLang="zh-CN" sz="700" spc="36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3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56" name="Text Box656"/>
          <p:cNvSpPr txBox="1"/>
          <p:nvPr/>
        </p:nvSpPr>
        <p:spPr>
          <a:xfrm>
            <a:off x="3745249" y="3557892"/>
            <a:ext cx="664795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lang="en-US" altLang="zh-CN" sz="700" spc="3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nondigital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57" name="Text Box657"/>
          <p:cNvSpPr txBox="1"/>
          <p:nvPr/>
        </p:nvSpPr>
        <p:spPr>
          <a:xfrm>
            <a:off x="4533881" y="3562299"/>
            <a:ext cx="632192" cy="655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"/>
              </a:lnSpc>
            </a:pPr>
            <a:r>
              <a:rPr lang="en-US" altLang="zh-CN" sz="550" spc="0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rId4"/>
              </a:rPr>
              <a:t>http://medium.com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658" name="Text Box658"/>
          <p:cNvSpPr txBox="1"/>
          <p:nvPr/>
        </p:nvSpPr>
        <p:spPr>
          <a:xfrm>
            <a:off x="2466995" y="3688067"/>
            <a:ext cx="36859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attributes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59" name="Text Box659"/>
          <p:cNvSpPr txBox="1"/>
          <p:nvPr/>
        </p:nvSpPr>
        <p:spPr>
          <a:xfrm>
            <a:off x="2848630" y="3688067"/>
            <a:ext cx="1561568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2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producís.</a:t>
            </a:r>
            <a:r>
              <a:rPr lang="en-US" altLang="zh-CN" sz="700" spc="2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gives</a:t>
            </a:r>
            <a:r>
              <a:rPr lang="en-US" altLang="zh-CN" sz="700" spc="2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</a:t>
            </a:r>
            <a:r>
              <a:rPr lang="en-US" altLang="zh-CN" sz="700" spc="2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60" name="Text Box660"/>
          <p:cNvSpPr txBox="1"/>
          <p:nvPr/>
        </p:nvSpPr>
        <p:spPr>
          <a:xfrm>
            <a:off x="4530705" y="3687851"/>
            <a:ext cx="1678067" cy="7147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63"/>
              </a:lnSpc>
            </a:pP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3.</a:t>
            </a:r>
            <a:r>
              <a:rPr lang="en-US" altLang="zh-CN" sz="600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"eCommerce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Disruption: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Global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Theme—Trans-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661" name="Text Box661"/>
          <p:cNvSpPr txBox="1"/>
          <p:nvPr/>
        </p:nvSpPr>
        <p:spPr>
          <a:xfrm>
            <a:off x="2466996" y="3821417"/>
            <a:ext cx="1946381" cy="341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" indent="-3" algn="just" rtl="0">
              <a:lnSpc>
                <a:spcPts val="895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reason</a:t>
            </a:r>
            <a:r>
              <a:rPr lang="en-US" altLang="zh-CN" sz="700" spc="14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4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willingness</a:t>
            </a:r>
            <a:r>
              <a:rPr lang="en-US" altLang="zh-CN" sz="700" spc="1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interact</a:t>
            </a:r>
            <a:r>
              <a:rPr lang="en-US" altLang="zh-CN" sz="700" spc="1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outside</a:t>
            </a:r>
            <a:r>
              <a:rPr lang="en-US" altLang="zh-CN" sz="700" spc="2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</a:t>
            </a:r>
            <a:r>
              <a:rPr lang="en-US" altLang="zh-CN" sz="700" spc="2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environment</a:t>
            </a:r>
            <a:r>
              <a:rPr lang="en-US" altLang="zh-CN" sz="700" spc="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initiate</a:t>
            </a:r>
            <a:r>
              <a:rPr lang="en-US" altLang="zh-CN" sz="700" spc="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partially</a:t>
            </a:r>
            <a:r>
              <a:rPr lang="en-US" altLang="zh-CN" sz="700" spc="4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complete</a:t>
            </a:r>
            <a:r>
              <a:rPr lang="en-US" altLang="zh-CN" sz="700" spc="4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700" spc="46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</a:t>
            </a:r>
            <a:r>
              <a:rPr lang="en-US" altLang="zh-CN" sz="700" spc="4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</a:t>
            </a:r>
            <a:r>
              <a:rPr lang="en-US" altLang="zh-CN" sz="700" spc="4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before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62" name="Text Box662"/>
          <p:cNvSpPr txBox="1"/>
          <p:nvPr/>
        </p:nvSpPr>
        <p:spPr>
          <a:xfrm>
            <a:off x="4530702" y="3787724"/>
            <a:ext cx="1822178" cy="38619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6348" marR="54822" indent="-6348" algn="l" rtl="0">
              <a:lnSpc>
                <a:spcPts val="633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forming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Traditional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Retail,"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white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paper,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Morgan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Stanley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Research,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NewYork,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January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6,2013.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3170" indent="2" algn="l" rtl="0">
              <a:lnSpc>
                <a:spcPts val="788"/>
              </a:lnSpc>
              <a:spcBef>
                <a:spcPts val="199"/>
              </a:spcBef>
            </a:pP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4.</a:t>
            </a:r>
            <a:r>
              <a:rPr lang="en-US" altLang="zh-CN" sz="600" spc="1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"Alibaba:</a:t>
            </a:r>
            <a:r>
              <a:rPr lang="en-US" altLang="zh-CN" sz="550" spc="1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spc="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World's</a:t>
            </a:r>
            <a:r>
              <a:rPr lang="en-US" altLang="zh-CN" sz="550" spc="1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Greatest</a:t>
            </a:r>
            <a:r>
              <a:rPr lang="en-US" altLang="zh-CN" sz="550" spc="1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Bazaar,"</a:t>
            </a:r>
            <a:r>
              <a:rPr lang="en-US" altLang="zh-CN" sz="550" spc="1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Economist,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March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23,2013.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663" name="Text Box663"/>
          <p:cNvSpPr txBox="1"/>
          <p:nvPr/>
        </p:nvSpPr>
        <p:spPr>
          <a:xfrm>
            <a:off x="2467001" y="4215117"/>
            <a:ext cx="71765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entering</a:t>
            </a:r>
            <a:r>
              <a:rPr lang="en-US" altLang="zh-CN" sz="700" spc="24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4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64" name="Text Box664"/>
          <p:cNvSpPr txBox="1"/>
          <p:nvPr/>
        </p:nvSpPr>
        <p:spPr>
          <a:xfrm>
            <a:off x="3199156" y="4215117"/>
            <a:ext cx="1214121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3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finishing</a:t>
            </a:r>
            <a:r>
              <a:rPr lang="en-US" altLang="zh-CN" sz="700" spc="2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it.</a:t>
            </a:r>
            <a:r>
              <a:rPr lang="en-US" altLang="zh-CN" sz="700" spc="24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2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providing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65" name="Text Box665"/>
          <p:cNvSpPr txBox="1"/>
          <p:nvPr/>
        </p:nvSpPr>
        <p:spPr>
          <a:xfrm>
            <a:off x="4533871" y="4224427"/>
            <a:ext cx="1815093" cy="714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63"/>
              </a:lnSpc>
            </a:pP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5.</a:t>
            </a:r>
            <a:r>
              <a:rPr lang="en-US" altLang="zh-CN" sz="600" spc="-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important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distinction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between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digital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nondigital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666" name="Text Box666"/>
          <p:cNvSpPr txBox="1"/>
          <p:nvPr/>
        </p:nvSpPr>
        <p:spPr>
          <a:xfrm>
            <a:off x="2463833" y="4345292"/>
            <a:ext cx="1952627" cy="7379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70" marR="3006" indent="-2" algn="just" rtl="0">
              <a:lnSpc>
                <a:spcPts val="90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accurate</a:t>
            </a:r>
            <a:r>
              <a:rPr lang="en-US" altLang="zh-CN" sz="700" spc="2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price</a:t>
            </a:r>
            <a:r>
              <a:rPr lang="en-US" altLang="zh-CN" sz="700" spc="30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inventory</a:t>
            </a:r>
            <a:r>
              <a:rPr lang="en-US" altLang="zh-CN" sz="700" spc="30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spc="2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</a:t>
            </a:r>
            <a:r>
              <a:rPr lang="en-US" altLang="zh-CN" sz="700" spc="1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was</a:t>
            </a:r>
            <a:r>
              <a:rPr lang="en-US" altLang="zh-CN" sz="700" spc="1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able</a:t>
            </a:r>
            <a:r>
              <a:rPr lang="en-US" altLang="zh-CN" sz="700" spc="1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drive</a:t>
            </a:r>
            <a:r>
              <a:rPr lang="en-US" altLang="zh-CN" sz="700" spc="1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economically</a:t>
            </a:r>
            <a:r>
              <a:rPr lang="en-US" altLang="zh-CN" sz="700" spc="12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signifí-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increases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3174" indent="117475" algn="just" rtl="0">
              <a:lnSpc>
                <a:spcPts val="1033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Similarly,</a:t>
            </a:r>
            <a:r>
              <a:rPr lang="en-US" altLang="zh-CN" sz="700" spc="2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700" spc="2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demonstrated</a:t>
            </a:r>
            <a:r>
              <a:rPr lang="en-US" altLang="zh-CN" sz="700" spc="20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spc="2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online-first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retailer</a:t>
            </a:r>
            <a:r>
              <a:rPr lang="en-US" altLang="zh-CN" sz="700" spc="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lang="en-US" altLang="zh-CN" sz="700" spc="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Warby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Parker</a:t>
            </a:r>
            <a:r>
              <a:rPr lang="en-US" altLang="zh-CN" sz="700" spc="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700" spc="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experience</a:t>
            </a:r>
            <a:r>
              <a:rPr lang="en-US" altLang="zh-CN" sz="700" spc="2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substantial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benefits</a:t>
            </a:r>
            <a:r>
              <a:rPr lang="en-US" altLang="zh-CN" sz="700" spc="4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700" spc="4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spc="4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</a:t>
            </a:r>
            <a:r>
              <a:rPr lang="en-US" altLang="zh-CN" sz="700" spc="4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presence</a:t>
            </a:r>
            <a:r>
              <a:rPr lang="en-US" altLang="zh-CN" sz="700" spc="4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4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simply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67" name="Text Box667"/>
          <p:cNvSpPr txBox="1"/>
          <p:nvPr/>
        </p:nvSpPr>
        <p:spPr>
          <a:xfrm>
            <a:off x="4530673" y="4330649"/>
            <a:ext cx="1821287" cy="7703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192" marR="8195" indent="-3172" algn="l" rtl="0">
              <a:lnSpc>
                <a:spcPts val="698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attributes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was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introduced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academic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literature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Sarvary,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"When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Internet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Likely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Decrease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Price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Competition?,"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Marketing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Science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18,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4</a:t>
            </a:r>
            <a:r>
              <a:rPr lang="en-US" altLang="zh-CN" sz="550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(November</a:t>
            </a:r>
            <a:r>
              <a:rPr lang="en-US" altLang="zh-CN" sz="55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1999):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485-503.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5" indent="3" algn="l" rtl="0">
              <a:lnSpc>
                <a:spcPts val="763"/>
              </a:lnSpc>
              <a:spcBef>
                <a:spcPts val="224"/>
              </a:spcBef>
            </a:pP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6.</a:t>
            </a:r>
            <a:r>
              <a:rPr lang="en-US" altLang="zh-CN" sz="600" spc="-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See,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example,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A.M.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Degeratu,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Rangaswamy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J.</a:t>
            </a:r>
            <a:r>
              <a:rPr lang="en-US" altLang="zh-CN" sz="550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Wu,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"Consumer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Choice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Behavior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Online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spc="9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Tradi­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tional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Supermarkets: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Effects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Brand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Ñame,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Price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Other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Search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Attributes,"</a:t>
            </a:r>
            <a:r>
              <a:rPr lang="en-US" altLang="zh-CN" sz="55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International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Journal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Re­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668" name="Text Box668"/>
          <p:cNvSpPr txBox="1"/>
          <p:nvPr/>
        </p:nvSpPr>
        <p:spPr>
          <a:xfrm>
            <a:off x="2467010" y="5135867"/>
            <a:ext cx="41304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showcases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69" name="Text Box669"/>
          <p:cNvSpPr txBox="1"/>
          <p:nvPr/>
        </p:nvSpPr>
        <p:spPr>
          <a:xfrm>
            <a:off x="2906430" y="5135867"/>
            <a:ext cx="401320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inventory.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70" name="Text Box670"/>
          <p:cNvSpPr txBox="1"/>
          <p:nvPr/>
        </p:nvSpPr>
        <p:spPr>
          <a:xfrm>
            <a:off x="3333785" y="5135867"/>
            <a:ext cx="294742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Offline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71" name="Text Box671"/>
          <p:cNvSpPr txBox="1"/>
          <p:nvPr/>
        </p:nvSpPr>
        <p:spPr>
          <a:xfrm>
            <a:off x="3654460" y="5135867"/>
            <a:ext cx="758584" cy="807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636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showrooms</a:t>
            </a:r>
            <a:r>
              <a:rPr lang="en-US" altLang="zh-CN" sz="700" spc="32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deliver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72" name="Text Box672"/>
          <p:cNvSpPr txBox="1"/>
          <p:nvPr/>
        </p:nvSpPr>
        <p:spPr>
          <a:xfrm>
            <a:off x="4533845" y="5137099"/>
            <a:ext cx="1747617" cy="655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search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Marketing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17,</a:t>
            </a:r>
            <a:r>
              <a:rPr lang="en-US" altLang="zh-CN" sz="55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(March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2000):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55-78;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  <p:sp>
        <p:nvSpPr>
          <p:cNvPr id="673" name="Text Box673"/>
          <p:cNvSpPr txBox="1"/>
          <p:nvPr/>
        </p:nvSpPr>
        <p:spPr>
          <a:xfrm>
            <a:off x="2467011" y="5266042"/>
            <a:ext cx="1963423" cy="25697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" indent="-1" algn="just" rtl="0">
              <a:lnSpc>
                <a:spcPts val="968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economically</a:t>
            </a:r>
            <a:r>
              <a:rPr lang="en-US" altLang="zh-CN" sz="700" spc="17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significant</a:t>
            </a:r>
            <a:r>
              <a:rPr lang="en-US" altLang="zh-CN" sz="700" spc="1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impacts</a:t>
            </a:r>
            <a:r>
              <a:rPr lang="en-US" altLang="zh-CN" sz="700" spc="18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700" spc="1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sales,</a:t>
            </a:r>
            <a:r>
              <a:rPr lang="en-US" altLang="zh-CN" sz="700" spc="1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returns,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awareness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sampling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efficiency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locations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within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-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showrooms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</a:t>
            </a:r>
            <a:r>
              <a:rPr lang="en-US" altLang="zh-CN" sz="700" spc="6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trading</a:t>
            </a:r>
            <a:r>
              <a:rPr lang="en-US" altLang="zh-CN" sz="700" spc="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areas.</a:t>
            </a:r>
            <a:r>
              <a:rPr lang="en-US" altLang="zh-CN" sz="700" spc="4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Furthermore,</a:t>
            </a:r>
            <a:r>
              <a:rPr lang="en-US" altLang="zh-CN" sz="700" spc="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ers</a:t>
            </a:r>
            <a:r>
              <a:rPr lang="en-US" altLang="zh-CN" sz="700" spc="5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spc="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able</a:t>
            </a:r>
            <a:r>
              <a:rPr lang="en-US" altLang="zh-CN" sz="700" spc="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choose</a:t>
            </a:r>
            <a:r>
              <a:rPr lang="en-US" altLang="zh-CN" sz="700" spc="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channel</a:t>
            </a:r>
            <a:r>
              <a:rPr lang="en-US" altLang="zh-CN" sz="700" spc="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best</a:t>
            </a:r>
            <a:r>
              <a:rPr lang="en-US" altLang="zh-CN" sz="700" spc="5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fits</a:t>
            </a:r>
            <a:r>
              <a:rPr lang="en-US" altLang="zh-CN" sz="700" spc="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needs,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those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wanting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touch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feel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before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buying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most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likely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visit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showroom.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8" marR="14021" indent="117474" algn="just" rtl="0">
              <a:lnSpc>
                <a:spcPts val="1034"/>
              </a:lnSpc>
            </a:pP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lang="en-US" altLang="zh-CN" sz="7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spc="2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7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not,</a:t>
            </a:r>
            <a:r>
              <a:rPr lang="en-US" altLang="zh-CN" sz="700" spc="3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spc="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omnichannel</a:t>
            </a:r>
            <a:r>
              <a:rPr lang="en-US" altLang="zh-CN" sz="700" spc="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thinking</a:t>
            </a:r>
            <a:r>
              <a:rPr lang="en-US" altLang="zh-CN" sz="700" spc="1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1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behavior.</a:t>
            </a:r>
            <a:r>
              <a:rPr lang="en-US" altLang="zh-CN" sz="700" spc="15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Sellers</a:t>
            </a:r>
            <a:r>
              <a:rPr lang="en-US" altLang="zh-CN" sz="700" spc="1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need</a:t>
            </a:r>
            <a:r>
              <a:rPr lang="en-US" altLang="zh-CN" sz="700" spc="15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5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700" spc="15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15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well.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Omnichannel</a:t>
            </a:r>
            <a:r>
              <a:rPr lang="en-US" altLang="zh-CN" sz="700" spc="2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features</a:t>
            </a:r>
            <a:r>
              <a:rPr lang="en-US" altLang="zh-CN" sz="700" spc="24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initially</a:t>
            </a:r>
            <a:r>
              <a:rPr lang="en-US" altLang="zh-CN" sz="700" spc="23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perceived</a:t>
            </a:r>
            <a:r>
              <a:rPr lang="en-US" altLang="zh-CN" sz="700" spc="23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700" spc="23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“nice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add-ons”</a:t>
            </a:r>
            <a:r>
              <a:rPr lang="en-US" altLang="zh-CN" sz="700" spc="10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700" spc="1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becoming</a:t>
            </a:r>
            <a:r>
              <a:rPr lang="en-US" altLang="zh-CN" sz="700" spc="1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“must-haves.”</a:t>
            </a:r>
            <a:r>
              <a:rPr lang="en-US" altLang="zh-CN" sz="700" spc="1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0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question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spc="11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sellers</a:t>
            </a:r>
            <a:r>
              <a:rPr lang="en-US" altLang="zh-CN" sz="700" spc="11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700" spc="1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longer</a:t>
            </a:r>
            <a:r>
              <a:rPr lang="en-US" altLang="zh-CN" sz="700" spc="1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whether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opérate</a:t>
            </a:r>
            <a:r>
              <a:rPr lang="en-US" altLang="zh-CN" sz="700" spc="1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700" spc="1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om­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nichannel</a:t>
            </a:r>
            <a:r>
              <a:rPr lang="en-US" altLang="zh-CN" sz="700" spc="18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strategy,</a:t>
            </a:r>
            <a:r>
              <a:rPr lang="en-US" altLang="zh-CN" sz="700" spc="18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but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</a:t>
            </a:r>
            <a:r>
              <a:rPr lang="en-US" altLang="zh-CN" sz="700" spc="18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700" spc="18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most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effectively.</a:t>
            </a:r>
            <a:r>
              <a:rPr lang="en-US" altLang="zh-CN" sz="700" spc="1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lang="en-US" altLang="zh-CN" sz="700" spc="1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research</a:t>
            </a:r>
            <a:r>
              <a:rPr lang="en-US" altLang="zh-CN" sz="700" spc="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underscores</a:t>
            </a:r>
            <a:r>
              <a:rPr lang="en-US" altLang="zh-CN" sz="700" spc="1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spc="16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best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sellers</a:t>
            </a:r>
            <a:r>
              <a:rPr lang="en-US" altLang="zh-CN" sz="700" spc="1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lang="en-US" altLang="zh-CN" sz="700" spc="1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win</a:t>
            </a:r>
            <a:r>
              <a:rPr lang="en-US" altLang="zh-CN" sz="700" spc="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omnichannel</a:t>
            </a:r>
            <a:r>
              <a:rPr lang="en-US" altLang="zh-CN" sz="700" spc="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revolution</a:t>
            </a:r>
            <a:r>
              <a:rPr lang="en-US" altLang="zh-CN" sz="700" spc="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700" spc="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work-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ing</a:t>
            </a:r>
            <a:r>
              <a:rPr lang="en-US" altLang="zh-CN" sz="700" spc="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across</a:t>
            </a:r>
            <a:r>
              <a:rPr lang="en-US" altLang="zh-CN" sz="700" spc="9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permeable</a:t>
            </a:r>
            <a:r>
              <a:rPr lang="en-US" altLang="zh-CN" sz="700" spc="9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boundaries</a:t>
            </a:r>
            <a:r>
              <a:rPr lang="en-US" altLang="zh-CN" sz="700" spc="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spc="9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700" spc="2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fulfillment,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offering</a:t>
            </a:r>
            <a:r>
              <a:rPr lang="en-US" altLang="zh-CN" sz="700" spc="2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spc="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right</a:t>
            </a:r>
            <a:r>
              <a:rPr lang="en-US" altLang="zh-CN" sz="700" spc="21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combination</a:t>
            </a:r>
            <a:r>
              <a:rPr lang="en-US" altLang="zh-CN" sz="700" spc="2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experiences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customers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demand</a:t>
            </a:r>
            <a:r>
              <a:rPr lang="en-US" altLang="zh-CN" sz="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them.</a:t>
            </a:r>
            <a:endParaRPr lang="en-US" altLang="zh-CN" sz="700">
              <a:latin typeface="Times New Roman"/>
              <a:ea typeface="Times New Roman"/>
              <a:cs typeface="Times New Roman"/>
            </a:endParaRPr>
          </a:p>
          <a:p>
            <a:pPr marL="6371" marR="66896" indent="-3176" algn="l" rtl="0">
              <a:lnSpc>
                <a:spcPts val="767"/>
              </a:lnSpc>
              <a:spcBef>
                <a:spcPts val="749"/>
              </a:spcBef>
            </a:pP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David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R.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Bell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XinmeiZhang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Yongge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Dai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Pro-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fessor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professor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marketing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Wharton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Schoolat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Universityof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Pennsylvania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Philadelphia,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  <p:sp>
        <p:nvSpPr>
          <p:cNvPr id="674" name="Text Box674"/>
          <p:cNvSpPr txBox="1"/>
          <p:nvPr/>
        </p:nvSpPr>
        <p:spPr>
          <a:xfrm>
            <a:off x="4530620" y="5232349"/>
            <a:ext cx="1816503" cy="260869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217" indent="-3172" algn="l" rtl="0">
              <a:lnSpc>
                <a:spcPts val="698"/>
              </a:lnSpc>
            </a:pP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J.Y.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D.R.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Bell,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"Neighborhood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Social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Capital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Social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Learning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Experience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Attributes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Producís,"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Marketing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Science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32,</a:t>
            </a:r>
            <a:r>
              <a:rPr lang="en-US" altLang="zh-CN" sz="55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6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(November-December2013):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960-976.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32" marR="121738" indent="2" algn="l" rtl="0">
              <a:lnSpc>
                <a:spcPts val="767"/>
              </a:lnSpc>
              <a:spcBef>
                <a:spcPts val="224"/>
              </a:spcBef>
            </a:pP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7.</a:t>
            </a:r>
            <a:r>
              <a:rPr lang="en-US" altLang="zh-CN" sz="600" spc="-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practice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drawn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iré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retailers.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See,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example,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Coleman,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"Showrooming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New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Shoplifting,"</a:t>
            </a:r>
            <a:r>
              <a:rPr lang="en-US" altLang="zh-CN" sz="55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24,2013,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rId5"/>
              </a:rPr>
              <a:t>www.retailers.com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25" marR="37294" indent="3" algn="l" rtl="0">
              <a:lnSpc>
                <a:spcPts val="775"/>
              </a:lnSpc>
              <a:spcBef>
                <a:spcPts val="199"/>
              </a:spcBef>
            </a:pP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8.</a:t>
            </a:r>
            <a:r>
              <a:rPr lang="en-US" altLang="zh-CN" sz="600" spc="-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Showrooming,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some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industry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estimates,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thought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cosí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U.S.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retailers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$200</a:t>
            </a:r>
            <a:r>
              <a:rPr lang="en-US" altLang="zh-CN" sz="550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billion.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"Show­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rooming: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$217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Billion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Problem,"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2013,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80FF"/>
                </a:solidFill>
                <a:latin typeface="Arial"/>
                <a:ea typeface="Arial"/>
                <a:cs typeface="Arial"/>
                <a:hlinkClick r:id="rId6"/>
              </a:rPr>
              <a:t>www.360pi.com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16" marR="30957" indent="2" algn="l" rtl="0">
              <a:lnSpc>
                <a:spcPts val="770"/>
              </a:lnSpc>
              <a:spcBef>
                <a:spcPts val="174"/>
              </a:spcBef>
            </a:pP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9.</a:t>
            </a:r>
            <a:r>
              <a:rPr lang="en-US" altLang="zh-CN" sz="600" spc="-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Internet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purveyor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"infinite"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variety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was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probably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first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popularized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Anderson,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Tail: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Future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Business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Selling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Less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More"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(NewYork: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Hyperion,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2006).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Academic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re­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search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also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shown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Internet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shoppers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likely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niche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producís;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Brynjolfsson,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Y.J.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Hu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M.S.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Rahman,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"Battleof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Retail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Channels: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Selection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Geography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Drive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Cross-Channel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Competition,"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Management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Science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55,</a:t>
            </a:r>
            <a:r>
              <a:rPr lang="en-US" altLang="zh-CN" sz="550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</a:t>
            </a:r>
            <a:r>
              <a:rPr lang="en-US" altLang="zh-CN" sz="550" spc="0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1</a:t>
            </a:r>
            <a:r>
              <a:rPr lang="en-US" altLang="zh-CN" sz="550" dirty="0">
                <a:solidFill>
                  <a:srgbClr val="364052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(Novem­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2009):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1755-1765.</a:t>
            </a:r>
            <a:endParaRPr lang="en-US" altLang="zh-CN" sz="550">
              <a:latin typeface="Arial"/>
              <a:ea typeface="Arial"/>
              <a:cs typeface="Arial"/>
            </a:endParaRPr>
          </a:p>
          <a:p>
            <a:pPr marL="9511" marR="808" indent="-3172" algn="l" rtl="0">
              <a:lnSpc>
                <a:spcPts val="770"/>
              </a:lnSpc>
              <a:spcBef>
                <a:spcPts val="199"/>
              </a:spcBef>
            </a:pPr>
            <a:r>
              <a:rPr lang="en-US" altLang="zh-CN" sz="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10.</a:t>
            </a:r>
            <a:r>
              <a:rPr lang="en-US" altLang="zh-CN" sz="600" spc="-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former,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Fisherand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Vaidyanathan,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"Which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Producís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Should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You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Stock?"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Harvard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Business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Review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90,</a:t>
            </a:r>
            <a:r>
              <a:rPr lang="en-US" altLang="zh-CN" sz="55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11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(November</a:t>
            </a:r>
            <a:r>
              <a:rPr lang="en-US" altLang="zh-CN" sz="550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2012):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108-118.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Aggregat-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ing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inventory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decisions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independent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locations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(or,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generally,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demand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streams)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results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lower</a:t>
            </a:r>
            <a:r>
              <a:rPr lang="en-US" altLang="zh-CN" sz="5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5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relative</a:t>
            </a:r>
            <a:endParaRPr lang="en-US" altLang="zh-CN" sz="55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6692</Words>
  <Application>Microsoft Office PowerPoint</Application>
  <PresentationFormat>Personalizado</PresentationFormat>
  <Paragraphs>763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主题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David Corzo</cp:lastModifiedBy>
  <cp:revision>2</cp:revision>
  <dcterms:created xsi:type="dcterms:W3CDTF">2017-10-23T09:06:44Z</dcterms:created>
  <dcterms:modified xsi:type="dcterms:W3CDTF">2020-04-16T02:42:41Z</dcterms:modified>
</cp:coreProperties>
</file>