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2" r:id="rId16"/>
    <p:sldId id="273" r:id="rId17"/>
    <p:sldId id="274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7BF525F-F542-4F71-8C19-3A0E9CFB6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331" y="1284195"/>
            <a:ext cx="8309111" cy="4758796"/>
          </a:xfrm>
        </p:spPr>
      </p:pic>
    </p:spTree>
    <p:extLst>
      <p:ext uri="{BB962C8B-B14F-4D97-AF65-F5344CB8AC3E}">
        <p14:creationId xmlns:p14="http://schemas.microsoft.com/office/powerpoint/2010/main" val="10191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39583-CB77-49BC-B048-76F9B622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0144B1-E8C4-4A9A-ADDB-4AA0159C7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759" y="520148"/>
            <a:ext cx="4968481" cy="5817704"/>
          </a:xfrm>
        </p:spPr>
      </p:pic>
    </p:spTree>
    <p:extLst>
      <p:ext uri="{BB962C8B-B14F-4D97-AF65-F5344CB8AC3E}">
        <p14:creationId xmlns:p14="http://schemas.microsoft.com/office/powerpoint/2010/main" val="8649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39583-CB77-49BC-B048-76F9B622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82695A6-1FC9-4ABA-B9B2-652335A1C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74" y="925987"/>
            <a:ext cx="5520844" cy="5247861"/>
          </a:xfrm>
        </p:spPr>
      </p:pic>
    </p:spTree>
    <p:extLst>
      <p:ext uri="{BB962C8B-B14F-4D97-AF65-F5344CB8AC3E}">
        <p14:creationId xmlns:p14="http://schemas.microsoft.com/office/powerpoint/2010/main" val="127310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39583-CB77-49BC-B048-76F9B622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B18B62-5256-436B-B4F5-54570EE6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574" y="544530"/>
            <a:ext cx="4805417" cy="5768940"/>
          </a:xfrm>
        </p:spPr>
      </p:pic>
    </p:spTree>
    <p:extLst>
      <p:ext uri="{BB962C8B-B14F-4D97-AF65-F5344CB8AC3E}">
        <p14:creationId xmlns:p14="http://schemas.microsoft.com/office/powerpoint/2010/main" val="283497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39583-CB77-49BC-B048-76F9B622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4943A15-0A6B-48B5-8788-61FA2005B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384" y="630565"/>
            <a:ext cx="5637232" cy="5596870"/>
          </a:xfrm>
        </p:spPr>
      </p:pic>
    </p:spTree>
    <p:extLst>
      <p:ext uri="{BB962C8B-B14F-4D97-AF65-F5344CB8AC3E}">
        <p14:creationId xmlns:p14="http://schemas.microsoft.com/office/powerpoint/2010/main" val="298148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360D11-89C3-4D6B-B701-59739554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Método de fijación de precios por costos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6E7478-B0C7-4A00-B7AD-62D8C936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Costo Plus</a:t>
            </a:r>
          </a:p>
          <a:p>
            <a:pPr lvl="1"/>
            <a:r>
              <a:rPr lang="es-GT" dirty="0"/>
              <a:t>Cosiste en agregarle un Margen de Beneficio al Costo del Producto</a:t>
            </a:r>
          </a:p>
          <a:p>
            <a:pPr lvl="4"/>
            <a:r>
              <a:rPr lang="es-GT" dirty="0"/>
              <a:t>Costo Total	Q.100</a:t>
            </a:r>
          </a:p>
          <a:p>
            <a:pPr lvl="4"/>
            <a:r>
              <a:rPr lang="es-GT" dirty="0"/>
              <a:t>Margen Bruto 40%	</a:t>
            </a:r>
            <a:r>
              <a:rPr lang="es-GT" u="sng" dirty="0"/>
              <a:t>Q.  40 </a:t>
            </a:r>
          </a:p>
          <a:p>
            <a:pPr lvl="4"/>
            <a:r>
              <a:rPr lang="es-GT" dirty="0"/>
              <a:t>Precio		Q.140</a:t>
            </a:r>
          </a:p>
        </p:txBody>
      </p:sp>
    </p:spTree>
    <p:extLst>
      <p:ext uri="{BB962C8B-B14F-4D97-AF65-F5344CB8AC3E}">
        <p14:creationId xmlns:p14="http://schemas.microsoft.com/office/powerpoint/2010/main" val="236796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105004E-9610-4E56-97AA-21848FAB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896" y="3143250"/>
            <a:ext cx="4270248" cy="2596776"/>
          </a:xfrm>
        </p:spPr>
        <p:txBody>
          <a:bodyPr/>
          <a:lstStyle/>
          <a:p>
            <a:r>
              <a:rPr lang="es-GT" dirty="0"/>
              <a:t>Situación de este mes:</a:t>
            </a:r>
          </a:p>
          <a:p>
            <a:pPr marL="0" indent="0">
              <a:buNone/>
            </a:pPr>
            <a:r>
              <a:rPr lang="es-GT" dirty="0"/>
              <a:t>Unidades que se esperan a vender: 100  </a:t>
            </a:r>
          </a:p>
          <a:p>
            <a:pPr marL="0" indent="0">
              <a:buNone/>
            </a:pPr>
            <a:r>
              <a:rPr lang="es-GT" dirty="0"/>
              <a:t>Costo Variable Q.950</a:t>
            </a:r>
          </a:p>
          <a:p>
            <a:pPr marL="0" indent="0">
              <a:buNone/>
            </a:pPr>
            <a:r>
              <a:rPr lang="es-GT" dirty="0"/>
              <a:t>Costo Fijo Total Q.5,000</a:t>
            </a:r>
          </a:p>
          <a:p>
            <a:pPr marL="0" indent="0">
              <a:buNone/>
            </a:pPr>
            <a:r>
              <a:rPr lang="es-GT" dirty="0"/>
              <a:t>Margen Bruto Fijado 10%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8239ACA-F45D-42E8-81C3-3881BFB86D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Cálculo:</a:t>
            </a:r>
          </a:p>
          <a:p>
            <a:pPr marL="0" indent="0">
              <a:buNone/>
            </a:pPr>
            <a:r>
              <a:rPr lang="es-GT" dirty="0"/>
              <a:t>Costo Fijo Promedio	Q.    50</a:t>
            </a:r>
          </a:p>
          <a:p>
            <a:pPr marL="0" indent="0">
              <a:buNone/>
            </a:pPr>
            <a:r>
              <a:rPr lang="es-GT" dirty="0"/>
              <a:t>Costo Variable Unitario	Q.   950</a:t>
            </a:r>
          </a:p>
          <a:p>
            <a:pPr marL="0" indent="0">
              <a:buNone/>
            </a:pPr>
            <a:r>
              <a:rPr lang="es-GT" dirty="0"/>
              <a:t>Costo Total Unitario	Q.1,000</a:t>
            </a:r>
          </a:p>
          <a:p>
            <a:pPr marL="0" indent="0">
              <a:buNone/>
            </a:pPr>
            <a:r>
              <a:rPr lang="es-GT" dirty="0"/>
              <a:t>Margen Bruto 10%		Q.   100</a:t>
            </a:r>
          </a:p>
          <a:p>
            <a:pPr marL="0" indent="0">
              <a:buNone/>
            </a:pPr>
            <a:r>
              <a:rPr lang="es-GT" dirty="0"/>
              <a:t>Precio			Q.1,100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FE4D84-2CC6-436A-A1B3-1CE6D2F0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98381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105004E-9610-4E56-97AA-21848FAB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896" y="3143250"/>
            <a:ext cx="4270248" cy="2596776"/>
          </a:xfrm>
        </p:spPr>
        <p:txBody>
          <a:bodyPr/>
          <a:lstStyle/>
          <a:p>
            <a:r>
              <a:rPr lang="es-GT" dirty="0"/>
              <a:t>Situación de este mes:</a:t>
            </a:r>
          </a:p>
          <a:p>
            <a:pPr marL="0" indent="0">
              <a:buNone/>
            </a:pPr>
            <a:r>
              <a:rPr lang="es-GT" dirty="0"/>
              <a:t>Unidades que se vendieron: 125	  </a:t>
            </a:r>
          </a:p>
          <a:p>
            <a:pPr marL="0" indent="0">
              <a:buNone/>
            </a:pPr>
            <a:r>
              <a:rPr lang="es-GT" dirty="0"/>
              <a:t>Costo Variable Q.950</a:t>
            </a:r>
          </a:p>
          <a:p>
            <a:pPr marL="0" indent="0">
              <a:buNone/>
            </a:pPr>
            <a:r>
              <a:rPr lang="es-GT" dirty="0"/>
              <a:t>Costo Fijo Total Q.5,000</a:t>
            </a:r>
          </a:p>
          <a:p>
            <a:pPr marL="0" indent="0">
              <a:buNone/>
            </a:pPr>
            <a:r>
              <a:rPr lang="es-GT" dirty="0"/>
              <a:t>Margen Bruto Fijado 10%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8239ACA-F45D-42E8-81C3-3881BFB86D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Cálculo:</a:t>
            </a:r>
          </a:p>
          <a:p>
            <a:pPr marL="0" indent="0">
              <a:buNone/>
            </a:pPr>
            <a:r>
              <a:rPr lang="es-GT" dirty="0"/>
              <a:t>Costo Fijo Promedio	Q.    40</a:t>
            </a:r>
          </a:p>
          <a:p>
            <a:pPr marL="0" indent="0">
              <a:buNone/>
            </a:pPr>
            <a:r>
              <a:rPr lang="es-GT" dirty="0"/>
              <a:t>Costo Variable Unitario	Q.   950</a:t>
            </a:r>
          </a:p>
          <a:p>
            <a:pPr marL="0" indent="0">
              <a:buNone/>
            </a:pPr>
            <a:r>
              <a:rPr lang="es-GT" dirty="0"/>
              <a:t>Costo Total Unitario	Q.   990</a:t>
            </a:r>
          </a:p>
          <a:p>
            <a:pPr marL="0" indent="0">
              <a:buNone/>
            </a:pPr>
            <a:r>
              <a:rPr lang="es-GT" dirty="0"/>
              <a:t>Margen Bruto 10%		Q.     99</a:t>
            </a:r>
          </a:p>
          <a:p>
            <a:pPr marL="0" indent="0">
              <a:buNone/>
            </a:pPr>
            <a:r>
              <a:rPr lang="es-GT" dirty="0"/>
              <a:t>Precio			Q.1,089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FE4D84-2CC6-436A-A1B3-1CE6D2F0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Se venden más unidades</a:t>
            </a:r>
          </a:p>
        </p:txBody>
      </p:sp>
    </p:spTree>
    <p:extLst>
      <p:ext uri="{BB962C8B-B14F-4D97-AF65-F5344CB8AC3E}">
        <p14:creationId xmlns:p14="http://schemas.microsoft.com/office/powerpoint/2010/main" val="203806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105004E-9610-4E56-97AA-21848FAB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896" y="3143250"/>
            <a:ext cx="4270248" cy="2596776"/>
          </a:xfrm>
        </p:spPr>
        <p:txBody>
          <a:bodyPr/>
          <a:lstStyle/>
          <a:p>
            <a:r>
              <a:rPr lang="es-GT" dirty="0"/>
              <a:t>Situación de este mes:</a:t>
            </a:r>
          </a:p>
          <a:p>
            <a:pPr marL="0" indent="0">
              <a:buNone/>
            </a:pPr>
            <a:r>
              <a:rPr lang="es-GT" dirty="0"/>
              <a:t>Unidades que se vendieron: 65	  </a:t>
            </a:r>
          </a:p>
          <a:p>
            <a:pPr marL="0" indent="0">
              <a:buNone/>
            </a:pPr>
            <a:r>
              <a:rPr lang="es-GT" dirty="0"/>
              <a:t>Costo Variable Q.950</a:t>
            </a:r>
          </a:p>
          <a:p>
            <a:pPr marL="0" indent="0">
              <a:buNone/>
            </a:pPr>
            <a:r>
              <a:rPr lang="es-GT" dirty="0"/>
              <a:t>Costo Fijo Total Q.5,000</a:t>
            </a:r>
          </a:p>
          <a:p>
            <a:pPr marL="0" indent="0">
              <a:buNone/>
            </a:pPr>
            <a:r>
              <a:rPr lang="es-GT" dirty="0"/>
              <a:t>Margen Bruto Fijado 10%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8239ACA-F45D-42E8-81C3-3881BFB86D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Cálculo:</a:t>
            </a:r>
          </a:p>
          <a:p>
            <a:pPr marL="0" indent="0">
              <a:buNone/>
            </a:pPr>
            <a:r>
              <a:rPr lang="es-GT" dirty="0"/>
              <a:t>Costo Fijo Promedio	Q.    77</a:t>
            </a:r>
          </a:p>
          <a:p>
            <a:pPr marL="0" indent="0">
              <a:buNone/>
            </a:pPr>
            <a:r>
              <a:rPr lang="es-GT" dirty="0"/>
              <a:t>Costo Variable Unitario	Q.   950</a:t>
            </a:r>
          </a:p>
          <a:p>
            <a:pPr marL="0" indent="0">
              <a:buNone/>
            </a:pPr>
            <a:r>
              <a:rPr lang="es-GT" dirty="0"/>
              <a:t>Costo Total Unitario	Q.1,027</a:t>
            </a:r>
          </a:p>
          <a:p>
            <a:pPr marL="0" indent="0">
              <a:buNone/>
            </a:pPr>
            <a:r>
              <a:rPr lang="es-GT" dirty="0"/>
              <a:t>Margen Bruto 10%		Q.   103</a:t>
            </a:r>
          </a:p>
          <a:p>
            <a:pPr marL="0" indent="0">
              <a:buNone/>
            </a:pPr>
            <a:r>
              <a:rPr lang="es-GT" dirty="0"/>
              <a:t>Precio			Q.1,130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FE4D84-2CC6-436A-A1B3-1CE6D2F0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Se venden menos unidades</a:t>
            </a:r>
          </a:p>
        </p:txBody>
      </p:sp>
    </p:spTree>
    <p:extLst>
      <p:ext uri="{BB962C8B-B14F-4D97-AF65-F5344CB8AC3E}">
        <p14:creationId xmlns:p14="http://schemas.microsoft.com/office/powerpoint/2010/main" val="19588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6A838C-991A-4D0B-8691-DFEADD2A1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CC9287-AB03-44A2-86DA-018ED554C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Es muy simple y rápido de calcular	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9177896-4A62-4E6F-85E9-0E625652D5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No toma en cuenta la competencia</a:t>
            </a:r>
          </a:p>
          <a:p>
            <a:pPr algn="just"/>
            <a:r>
              <a:rPr lang="es-GT" dirty="0"/>
              <a:t>No toma en cuenta las preferencias de los clientes</a:t>
            </a:r>
          </a:p>
          <a:p>
            <a:pPr algn="just"/>
            <a:r>
              <a:rPr lang="es-GT" dirty="0"/>
              <a:t>No se tiene control sobre la distribución de los costos fijos, por lo que existen errores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E7F56D5-ECC9-422D-A5E7-88D805B02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GT" dirty="0" err="1"/>
              <a:t>dESVENTAJAS</a:t>
            </a:r>
            <a:endParaRPr lang="es-G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DCECC37-59AB-455B-B741-75812CF8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COMPARACIÓN</a:t>
            </a:r>
          </a:p>
        </p:txBody>
      </p:sp>
    </p:spTree>
    <p:extLst>
      <p:ext uri="{BB962C8B-B14F-4D97-AF65-F5344CB8AC3E}">
        <p14:creationId xmlns:p14="http://schemas.microsoft.com/office/powerpoint/2010/main" val="229024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823AC9-B3AC-466D-BEF6-C7A74ACE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Otros métodos parecidos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4D04239-3A3A-4392-8C0A-F9C490D4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Costo Plus sobre Costo Variable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endParaRPr lang="es-GT" dirty="0"/>
          </a:p>
          <a:p>
            <a:r>
              <a:rPr lang="es-GT" dirty="0"/>
              <a:t>Costo sobre el Margen de Ventas</a:t>
            </a:r>
          </a:p>
        </p:txBody>
      </p:sp>
    </p:spTree>
    <p:extLst>
      <p:ext uri="{BB962C8B-B14F-4D97-AF65-F5344CB8AC3E}">
        <p14:creationId xmlns:p14="http://schemas.microsoft.com/office/powerpoint/2010/main" val="127581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C97-7940-44D5-85F9-25D82D85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ES PRICING?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DA5A9-A754-47C3-9B75-C68374C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23" y="2638044"/>
            <a:ext cx="8309112" cy="380251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dirty="0"/>
              <a:t>Es el arte y la ciencia de comprender cuánto un cliente estaría dispuesto a pagar por un producto o servicio, intentando obtener el máximo margen de utilidad posible de éste.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 Es el método con el que determinamos cuánto debe recibir un empresa por sus productos.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Fijar montos que sean atractivos para el cliente y que sean rentables</a:t>
            </a:r>
            <a:r>
              <a:rPr lang="es-MX" sz="2400" b="1" dirty="0"/>
              <a:t> </a:t>
            </a:r>
            <a:r>
              <a:rPr lang="es-MX" sz="2400" dirty="0"/>
              <a:t>para la empresa.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87266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39F1A-F4E4-408E-A3A9-A00860C5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0F665-693A-46AC-9DAD-BC49497DB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342900" indent="-342900">
              <a:buFont typeface="+mj-lt"/>
              <a:buAutoNum type="arabicPeriod"/>
            </a:pPr>
            <a:r>
              <a:rPr lang="es-MX" sz="2400" b="1" dirty="0"/>
              <a:t>Maximizar las ganancias</a:t>
            </a:r>
            <a:endParaRPr lang="es-MX" sz="2400" dirty="0"/>
          </a:p>
          <a:p>
            <a:endParaRPr lang="es-GT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838CDF8-142E-47D7-9CB9-F7C89A347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9783" y="2870016"/>
            <a:ext cx="3648584" cy="2638793"/>
          </a:xfrm>
        </p:spPr>
      </p:pic>
    </p:spTree>
    <p:extLst>
      <p:ext uri="{BB962C8B-B14F-4D97-AF65-F5344CB8AC3E}">
        <p14:creationId xmlns:p14="http://schemas.microsoft.com/office/powerpoint/2010/main" val="31989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39F1A-F4E4-408E-A3A9-A00860C5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0F665-693A-46AC-9DAD-BC49497DB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/>
              <a:t>Aumentar los volúmenes de Venta</a:t>
            </a:r>
            <a:endParaRPr lang="es-MX" sz="2400" dirty="0"/>
          </a:p>
          <a:p>
            <a:endParaRPr lang="es-GT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61F9698-2F39-42BD-B142-BA62EB59E9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9783" y="2870016"/>
            <a:ext cx="3648584" cy="2638793"/>
          </a:xfrm>
        </p:spPr>
      </p:pic>
    </p:spTree>
    <p:extLst>
      <p:ext uri="{BB962C8B-B14F-4D97-AF65-F5344CB8AC3E}">
        <p14:creationId xmlns:p14="http://schemas.microsoft.com/office/powerpoint/2010/main" val="76958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39F1A-F4E4-408E-A3A9-A00860C5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0F665-693A-46AC-9DAD-BC49497DB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457200" indent="-457200">
              <a:buFont typeface="+mj-lt"/>
              <a:buAutoNum type="arabicPeriod" startAt="3"/>
            </a:pPr>
            <a:r>
              <a:rPr lang="es-MX" sz="2400" b="1" dirty="0"/>
              <a:t>Consolidar un prestigio</a:t>
            </a:r>
            <a:endParaRPr lang="es-MX" sz="2400" dirty="0"/>
          </a:p>
          <a:p>
            <a:endParaRPr lang="es-GT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718A6A3-62DE-40CF-BC2C-3B6C81AC5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9783" y="2870016"/>
            <a:ext cx="3648584" cy="2638793"/>
          </a:xfrm>
        </p:spPr>
      </p:pic>
    </p:spTree>
    <p:extLst>
      <p:ext uri="{BB962C8B-B14F-4D97-AF65-F5344CB8AC3E}">
        <p14:creationId xmlns:p14="http://schemas.microsoft.com/office/powerpoint/2010/main" val="10234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39F1A-F4E4-408E-A3A9-A00860C5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0F665-693A-46AC-9DAD-BC49497DB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342900" indent="-342900">
              <a:buFont typeface="+mj-lt"/>
              <a:buAutoNum type="arabicPeriod"/>
            </a:pPr>
            <a:endParaRPr lang="es-MX" sz="2400" b="1" dirty="0"/>
          </a:p>
          <a:p>
            <a:pPr marL="457200" indent="-457200">
              <a:buFont typeface="+mj-lt"/>
              <a:buAutoNum type="arabicPeriod" startAt="4"/>
            </a:pPr>
            <a:r>
              <a:rPr lang="es-MX" sz="2400" b="1" dirty="0"/>
              <a:t>Neutralizar la guerra de precios</a:t>
            </a:r>
            <a:endParaRPr lang="es-MX" sz="2400" dirty="0"/>
          </a:p>
          <a:p>
            <a:endParaRPr lang="es-GT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0E3EB12-4EFD-4130-AE0B-3EBDA1FF1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9783" y="2870016"/>
            <a:ext cx="3648584" cy="2638793"/>
          </a:xfrm>
        </p:spPr>
      </p:pic>
    </p:spTree>
    <p:extLst>
      <p:ext uri="{BB962C8B-B14F-4D97-AF65-F5344CB8AC3E}">
        <p14:creationId xmlns:p14="http://schemas.microsoft.com/office/powerpoint/2010/main" val="115126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166D-77F1-4D6D-883F-3B7008FD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¿Cómo determinar una estrategia de </a:t>
            </a:r>
            <a:r>
              <a:rPr lang="es-GT" dirty="0" err="1"/>
              <a:t>pricing</a:t>
            </a:r>
            <a:r>
              <a:rPr lang="es-GT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691E-323F-4D60-AA6B-63F0C306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5" y="2638044"/>
            <a:ext cx="8401878" cy="3762756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Lo más importante al momento de establecer una estrategia son los clientes.</a:t>
            </a:r>
          </a:p>
          <a:p>
            <a:pPr algn="just"/>
            <a:r>
              <a:rPr lang="es-MX" sz="2000" dirty="0"/>
              <a:t>Todo depende del tipo de mercado al que quieres llegar.</a:t>
            </a:r>
          </a:p>
          <a:p>
            <a:pPr algn="just"/>
            <a:r>
              <a:rPr lang="es-MX" sz="2000" dirty="0"/>
              <a:t>Establecer una estrategia de precios adecuado al mercado, los precios no deben de ser rígidos ya que el mercado es cambiante.</a:t>
            </a:r>
          </a:p>
          <a:p>
            <a:pPr algn="just"/>
            <a:r>
              <a:rPr lang="es-MX" sz="2000" dirty="0"/>
              <a:t>Antes de que se desarrolle un nuevo producto se debe elegir el mercado meta (las personas que lo van a consumir) y el posicionamiento del mismo.</a:t>
            </a:r>
          </a:p>
          <a:p>
            <a:pPr algn="just"/>
            <a:r>
              <a:rPr lang="es-MX" sz="2000" dirty="0"/>
              <a:t>La cantidad de productos que se vendan debe ser la adecuada para el tipo de empresa y el momento por el que pasa. </a:t>
            </a:r>
          </a:p>
          <a:p>
            <a:pPr algn="just"/>
            <a:r>
              <a:rPr lang="es-MX" sz="2000" dirty="0"/>
              <a:t>Las estrategias de </a:t>
            </a:r>
            <a:r>
              <a:rPr lang="es-MX" sz="2000" dirty="0" err="1"/>
              <a:t>pricing</a:t>
            </a:r>
            <a:r>
              <a:rPr lang="es-MX" sz="2000" dirty="0"/>
              <a:t> están encaminadas a controlar todos estos factores.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72559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D6568-BEE4-4153-B215-BAE3FA26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Estrategias de </a:t>
            </a:r>
            <a:r>
              <a:rPr lang="es-GT" dirty="0" err="1"/>
              <a:t>pricing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DDD28-4D56-4522-8132-1B0FE3D4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>
                <a:solidFill>
                  <a:schemeClr val="tx1"/>
                </a:solidFill>
              </a:rPr>
              <a:t>Estrategia de </a:t>
            </a:r>
            <a:r>
              <a:rPr lang="es-MX" sz="2800" dirty="0" err="1">
                <a:solidFill>
                  <a:schemeClr val="tx1"/>
                </a:solidFill>
              </a:rPr>
              <a:t>Pricing</a:t>
            </a:r>
            <a:r>
              <a:rPr lang="es-MX" sz="2800" dirty="0">
                <a:solidFill>
                  <a:schemeClr val="tx1"/>
                </a:solidFill>
              </a:rPr>
              <a:t> Neutral</a:t>
            </a:r>
          </a:p>
          <a:p>
            <a:pPr algn="just"/>
            <a:r>
              <a:rPr lang="es-MX" sz="2800" dirty="0">
                <a:solidFill>
                  <a:schemeClr val="tx1"/>
                </a:solidFill>
              </a:rPr>
              <a:t>Estrategia de </a:t>
            </a:r>
            <a:r>
              <a:rPr lang="es-MX" sz="2800" dirty="0" err="1">
                <a:solidFill>
                  <a:schemeClr val="tx1"/>
                </a:solidFill>
              </a:rPr>
              <a:t>Pricing</a:t>
            </a:r>
            <a:r>
              <a:rPr lang="es-MX" sz="2800" dirty="0">
                <a:solidFill>
                  <a:schemeClr val="tx1"/>
                </a:solidFill>
              </a:rPr>
              <a:t> de Penetración</a:t>
            </a:r>
          </a:p>
          <a:p>
            <a:pPr algn="just"/>
            <a:r>
              <a:rPr lang="es-MX" sz="2800" dirty="0">
                <a:solidFill>
                  <a:schemeClr val="tx1"/>
                </a:solidFill>
              </a:rPr>
              <a:t>Estrategia de </a:t>
            </a:r>
            <a:r>
              <a:rPr lang="es-MX" sz="2800" dirty="0" err="1">
                <a:solidFill>
                  <a:schemeClr val="tx1"/>
                </a:solidFill>
              </a:rPr>
              <a:t>Pricing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Skimming</a:t>
            </a:r>
            <a:endParaRPr lang="es-MX" sz="2800" dirty="0">
              <a:solidFill>
                <a:schemeClr val="tx1"/>
              </a:solidFill>
            </a:endParaRPr>
          </a:p>
          <a:p>
            <a:pPr algn="just"/>
            <a:r>
              <a:rPr lang="es-MX" sz="2800" dirty="0">
                <a:solidFill>
                  <a:schemeClr val="tx1"/>
                </a:solidFill>
              </a:rPr>
              <a:t>Estrategia de </a:t>
            </a:r>
            <a:r>
              <a:rPr lang="es-MX" sz="2800" dirty="0" err="1">
                <a:solidFill>
                  <a:schemeClr val="tx1"/>
                </a:solidFill>
              </a:rPr>
              <a:t>Pricing</a:t>
            </a:r>
            <a:r>
              <a:rPr lang="es-MX" sz="2800" dirty="0">
                <a:solidFill>
                  <a:schemeClr val="tx1"/>
                </a:solidFill>
              </a:rPr>
              <a:t> Psicológica</a:t>
            </a:r>
          </a:p>
          <a:p>
            <a:pPr algn="just"/>
            <a:r>
              <a:rPr lang="es-MX" sz="2800" dirty="0">
                <a:solidFill>
                  <a:schemeClr val="tx1"/>
                </a:solidFill>
              </a:rPr>
              <a:t>Estrategia de </a:t>
            </a:r>
            <a:r>
              <a:rPr lang="es-MX" sz="2800" dirty="0" err="1">
                <a:solidFill>
                  <a:schemeClr val="tx1"/>
                </a:solidFill>
              </a:rPr>
              <a:t>Pricing</a:t>
            </a:r>
            <a:r>
              <a:rPr lang="es-MX" sz="2800" dirty="0">
                <a:solidFill>
                  <a:schemeClr val="tx1"/>
                </a:solidFill>
              </a:rPr>
              <a:t> de Productos Económicos</a:t>
            </a:r>
          </a:p>
        </p:txBody>
      </p:sp>
    </p:spTree>
    <p:extLst>
      <p:ext uri="{BB962C8B-B14F-4D97-AF65-F5344CB8AC3E}">
        <p14:creationId xmlns:p14="http://schemas.microsoft.com/office/powerpoint/2010/main" val="294342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C0106F-1CE5-47BB-974E-899449556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970" y="842329"/>
            <a:ext cx="5296951" cy="541517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39583-CB77-49BC-B048-76F9B622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9053549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274</TotalTime>
  <Words>221</Words>
  <Application>Microsoft Office PowerPoint</Application>
  <PresentationFormat>Panorámica</PresentationFormat>
  <Paragraphs>90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Paquete</vt:lpstr>
      <vt:lpstr>Presentación de PowerPoint</vt:lpstr>
      <vt:lpstr>¿QUÉ ES PRICING?</vt:lpstr>
      <vt:lpstr>OBJETIVOS</vt:lpstr>
      <vt:lpstr>OBJETIVOS</vt:lpstr>
      <vt:lpstr>OBJETIVOS</vt:lpstr>
      <vt:lpstr>OBJETIVOS</vt:lpstr>
      <vt:lpstr>¿Cómo determinar una estrategia de pricing?</vt:lpstr>
      <vt:lpstr>Estrategias de pricing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 de fijación de precios por costos</vt:lpstr>
      <vt:lpstr>Ejemplo</vt:lpstr>
      <vt:lpstr>Se venden más unidades</vt:lpstr>
      <vt:lpstr>Se venden menos unidades</vt:lpstr>
      <vt:lpstr>COMPARACIÓN</vt:lpstr>
      <vt:lpstr>Otros métodos parecidos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</dc:title>
  <dc:creator>User</dc:creator>
  <cp:lastModifiedBy>User</cp:lastModifiedBy>
  <cp:revision>21</cp:revision>
  <dcterms:created xsi:type="dcterms:W3CDTF">2020-02-10T15:21:40Z</dcterms:created>
  <dcterms:modified xsi:type="dcterms:W3CDTF">2020-03-01T20:50:11Z</dcterms:modified>
</cp:coreProperties>
</file>