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C0A9D2-9C5B-401D-906D-D682C6DF3FAC}" type="datetimeFigureOut">
              <a:rPr lang="es-ES" smtClean="0"/>
              <a:pPr/>
              <a:t>16/01/2020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9383E-4A21-4796-B931-056B4E1ECF72}"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459383E-4A21-4796-B931-056B4E1ECF72}" type="slidenum">
              <a:rPr lang="es-ES" smtClean="0"/>
              <a:pPr/>
              <a:t>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B41ABA4E-CD72-497B-97AA-7213B3980F60}" type="datetimeFigureOut">
              <a:rPr lang="en-US" smtClean="0"/>
              <a:pPr/>
              <a:t>1/16/2020</a:t>
            </a:fld>
            <a:endParaRPr lang="en-US"/>
          </a:p>
        </p:txBody>
      </p:sp>
      <p:sp>
        <p:nvSpPr>
          <p:cNvPr id="16" name="15 Marcador de número de diapositiva"/>
          <p:cNvSpPr>
            <a:spLocks noGrp="1"/>
          </p:cNvSpPr>
          <p:nvPr>
            <p:ph type="sldNum" sz="quarter" idx="11"/>
          </p:nvPr>
        </p:nvSpPr>
        <p:spPr/>
        <p:txBody>
          <a:bodyPr/>
          <a:lstStyle/>
          <a:p>
            <a:fld id="{D2E57653-3E58-4892-A7ED-712530ACC680}" type="slidenum">
              <a:rPr kumimoji="0" lang="en-US" smtClean="0"/>
              <a:pPr/>
              <a:t>‹Nº›</a:t>
            </a:fld>
            <a:endParaRPr kumimoji="0" lang="en-US"/>
          </a:p>
        </p:txBody>
      </p:sp>
      <p:sp>
        <p:nvSpPr>
          <p:cNvPr id="17" name="16 Marcador de pie de página"/>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41ABA4E-CD72-497B-97AA-7213B3980F60}" type="datetimeFigureOut">
              <a:rPr lang="en-US" smtClean="0"/>
              <a:pPr/>
              <a:t>1/16/2020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D2E57653-3E58-4892-A7ED-712530ACC680}"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41ABA4E-CD72-497B-97AA-7213B3980F60}" type="datetimeFigureOut">
              <a:rPr lang="en-US" smtClean="0"/>
              <a:pPr/>
              <a:t>1/16/2020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D2E57653-3E58-4892-A7ED-712530ACC680}"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4" name="13 Marcador de fecha"/>
          <p:cNvSpPr>
            <a:spLocks noGrp="1"/>
          </p:cNvSpPr>
          <p:nvPr>
            <p:ph type="dt" sz="half" idx="14"/>
          </p:nvPr>
        </p:nvSpPr>
        <p:spPr/>
        <p:txBody>
          <a:bodyPr/>
          <a:lstStyle/>
          <a:p>
            <a:fld id="{B41ABA4E-CD72-497B-97AA-7213B3980F60}" type="datetimeFigureOut">
              <a:rPr lang="en-US" smtClean="0"/>
              <a:pPr/>
              <a:t>1/16/2020</a:t>
            </a:fld>
            <a:endParaRPr lang="en-US"/>
          </a:p>
        </p:txBody>
      </p:sp>
      <p:sp>
        <p:nvSpPr>
          <p:cNvPr id="15" name="14 Marcador de número de diapositiva"/>
          <p:cNvSpPr>
            <a:spLocks noGrp="1"/>
          </p:cNvSpPr>
          <p:nvPr>
            <p:ph type="sldNum" sz="quarter" idx="15"/>
          </p:nvPr>
        </p:nvSpPr>
        <p:spPr/>
        <p:txBody>
          <a:bodyPr/>
          <a:lstStyle>
            <a:lvl1pPr algn="ctr">
              <a:defRPr/>
            </a:lvl1pPr>
          </a:lstStyle>
          <a:p>
            <a:fld id="{D2E57653-3E58-4892-A7ED-712530ACC680}" type="slidenum">
              <a:rPr kumimoji="0" lang="en-US" smtClean="0"/>
              <a:pPr/>
              <a:t>‹Nº›</a:t>
            </a:fld>
            <a:endParaRPr kumimoji="0" lang="en-US"/>
          </a:p>
        </p:txBody>
      </p:sp>
      <p:sp>
        <p:nvSpPr>
          <p:cNvPr id="16" name="15 Marcador de pie de página"/>
          <p:cNvSpPr>
            <a:spLocks noGrp="1"/>
          </p:cNvSpPr>
          <p:nvPr>
            <p:ph type="ftr" sz="quarter" idx="16"/>
          </p:nvPr>
        </p:nvSpPr>
        <p:spPr/>
        <p:txBody>
          <a:bodyPr/>
          <a:lstStyle/>
          <a:p>
            <a:endParaRPr kumimoji="0" lang="en-US"/>
          </a:p>
        </p:txBody>
      </p:sp>
      <p:sp>
        <p:nvSpPr>
          <p:cNvPr id="17" name="16 Título"/>
          <p:cNvSpPr>
            <a:spLocks noGrp="1"/>
          </p:cNvSpPr>
          <p:nvPr>
            <p:ph type="title"/>
          </p:nvPr>
        </p:nvSpPr>
        <p:spPr/>
        <p:txBody>
          <a:bodyPr rtlCol="0" anchor="b" anchorCtr="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41ABA4E-CD72-497B-97AA-7213B3980F60}" type="datetimeFigureOut">
              <a:rPr lang="en-US" smtClean="0"/>
              <a:pPr/>
              <a:t>1/16/2020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D2E57653-3E58-4892-A7ED-712530ACC680}" type="slidenum">
              <a:rPr kumimoji="0" lang="en-US" smtClean="0"/>
              <a:pPr/>
              <a:t>‹Nº›</a:t>
            </a:fld>
            <a:endParaRPr kumimoji="0" lang="en-US"/>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B41ABA4E-CD72-497B-97AA-7213B3980F60}" type="datetimeFigureOut">
              <a:rPr lang="en-US" smtClean="0"/>
              <a:pPr/>
              <a:t>1/16/2020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D2E57653-3E58-4892-A7ED-712530ACC680}" type="slidenum">
              <a:rPr kumimoji="0" lang="en-US" smtClean="0"/>
              <a:pPr/>
              <a:t>‹Nº›</a:t>
            </a:fld>
            <a:endParaRPr kumimoji="0" lang="en-US"/>
          </a:p>
        </p:txBody>
      </p:sp>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D2E57653-3E58-4892-A7ED-712530ACC680}" type="slidenum">
              <a:rPr kumimoji="0" lang="en-US" smtClean="0"/>
              <a:pPr/>
              <a:t>‹Nº›</a:t>
            </a:fld>
            <a:endParaRPr kumimoji="0" lang="en-US"/>
          </a:p>
        </p:txBody>
      </p:sp>
      <p:sp>
        <p:nvSpPr>
          <p:cNvPr id="8" name="7 Marcador de pie de página"/>
          <p:cNvSpPr>
            <a:spLocks noGrp="1"/>
          </p:cNvSpPr>
          <p:nvPr>
            <p:ph type="ftr" sz="quarter" idx="11"/>
          </p:nvPr>
        </p:nvSpPr>
        <p:spPr/>
        <p:txBody>
          <a:bodyPr/>
          <a:lstStyle/>
          <a:p>
            <a:endParaRPr kumimoji="0" lang="en-US"/>
          </a:p>
        </p:txBody>
      </p:sp>
      <p:sp>
        <p:nvSpPr>
          <p:cNvPr id="7" name="6 Marcador de fecha"/>
          <p:cNvSpPr>
            <a:spLocks noGrp="1"/>
          </p:cNvSpPr>
          <p:nvPr>
            <p:ph type="dt" sz="half" idx="10"/>
          </p:nvPr>
        </p:nvSpPr>
        <p:spPr/>
        <p:txBody>
          <a:bodyPr/>
          <a:lstStyle/>
          <a:p>
            <a:fld id="{B41ABA4E-CD72-497B-97AA-7213B3980F60}" type="datetimeFigureOut">
              <a:rPr lang="en-US" smtClean="0"/>
              <a:pPr/>
              <a:t>1/16/2020</a:t>
            </a:fld>
            <a:endParaRPr lang="en-US"/>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B41ABA4E-CD72-497B-97AA-7213B3980F60}" type="datetimeFigureOut">
              <a:rPr lang="en-US" smtClean="0"/>
              <a:pPr/>
              <a:t>1/16/2020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D2E57653-3E58-4892-A7ED-712530ACC680}" type="slidenum">
              <a:rPr kumimoji="0" lang="en-US" smtClean="0"/>
              <a:pPr/>
              <a:t>‹Nº›</a:t>
            </a:fld>
            <a:endParaRPr kumimoji="0" lang="en-US"/>
          </a:p>
        </p:txBody>
      </p:sp>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41ABA4E-CD72-497B-97AA-7213B3980F60}" type="datetimeFigureOut">
              <a:rPr lang="en-US" smtClean="0"/>
              <a:pPr/>
              <a:t>1/16/2020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D2E57653-3E58-4892-A7ED-712530ACC680}"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a:t>Haga clic para modificar el estilo de título del patrón</a:t>
            </a:r>
            <a:endParaRPr kumimoji="0" lang="en-US"/>
          </a:p>
        </p:txBody>
      </p:sp>
      <p:sp>
        <p:nvSpPr>
          <p:cNvPr id="8" name="7 Marcador de fecha"/>
          <p:cNvSpPr>
            <a:spLocks noGrp="1"/>
          </p:cNvSpPr>
          <p:nvPr>
            <p:ph type="dt" sz="half" idx="14"/>
          </p:nvPr>
        </p:nvSpPr>
        <p:spPr/>
        <p:txBody>
          <a:bodyPr/>
          <a:lstStyle/>
          <a:p>
            <a:fld id="{B41ABA4E-CD72-497B-97AA-7213B3980F60}" type="datetimeFigureOut">
              <a:rPr lang="en-US" smtClean="0"/>
              <a:pPr/>
              <a:t>1/16/2020</a:t>
            </a:fld>
            <a:endParaRPr lang="en-US"/>
          </a:p>
        </p:txBody>
      </p:sp>
      <p:sp>
        <p:nvSpPr>
          <p:cNvPr id="9" name="8 Marcador de número de diapositiva"/>
          <p:cNvSpPr>
            <a:spLocks noGrp="1"/>
          </p:cNvSpPr>
          <p:nvPr>
            <p:ph type="sldNum" sz="quarter" idx="15"/>
          </p:nvPr>
        </p:nvSpPr>
        <p:spPr/>
        <p:txBody>
          <a:bodyPr/>
          <a:lstStyle/>
          <a:p>
            <a:fld id="{D2E57653-3E58-4892-A7ED-712530ACC680}" type="slidenum">
              <a:rPr kumimoji="0" lang="en-US" smtClean="0"/>
              <a:pPr/>
              <a:t>‹Nº›</a:t>
            </a:fld>
            <a:endParaRPr kumimoji="0" lang="en-US"/>
          </a:p>
        </p:txBody>
      </p:sp>
      <p:sp>
        <p:nvSpPr>
          <p:cNvPr id="10" name="9 Marcador de pie de página"/>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8" name="7 Marcador de fecha"/>
          <p:cNvSpPr>
            <a:spLocks noGrp="1"/>
          </p:cNvSpPr>
          <p:nvPr>
            <p:ph type="dt" sz="half" idx="10"/>
          </p:nvPr>
        </p:nvSpPr>
        <p:spPr/>
        <p:txBody>
          <a:bodyPr/>
          <a:lstStyle/>
          <a:p>
            <a:fld id="{B41ABA4E-CD72-497B-97AA-7213B3980F60}" type="datetimeFigureOut">
              <a:rPr lang="en-US" smtClean="0"/>
              <a:pPr/>
              <a:t>1/16/2020</a:t>
            </a:fld>
            <a:endParaRPr lang="en-US"/>
          </a:p>
        </p:txBody>
      </p:sp>
      <p:sp>
        <p:nvSpPr>
          <p:cNvPr id="9" name="8 Marcador de número de diapositiva"/>
          <p:cNvSpPr>
            <a:spLocks noGrp="1"/>
          </p:cNvSpPr>
          <p:nvPr>
            <p:ph type="sldNum" sz="quarter" idx="11"/>
          </p:nvPr>
        </p:nvSpPr>
        <p:spPr/>
        <p:txBody>
          <a:bodyPr/>
          <a:lstStyle/>
          <a:p>
            <a:fld id="{D2E57653-3E58-4892-A7ED-712530ACC680}" type="slidenum">
              <a:rPr kumimoji="0" lang="en-US" smtClean="0"/>
              <a:pPr/>
              <a:t>‹Nº›</a:t>
            </a:fld>
            <a:endParaRPr kumimoji="0" lang="en-US"/>
          </a:p>
        </p:txBody>
      </p:sp>
      <p:sp>
        <p:nvSpPr>
          <p:cNvPr id="10" name="9 Marcador de pie de página"/>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41ABA4E-CD72-497B-97AA-7213B3980F60}" type="datetimeFigureOut">
              <a:rPr lang="en-US" smtClean="0"/>
              <a:pPr/>
              <a:t>1/16/2020</a:t>
            </a:fld>
            <a:endParaRPr lang="en-US"/>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a:t>‹Nº›</a:t>
            </a:fld>
            <a:endParaRPr kumimoji="0" lang="en-US"/>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ES_tradnl"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Relaciones de </a:t>
            </a:r>
            <a:br>
              <a:rPr lang="es-ES_tradnl"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br>
            <a:r>
              <a:rPr lang="es-ES_tradnl"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Costos - Volumen - Utilidad</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a:bodyPr>
          <a:lstStyle/>
          <a:p>
            <a:pPr>
              <a:buNone/>
            </a:pPr>
            <a:r>
              <a:rPr lang="es-ES" dirty="0"/>
              <a:t>	</a:t>
            </a:r>
          </a:p>
          <a:p>
            <a:pPr algn="just">
              <a:buNone/>
            </a:pPr>
            <a:r>
              <a:rPr lang="es-GT" b="1" dirty="0"/>
              <a:t>	Paso 1:  Determinar el Punto de Equilibrio para cada proceso</a:t>
            </a:r>
          </a:p>
          <a:p>
            <a:pPr>
              <a:buNone/>
            </a:pPr>
            <a:endParaRPr lang="es-ES" b="1" dirty="0"/>
          </a:p>
          <a:p>
            <a:pPr algn="just">
              <a:buNone/>
            </a:pPr>
            <a:r>
              <a:rPr lang="es-GT" b="1" dirty="0"/>
              <a:t>	Paso 2:  Determinar cuales son nuestras demás variables.</a:t>
            </a:r>
          </a:p>
          <a:p>
            <a:pPr>
              <a:buNone/>
            </a:pPr>
            <a:endParaRPr lang="es-ES" dirty="0"/>
          </a:p>
          <a:p>
            <a:pPr>
              <a:buNone/>
            </a:pPr>
            <a:r>
              <a:rPr lang="es-GT" b="1" dirty="0"/>
              <a:t>	Paso 3: Evaluar el margen de seguridad.</a:t>
            </a:r>
            <a:endParaRPr lang="es-ES" dirty="0"/>
          </a:p>
          <a:p>
            <a:pPr>
              <a:buNone/>
            </a:pPr>
            <a:endParaRPr lang="es-ES_tradnl" dirty="0"/>
          </a:p>
          <a:p>
            <a:pPr>
              <a:buNone/>
            </a:pPr>
            <a:endParaRPr lang="es-ES" dirty="0"/>
          </a:p>
        </p:txBody>
      </p:sp>
      <p:sp>
        <p:nvSpPr>
          <p:cNvPr id="3" name="2 Título"/>
          <p:cNvSpPr>
            <a:spLocks noGrp="1"/>
          </p:cNvSpPr>
          <p:nvPr>
            <p:ph type="title"/>
          </p:nvPr>
        </p:nvSpPr>
        <p:spPr>
          <a:xfrm>
            <a:off x="457200" y="152400"/>
            <a:ext cx="8229600" cy="1276336"/>
          </a:xfrm>
        </p:spPr>
        <p:txBody>
          <a:bodyPr>
            <a:normAutofit fontScale="90000"/>
          </a:bodyPr>
          <a:lstStyle/>
          <a:p>
            <a:pPr algn="ctr"/>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Comparación de Diferentes </a:t>
            </a:r>
            <a:b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br>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Procesos de Producción</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fontScale="92500" lnSpcReduction="20000"/>
          </a:bodyPr>
          <a:lstStyle/>
          <a:p>
            <a:pPr>
              <a:buNone/>
            </a:pPr>
            <a:r>
              <a:rPr lang="es-GT" b="1" i="1" dirty="0">
                <a:effectLst>
                  <a:outerShdw blurRad="38100" dist="38100" dir="2700000" algn="tl">
                    <a:srgbClr val="000000">
                      <a:alpha val="43137"/>
                    </a:srgbClr>
                  </a:outerShdw>
                </a:effectLst>
              </a:rPr>
              <a:t>Qué producto o proceso escoger?</a:t>
            </a:r>
            <a:endParaRPr lang="es-ES" dirty="0"/>
          </a:p>
          <a:p>
            <a:pPr>
              <a:buNone/>
            </a:pPr>
            <a:r>
              <a:rPr lang="es-GT" dirty="0"/>
              <a:t>					    Proceso A		Proceso B</a:t>
            </a:r>
            <a:endParaRPr lang="es-ES" dirty="0"/>
          </a:p>
          <a:p>
            <a:pPr>
              <a:buNone/>
            </a:pPr>
            <a:r>
              <a:rPr lang="es-GT" dirty="0"/>
              <a:t>Costos Fijos Totales		 Q. 500,000	          Q.2,500,000</a:t>
            </a:r>
            <a:endParaRPr lang="es-ES" dirty="0"/>
          </a:p>
          <a:p>
            <a:pPr>
              <a:buNone/>
            </a:pPr>
            <a:r>
              <a:rPr lang="es-GT" dirty="0"/>
              <a:t>Costos Variables Totales       Q.     20.00		     Q.10.00</a:t>
            </a:r>
            <a:endParaRPr lang="es-ES" dirty="0"/>
          </a:p>
          <a:p>
            <a:pPr>
              <a:buNone/>
            </a:pPr>
            <a:r>
              <a:rPr lang="es-GT" dirty="0"/>
              <a:t> </a:t>
            </a:r>
            <a:endParaRPr lang="es-ES" dirty="0"/>
          </a:p>
          <a:p>
            <a:pPr>
              <a:buNone/>
            </a:pPr>
            <a:r>
              <a:rPr lang="es-GT" dirty="0"/>
              <a:t>Precio de Venta Estimado		   Q. 30.00</a:t>
            </a:r>
            <a:endParaRPr lang="es-ES" dirty="0"/>
          </a:p>
          <a:p>
            <a:pPr>
              <a:buNone/>
            </a:pPr>
            <a:r>
              <a:rPr lang="es-GT" dirty="0"/>
              <a:t>Capacidad Máxima de Producción = 300,000 unidades</a:t>
            </a:r>
          </a:p>
          <a:p>
            <a:pPr algn="just">
              <a:buNone/>
            </a:pPr>
            <a:endParaRPr lang="es-GT" dirty="0"/>
          </a:p>
          <a:p>
            <a:pPr algn="just">
              <a:buNone/>
            </a:pPr>
            <a:r>
              <a:rPr lang="es-GT" dirty="0"/>
              <a:t>Si se esperar a que las ventas sean de </a:t>
            </a:r>
          </a:p>
          <a:p>
            <a:pPr algn="just">
              <a:buNone/>
            </a:pPr>
            <a:r>
              <a:rPr lang="es-GT" dirty="0"/>
              <a:t>A) 60,000 U    	B) 130,000 U  		C) 250,000 U</a:t>
            </a:r>
          </a:p>
          <a:p>
            <a:pPr algn="just">
              <a:buNone/>
            </a:pPr>
            <a:endParaRPr lang="es-GT" dirty="0"/>
          </a:p>
          <a:p>
            <a:pPr algn="just">
              <a:buNone/>
            </a:pPr>
            <a:r>
              <a:rPr lang="es-GT" dirty="0"/>
              <a:t>¿Cuál es la mejor opción?</a:t>
            </a:r>
            <a:endParaRPr lang="es-ES" dirty="0"/>
          </a:p>
        </p:txBody>
      </p:sp>
      <p:sp>
        <p:nvSpPr>
          <p:cNvPr id="3" name="2 Título"/>
          <p:cNvSpPr>
            <a:spLocks noGrp="1"/>
          </p:cNvSpPr>
          <p:nvPr>
            <p:ph type="title"/>
          </p:nvPr>
        </p:nvSpPr>
        <p:spPr>
          <a:xfrm>
            <a:off x="457200" y="152400"/>
            <a:ext cx="8229600" cy="1276336"/>
          </a:xfrm>
        </p:spPr>
        <p:txBody>
          <a:bodyPr>
            <a:normAutofit/>
          </a:bodyPr>
          <a:lstStyle/>
          <a:p>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Ejemplo:</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a:bodyPr>
          <a:lstStyle/>
          <a:p>
            <a:pPr>
              <a:buNone/>
            </a:pPr>
            <a:r>
              <a:rPr lang="es-ES" dirty="0"/>
              <a:t>	</a:t>
            </a:r>
          </a:p>
          <a:p>
            <a:pPr>
              <a:buNone/>
            </a:pPr>
            <a:r>
              <a:rPr lang="es-GT" dirty="0"/>
              <a:t>	</a:t>
            </a:r>
            <a:r>
              <a:rPr lang="es-GT" b="1" u="sng" dirty="0">
                <a:effectLst>
                  <a:outerShdw blurRad="38100" dist="38100" dir="2700000" algn="tl">
                    <a:srgbClr val="000000">
                      <a:alpha val="43137"/>
                    </a:srgbClr>
                  </a:outerShdw>
                </a:effectLst>
              </a:rPr>
              <a:t>Proceso A </a:t>
            </a:r>
            <a:endParaRPr lang="es-ES" b="1" u="sng" dirty="0">
              <a:effectLst>
                <a:outerShdw blurRad="38100" dist="38100" dir="2700000" algn="tl">
                  <a:srgbClr val="000000">
                    <a:alpha val="43137"/>
                  </a:srgbClr>
                </a:outerShdw>
              </a:effectLst>
            </a:endParaRPr>
          </a:p>
          <a:p>
            <a:pPr>
              <a:buNone/>
            </a:pPr>
            <a:r>
              <a:rPr lang="es-GT" dirty="0"/>
              <a:t>	 </a:t>
            </a:r>
            <a:endParaRPr lang="es-ES" dirty="0"/>
          </a:p>
          <a:p>
            <a:pPr>
              <a:buNone/>
            </a:pPr>
            <a:r>
              <a:rPr lang="es-GT" dirty="0"/>
              <a:t>	PE = </a:t>
            </a:r>
            <a:r>
              <a:rPr lang="es-GT" u="sng" dirty="0"/>
              <a:t>CFT</a:t>
            </a:r>
            <a:r>
              <a:rPr lang="es-GT" dirty="0"/>
              <a:t> = </a:t>
            </a:r>
            <a:r>
              <a:rPr lang="es-GT" u="sng" dirty="0"/>
              <a:t>500,000</a:t>
            </a:r>
            <a:r>
              <a:rPr lang="es-GT" dirty="0"/>
              <a:t> = </a:t>
            </a:r>
            <a:r>
              <a:rPr lang="es-GT" u="sng" dirty="0"/>
              <a:t>500,000</a:t>
            </a:r>
            <a:r>
              <a:rPr lang="es-GT" dirty="0"/>
              <a:t> = 50,000 unidades</a:t>
            </a:r>
            <a:endParaRPr lang="es-ES" dirty="0"/>
          </a:p>
          <a:p>
            <a:pPr>
              <a:buNone/>
            </a:pPr>
            <a:r>
              <a:rPr lang="es-GT" dirty="0"/>
              <a:t>	         MC     30-20           10</a:t>
            </a:r>
            <a:endParaRPr lang="es-ES" dirty="0"/>
          </a:p>
          <a:p>
            <a:pPr>
              <a:buNone/>
            </a:pPr>
            <a:r>
              <a:rPr lang="es-GT" dirty="0"/>
              <a:t>	 </a:t>
            </a:r>
            <a:endParaRPr lang="es-ES" dirty="0"/>
          </a:p>
          <a:p>
            <a:pPr>
              <a:buNone/>
            </a:pPr>
            <a:r>
              <a:rPr lang="es-GT" dirty="0"/>
              <a:t>	</a:t>
            </a:r>
            <a:r>
              <a:rPr lang="es-GT" b="1" u="sng" dirty="0">
                <a:effectLst>
                  <a:outerShdw blurRad="38100" dist="38100" dir="2700000" algn="tl">
                    <a:srgbClr val="000000">
                      <a:alpha val="43137"/>
                    </a:srgbClr>
                  </a:outerShdw>
                </a:effectLst>
              </a:rPr>
              <a:t>Proceso B</a:t>
            </a:r>
            <a:endParaRPr lang="es-ES" b="1" u="sng" dirty="0">
              <a:effectLst>
                <a:outerShdw blurRad="38100" dist="38100" dir="2700000" algn="tl">
                  <a:srgbClr val="000000">
                    <a:alpha val="43137"/>
                  </a:srgbClr>
                </a:outerShdw>
              </a:effectLst>
            </a:endParaRPr>
          </a:p>
          <a:p>
            <a:pPr>
              <a:buNone/>
            </a:pPr>
            <a:r>
              <a:rPr lang="es-GT" dirty="0"/>
              <a:t>	 </a:t>
            </a:r>
            <a:endParaRPr lang="es-ES" dirty="0"/>
          </a:p>
          <a:p>
            <a:pPr>
              <a:buNone/>
            </a:pPr>
            <a:r>
              <a:rPr lang="es-GT" dirty="0"/>
              <a:t>	PE = </a:t>
            </a:r>
            <a:r>
              <a:rPr lang="es-GT" u="sng" dirty="0"/>
              <a:t>CFT</a:t>
            </a:r>
            <a:r>
              <a:rPr lang="es-GT" dirty="0"/>
              <a:t> = </a:t>
            </a:r>
            <a:r>
              <a:rPr lang="es-GT" u="sng" dirty="0"/>
              <a:t>2,500,000</a:t>
            </a:r>
            <a:r>
              <a:rPr lang="es-GT" dirty="0"/>
              <a:t> = </a:t>
            </a:r>
            <a:r>
              <a:rPr lang="es-GT" u="sng" dirty="0"/>
              <a:t>2,500,000</a:t>
            </a:r>
            <a:r>
              <a:rPr lang="es-GT" dirty="0"/>
              <a:t> = 125,000 unidades</a:t>
            </a:r>
            <a:endParaRPr lang="es-ES" dirty="0"/>
          </a:p>
          <a:p>
            <a:pPr>
              <a:buNone/>
            </a:pPr>
            <a:r>
              <a:rPr lang="es-GT" dirty="0"/>
              <a:t>	         MC      30-10              20</a:t>
            </a:r>
            <a:endParaRPr lang="es-ES" dirty="0"/>
          </a:p>
          <a:p>
            <a:pPr>
              <a:buNone/>
            </a:pPr>
            <a:endParaRPr lang="es-ES" dirty="0"/>
          </a:p>
        </p:txBody>
      </p:sp>
      <p:sp>
        <p:nvSpPr>
          <p:cNvPr id="3" name="2 Título"/>
          <p:cNvSpPr>
            <a:spLocks noGrp="1"/>
          </p:cNvSpPr>
          <p:nvPr>
            <p:ph type="title"/>
          </p:nvPr>
        </p:nvSpPr>
        <p:spPr>
          <a:xfrm>
            <a:off x="457200" y="152400"/>
            <a:ext cx="8229600" cy="1276336"/>
          </a:xfrm>
        </p:spPr>
        <p:txBody>
          <a:bodyPr>
            <a:normAutofit/>
          </a:bodyPr>
          <a:lstStyle/>
          <a:p>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Paso 1: Determinar PE</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ox(in)">
                                      <p:cBhvr>
                                        <p:cTn id="7" dur="500"/>
                                        <p:tgtEl>
                                          <p:spTgt spid="2">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ox(in)">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box(in)">
                                      <p:cBhvr>
                                        <p:cTn id="15" dur="500"/>
                                        <p:tgtEl>
                                          <p:spTgt spid="2">
                                            <p:txEl>
                                              <p:pRg st="8" end="8"/>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box(in)">
                                      <p:cBhvr>
                                        <p:cTn id="1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a:bodyPr>
          <a:lstStyle/>
          <a:p>
            <a:pPr>
              <a:buNone/>
            </a:pPr>
            <a:r>
              <a:rPr lang="es-ES" dirty="0"/>
              <a:t>	</a:t>
            </a:r>
            <a:r>
              <a:rPr lang="es-ES" b="1" u="sng" dirty="0">
                <a:effectLst>
                  <a:outerShdw blurRad="38100" dist="38100" dir="2700000" algn="tl">
                    <a:srgbClr val="000000">
                      <a:alpha val="43137"/>
                    </a:srgbClr>
                  </a:outerShdw>
                </a:effectLst>
              </a:rPr>
              <a:t>A) Venta de 60,000 unidades</a:t>
            </a:r>
          </a:p>
          <a:p>
            <a:pPr>
              <a:buNone/>
            </a:pPr>
            <a:r>
              <a:rPr lang="es-ES_tradnl" dirty="0"/>
              <a:t>	</a:t>
            </a:r>
          </a:p>
          <a:p>
            <a:pPr algn="just">
              <a:buNone/>
            </a:pPr>
            <a:r>
              <a:rPr lang="es-ES_tradnl" sz="3200" b="1" dirty="0"/>
              <a:t>	</a:t>
            </a:r>
            <a:r>
              <a:rPr lang="es-GT" sz="3200" b="1" dirty="0"/>
              <a:t>La opción A</a:t>
            </a:r>
            <a:endParaRPr lang="es-ES" sz="3200" b="1" dirty="0"/>
          </a:p>
          <a:p>
            <a:pPr>
              <a:buNone/>
            </a:pPr>
            <a:r>
              <a:rPr lang="es-GT" dirty="0"/>
              <a:t> </a:t>
            </a:r>
            <a:endParaRPr lang="es-ES" dirty="0"/>
          </a:p>
          <a:p>
            <a:pPr>
              <a:buNone/>
            </a:pPr>
            <a:r>
              <a:rPr lang="es-GT" dirty="0"/>
              <a:t>	En números es así:</a:t>
            </a:r>
            <a:endParaRPr lang="es-ES" dirty="0"/>
          </a:p>
          <a:p>
            <a:pPr>
              <a:buNone/>
            </a:pPr>
            <a:r>
              <a:rPr lang="es-GT" dirty="0"/>
              <a:t> </a:t>
            </a:r>
            <a:endParaRPr lang="es-ES" dirty="0"/>
          </a:p>
          <a:p>
            <a:pPr>
              <a:buNone/>
            </a:pPr>
            <a:r>
              <a:rPr lang="es-GT" dirty="0"/>
              <a:t>	A = 60,000 x 10 = 600,000 – 500,000 = 100,000</a:t>
            </a:r>
            <a:endParaRPr lang="es-ES" dirty="0"/>
          </a:p>
          <a:p>
            <a:pPr>
              <a:buNone/>
            </a:pPr>
            <a:r>
              <a:rPr lang="es-GT" dirty="0"/>
              <a:t> </a:t>
            </a:r>
            <a:endParaRPr lang="es-ES" dirty="0"/>
          </a:p>
          <a:p>
            <a:pPr>
              <a:buNone/>
            </a:pPr>
            <a:r>
              <a:rPr lang="es-GT" dirty="0"/>
              <a:t>	B = 60,000 x 20 = 1,200,000 – 2,500,000 = (1,300,000)</a:t>
            </a:r>
            <a:endParaRPr lang="es-ES" dirty="0"/>
          </a:p>
          <a:p>
            <a:pPr>
              <a:buNone/>
            </a:pPr>
            <a:endParaRPr lang="es-ES" dirty="0"/>
          </a:p>
          <a:p>
            <a:pPr>
              <a:buNone/>
            </a:pPr>
            <a:endParaRPr lang="es-ES" dirty="0"/>
          </a:p>
        </p:txBody>
      </p:sp>
      <p:sp>
        <p:nvSpPr>
          <p:cNvPr id="3" name="2 Título"/>
          <p:cNvSpPr>
            <a:spLocks noGrp="1"/>
          </p:cNvSpPr>
          <p:nvPr>
            <p:ph type="title"/>
          </p:nvPr>
        </p:nvSpPr>
        <p:spPr>
          <a:xfrm>
            <a:off x="457200" y="152400"/>
            <a:ext cx="8229600" cy="1276336"/>
          </a:xfrm>
        </p:spPr>
        <p:txBody>
          <a:bodyPr>
            <a:normAutofit/>
          </a:bodyPr>
          <a:lstStyle/>
          <a:p>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Paso 2: Determinar las variables</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a:bodyPr>
          <a:lstStyle/>
          <a:p>
            <a:pPr>
              <a:buNone/>
            </a:pPr>
            <a:r>
              <a:rPr lang="es-ES" dirty="0"/>
              <a:t>	</a:t>
            </a:r>
            <a:r>
              <a:rPr lang="es-ES" b="1" u="sng" dirty="0">
                <a:effectLst>
                  <a:outerShdw blurRad="38100" dist="38100" dir="2700000" algn="tl">
                    <a:srgbClr val="000000">
                      <a:alpha val="43137"/>
                    </a:srgbClr>
                  </a:outerShdw>
                </a:effectLst>
              </a:rPr>
              <a:t>B) Venta de 130,000 unidades</a:t>
            </a:r>
          </a:p>
          <a:p>
            <a:pPr>
              <a:buNone/>
            </a:pPr>
            <a:r>
              <a:rPr lang="es-ES_tradnl" dirty="0"/>
              <a:t>	</a:t>
            </a:r>
          </a:p>
          <a:p>
            <a:pPr algn="just">
              <a:buNone/>
            </a:pPr>
            <a:r>
              <a:rPr lang="es-ES_tradnl" dirty="0"/>
              <a:t>	</a:t>
            </a:r>
            <a:r>
              <a:rPr lang="es-GT" sz="3200" b="1" dirty="0"/>
              <a:t>La opción A</a:t>
            </a:r>
            <a:endParaRPr lang="es-ES" sz="3200" b="1" dirty="0"/>
          </a:p>
          <a:p>
            <a:pPr>
              <a:buNone/>
            </a:pPr>
            <a:r>
              <a:rPr lang="es-GT" dirty="0"/>
              <a:t> </a:t>
            </a:r>
            <a:endParaRPr lang="es-ES" dirty="0"/>
          </a:p>
          <a:p>
            <a:pPr>
              <a:buNone/>
            </a:pPr>
            <a:r>
              <a:rPr lang="es-GT" dirty="0"/>
              <a:t>	En números es así:</a:t>
            </a:r>
            <a:endParaRPr lang="es-ES" dirty="0"/>
          </a:p>
          <a:p>
            <a:pPr>
              <a:buNone/>
            </a:pPr>
            <a:r>
              <a:rPr lang="es-GT" dirty="0"/>
              <a:t> </a:t>
            </a:r>
            <a:endParaRPr lang="es-ES" dirty="0"/>
          </a:p>
          <a:p>
            <a:pPr>
              <a:buNone/>
            </a:pPr>
            <a:r>
              <a:rPr lang="es-GT" dirty="0"/>
              <a:t>	A = 130,000 x 10 = 1,300,000 – 500,000 = 800,000</a:t>
            </a:r>
            <a:endParaRPr lang="es-ES" dirty="0"/>
          </a:p>
          <a:p>
            <a:pPr>
              <a:buNone/>
            </a:pPr>
            <a:r>
              <a:rPr lang="es-GT" dirty="0"/>
              <a:t> </a:t>
            </a:r>
            <a:endParaRPr lang="es-ES" dirty="0"/>
          </a:p>
          <a:p>
            <a:pPr>
              <a:buNone/>
            </a:pPr>
            <a:r>
              <a:rPr lang="es-GT" dirty="0"/>
              <a:t>	B = 130,000 x 20 = 2,600,000 – 2,500,000 = 100,000</a:t>
            </a:r>
            <a:endParaRPr lang="es-ES" dirty="0"/>
          </a:p>
          <a:p>
            <a:pPr>
              <a:buNone/>
            </a:pPr>
            <a:endParaRPr lang="es-ES" dirty="0"/>
          </a:p>
          <a:p>
            <a:pPr>
              <a:buNone/>
            </a:pPr>
            <a:endParaRPr lang="es-ES" dirty="0"/>
          </a:p>
          <a:p>
            <a:pPr>
              <a:buNone/>
            </a:pPr>
            <a:endParaRPr lang="es-ES" dirty="0"/>
          </a:p>
        </p:txBody>
      </p:sp>
      <p:sp>
        <p:nvSpPr>
          <p:cNvPr id="3" name="2 Título"/>
          <p:cNvSpPr>
            <a:spLocks noGrp="1"/>
          </p:cNvSpPr>
          <p:nvPr>
            <p:ph type="title"/>
          </p:nvPr>
        </p:nvSpPr>
        <p:spPr>
          <a:xfrm>
            <a:off x="457200" y="152400"/>
            <a:ext cx="8229600" cy="1276336"/>
          </a:xfrm>
        </p:spPr>
        <p:txBody>
          <a:bodyPr>
            <a:normAutofit/>
          </a:bodyPr>
          <a:lstStyle/>
          <a:p>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Paso 2: Determinar las variables</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a:bodyPr>
          <a:lstStyle/>
          <a:p>
            <a:pPr>
              <a:buNone/>
            </a:pPr>
            <a:r>
              <a:rPr lang="es-ES" dirty="0"/>
              <a:t>	</a:t>
            </a:r>
            <a:r>
              <a:rPr lang="es-ES" b="1" u="sng" dirty="0">
                <a:effectLst>
                  <a:outerShdw blurRad="38100" dist="38100" dir="2700000" algn="tl">
                    <a:srgbClr val="000000">
                      <a:alpha val="43137"/>
                    </a:srgbClr>
                  </a:outerShdw>
                </a:effectLst>
              </a:rPr>
              <a:t>C) Venta de 250,000 unidades</a:t>
            </a:r>
          </a:p>
          <a:p>
            <a:pPr>
              <a:buNone/>
            </a:pPr>
            <a:r>
              <a:rPr lang="es-ES_tradnl" dirty="0"/>
              <a:t>	</a:t>
            </a:r>
          </a:p>
          <a:p>
            <a:pPr algn="just">
              <a:buNone/>
            </a:pPr>
            <a:r>
              <a:rPr lang="es-ES_tradnl" dirty="0"/>
              <a:t>	</a:t>
            </a:r>
            <a:r>
              <a:rPr lang="es-GT" sz="3200" b="1" dirty="0"/>
              <a:t>La opción B</a:t>
            </a:r>
            <a:endParaRPr lang="es-ES" sz="3200" b="1" dirty="0"/>
          </a:p>
          <a:p>
            <a:pPr>
              <a:buNone/>
            </a:pPr>
            <a:r>
              <a:rPr lang="es-GT" dirty="0"/>
              <a:t> </a:t>
            </a:r>
            <a:endParaRPr lang="es-ES" dirty="0"/>
          </a:p>
          <a:p>
            <a:pPr>
              <a:buNone/>
            </a:pPr>
            <a:r>
              <a:rPr lang="es-GT" dirty="0"/>
              <a:t>	En números es así:</a:t>
            </a:r>
            <a:endParaRPr lang="es-ES" dirty="0"/>
          </a:p>
          <a:p>
            <a:pPr>
              <a:buNone/>
            </a:pPr>
            <a:r>
              <a:rPr lang="es-GT" dirty="0"/>
              <a:t> </a:t>
            </a:r>
            <a:endParaRPr lang="es-ES" dirty="0"/>
          </a:p>
          <a:p>
            <a:pPr>
              <a:buNone/>
            </a:pPr>
            <a:r>
              <a:rPr lang="es-GT" dirty="0"/>
              <a:t>	A = 250,000 x 10 = 2,500,000 – 500,000 = 2,000,000</a:t>
            </a:r>
            <a:endParaRPr lang="es-ES" dirty="0"/>
          </a:p>
          <a:p>
            <a:pPr>
              <a:buNone/>
            </a:pPr>
            <a:r>
              <a:rPr lang="es-GT" dirty="0"/>
              <a:t> </a:t>
            </a:r>
            <a:endParaRPr lang="es-ES" dirty="0"/>
          </a:p>
          <a:p>
            <a:pPr>
              <a:buNone/>
            </a:pPr>
            <a:r>
              <a:rPr lang="es-GT" dirty="0"/>
              <a:t>	B = 250,000 x 20 = 5,000,000 – 2,500,000 = 2,500,000</a:t>
            </a:r>
            <a:endParaRPr lang="es-ES" dirty="0"/>
          </a:p>
          <a:p>
            <a:pPr>
              <a:buNone/>
            </a:pPr>
            <a:endParaRPr lang="es-ES" dirty="0"/>
          </a:p>
          <a:p>
            <a:pPr>
              <a:buNone/>
            </a:pPr>
            <a:endParaRPr lang="es-ES" dirty="0"/>
          </a:p>
          <a:p>
            <a:pPr>
              <a:buNone/>
            </a:pPr>
            <a:endParaRPr lang="es-ES" dirty="0"/>
          </a:p>
        </p:txBody>
      </p:sp>
      <p:sp>
        <p:nvSpPr>
          <p:cNvPr id="3" name="2 Título"/>
          <p:cNvSpPr>
            <a:spLocks noGrp="1"/>
          </p:cNvSpPr>
          <p:nvPr>
            <p:ph type="title"/>
          </p:nvPr>
        </p:nvSpPr>
        <p:spPr>
          <a:xfrm>
            <a:off x="457200" y="152400"/>
            <a:ext cx="8229600" cy="1276336"/>
          </a:xfrm>
        </p:spPr>
        <p:txBody>
          <a:bodyPr>
            <a:normAutofit/>
          </a:bodyPr>
          <a:lstStyle/>
          <a:p>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Paso 2: Determinar las variables</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a:bodyPr>
          <a:lstStyle/>
          <a:p>
            <a:pPr lvl="0"/>
            <a:endParaRPr lang="es-ES" dirty="0"/>
          </a:p>
          <a:p>
            <a:pPr lvl="0" algn="just"/>
            <a:r>
              <a:rPr lang="es-GT" dirty="0"/>
              <a:t>Dificultades para la clasificación de los costos.</a:t>
            </a:r>
            <a:endParaRPr lang="es-ES" dirty="0"/>
          </a:p>
          <a:p>
            <a:pPr lvl="0" algn="just"/>
            <a:r>
              <a:rPr lang="es-GT" dirty="0"/>
              <a:t>Dificultades para la estimación de la relación costo-volumen: Se basa en lo histórico, hay que ver la tecnología productiva.</a:t>
            </a:r>
            <a:endParaRPr lang="es-ES" dirty="0"/>
          </a:p>
          <a:p>
            <a:pPr lvl="0" algn="just"/>
            <a:r>
              <a:rPr lang="es-GT" dirty="0"/>
              <a:t>Supuesto de linealidad del costo y el ingreso</a:t>
            </a:r>
            <a:endParaRPr lang="es-ES" dirty="0"/>
          </a:p>
          <a:p>
            <a:pPr lvl="0" algn="just"/>
            <a:r>
              <a:rPr lang="es-GT" dirty="0"/>
              <a:t>Dificultades para las aplicaciones a los multiproductos.</a:t>
            </a:r>
            <a:endParaRPr lang="es-ES" dirty="0"/>
          </a:p>
          <a:p>
            <a:pPr lvl="0" algn="just"/>
            <a:r>
              <a:rPr lang="es-GT" dirty="0"/>
              <a:t>Flujo de caja versus utilidad</a:t>
            </a:r>
            <a:endParaRPr lang="es-ES" dirty="0"/>
          </a:p>
          <a:p>
            <a:pPr lvl="0"/>
            <a:r>
              <a:rPr lang="es-GT" dirty="0"/>
              <a:t>Naturaleza del modelo a corto plazo</a:t>
            </a:r>
            <a:endParaRPr lang="es-ES" dirty="0"/>
          </a:p>
          <a:p>
            <a:pPr>
              <a:buNone/>
            </a:pPr>
            <a:endParaRPr lang="es-ES" dirty="0"/>
          </a:p>
          <a:p>
            <a:pPr>
              <a:buNone/>
            </a:pPr>
            <a:endParaRPr lang="es-ES" dirty="0"/>
          </a:p>
          <a:p>
            <a:pPr>
              <a:buNone/>
            </a:pPr>
            <a:endParaRPr lang="es-ES" dirty="0"/>
          </a:p>
        </p:txBody>
      </p:sp>
      <p:sp>
        <p:nvSpPr>
          <p:cNvPr id="3" name="2 Título"/>
          <p:cNvSpPr>
            <a:spLocks noGrp="1"/>
          </p:cNvSpPr>
          <p:nvPr>
            <p:ph type="title"/>
          </p:nvPr>
        </p:nvSpPr>
        <p:spPr>
          <a:xfrm>
            <a:off x="457200" y="152400"/>
            <a:ext cx="8229600" cy="1276336"/>
          </a:xfrm>
        </p:spPr>
        <p:txBody>
          <a:bodyPr>
            <a:normAutofit/>
          </a:bodyPr>
          <a:lstStyle/>
          <a:p>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Limitaciones</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GT" b="1" i="1" dirty="0"/>
              <a:t>Ejemplo:</a:t>
            </a:r>
            <a:endParaRPr lang="es-ES" b="1" i="1" dirty="0"/>
          </a:p>
          <a:p>
            <a:pPr>
              <a:buNone/>
            </a:pPr>
            <a:endParaRPr lang="es-ES" b="1" i="1" dirty="0"/>
          </a:p>
          <a:p>
            <a:pPr>
              <a:buNone/>
            </a:pPr>
            <a:r>
              <a:rPr lang="es-ES" b="1" i="1" dirty="0"/>
              <a:t>		</a:t>
            </a:r>
            <a:r>
              <a:rPr lang="es-GT" dirty="0"/>
              <a:t>Arrendamiento 		Q.	25,000</a:t>
            </a:r>
          </a:p>
          <a:p>
            <a:pPr>
              <a:buNone/>
            </a:pPr>
            <a:r>
              <a:rPr lang="es-GT" dirty="0"/>
              <a:t>		Gastos Varios		Q.  	  3,000</a:t>
            </a:r>
            <a:endParaRPr lang="es-ES" dirty="0"/>
          </a:p>
          <a:p>
            <a:pPr>
              <a:buNone/>
            </a:pPr>
            <a:r>
              <a:rPr lang="es-GT" dirty="0"/>
              <a:t>		Sueldos			Q. 	28,000</a:t>
            </a:r>
            <a:endParaRPr lang="es-ES" dirty="0"/>
          </a:p>
          <a:p>
            <a:pPr>
              <a:buNone/>
            </a:pPr>
            <a:r>
              <a:rPr lang="es-GT" dirty="0"/>
              <a:t>		Costo Unitario		Q.          2.50</a:t>
            </a:r>
            <a:endParaRPr lang="es-ES" dirty="0"/>
          </a:p>
          <a:p>
            <a:pPr>
              <a:buNone/>
            </a:pPr>
            <a:r>
              <a:rPr lang="es-GT" dirty="0"/>
              <a:t>		Precio de Venta		Q.          9.00</a:t>
            </a:r>
            <a:endParaRPr lang="es-ES" dirty="0"/>
          </a:p>
        </p:txBody>
      </p:sp>
      <p:sp>
        <p:nvSpPr>
          <p:cNvPr id="3" name="2 Título"/>
          <p:cNvSpPr>
            <a:spLocks noGrp="1"/>
          </p:cNvSpPr>
          <p:nvPr>
            <p:ph type="title"/>
          </p:nvPr>
        </p:nvSpPr>
        <p:spPr/>
        <p:txBody>
          <a:bodyPr/>
          <a:lstStyle/>
          <a:p>
            <a:r>
              <a:rPr lang="es-ES_tradnl"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Punto de Equilibrio</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57200" y="571480"/>
            <a:ext cx="8229600" cy="5524520"/>
          </a:xfrm>
        </p:spPr>
        <p:txBody>
          <a:bodyPr>
            <a:normAutofit/>
          </a:bodyPr>
          <a:lstStyle/>
          <a:p>
            <a:r>
              <a:rPr lang="es-GT" dirty="0"/>
              <a:t>¿Cuánto espero vender?</a:t>
            </a:r>
            <a:endParaRPr lang="es-ES" dirty="0"/>
          </a:p>
          <a:p>
            <a:pPr>
              <a:buNone/>
            </a:pPr>
            <a:r>
              <a:rPr lang="es-GT" dirty="0"/>
              <a:t>	Margen de Contribución = 9.00 – 2.50 = 6.50</a:t>
            </a:r>
            <a:endParaRPr lang="es-ES" dirty="0"/>
          </a:p>
          <a:p>
            <a:pPr>
              <a:buNone/>
            </a:pPr>
            <a:r>
              <a:rPr lang="es-GT" dirty="0"/>
              <a:t>	PE = CFT / Margen de Contribución = </a:t>
            </a:r>
          </a:p>
          <a:p>
            <a:pPr>
              <a:buNone/>
            </a:pPr>
            <a:r>
              <a:rPr lang="es-GT" dirty="0"/>
              <a:t>	56,000/6.50 = 8,616 unidades</a:t>
            </a:r>
            <a:endParaRPr lang="es-ES" dirty="0"/>
          </a:p>
          <a:p>
            <a:pPr>
              <a:buNone/>
            </a:pPr>
            <a:r>
              <a:rPr lang="es-GT" dirty="0"/>
              <a:t> </a:t>
            </a:r>
            <a:endParaRPr lang="es-ES" dirty="0"/>
          </a:p>
          <a:p>
            <a:r>
              <a:rPr lang="es-GT" dirty="0"/>
              <a:t>¿Cuánto espero ganar? </a:t>
            </a:r>
          </a:p>
          <a:p>
            <a:pPr>
              <a:buNone/>
            </a:pPr>
            <a:r>
              <a:rPr lang="es-GT" dirty="0"/>
              <a:t>	Utilidad  Bruta esperada 76,000</a:t>
            </a:r>
            <a:endParaRPr lang="es-ES" dirty="0"/>
          </a:p>
          <a:p>
            <a:pPr>
              <a:buNone/>
            </a:pPr>
            <a:r>
              <a:rPr lang="es-GT" dirty="0"/>
              <a:t>	76,000/6.50 = 11,693 unidades </a:t>
            </a:r>
          </a:p>
          <a:p>
            <a:pPr>
              <a:buNone/>
            </a:pPr>
            <a:endParaRPr lang="es-ES" dirty="0"/>
          </a:p>
          <a:p>
            <a:r>
              <a:rPr lang="es-GT" dirty="0"/>
              <a:t>Un estudio dice 10,000 unidades</a:t>
            </a:r>
            <a:endParaRPr lang="es-ES" dirty="0"/>
          </a:p>
          <a:p>
            <a:pPr>
              <a:buNone/>
            </a:pPr>
            <a:r>
              <a:rPr lang="es-GT" dirty="0"/>
              <a:t> 	10,000 x 6.50 = 65,000 – 56,000 = 9,000</a:t>
            </a:r>
            <a:endParaRPr lang="es-ES" dirty="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ox(i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ox(in)">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animEffect transition="in" filter="box(in)">
                                      <p:cBhvr>
                                        <p:cTn id="1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None/>
            </a:pPr>
            <a:r>
              <a:rPr lang="es-GT" dirty="0"/>
              <a:t>	</a:t>
            </a:r>
          </a:p>
          <a:p>
            <a:pPr algn="just">
              <a:buNone/>
            </a:pPr>
            <a:r>
              <a:rPr lang="es-GT" dirty="0"/>
              <a:t>	Cuando cambian los Costos Fijos, dichos cambios van en la misma dirección, si los Costos Fijos se incrementan, el punto de equilibrio también se incrementa porque deben de venderse más unidades para poder cubrir los nuevos Costos Fijos.</a:t>
            </a:r>
          </a:p>
          <a:p>
            <a:pPr algn="just">
              <a:buNone/>
            </a:pPr>
            <a:endParaRPr lang="es-GT" dirty="0"/>
          </a:p>
          <a:p>
            <a:r>
              <a:rPr lang="es-GT" b="1" i="1" dirty="0"/>
              <a:t>Ejemplo:</a:t>
            </a:r>
            <a:endParaRPr lang="es-ES" dirty="0"/>
          </a:p>
          <a:p>
            <a:pPr>
              <a:buNone/>
            </a:pPr>
            <a:r>
              <a:rPr lang="es-GT" dirty="0"/>
              <a:t>	Los costos fijos suben de 56,000 a 60,000</a:t>
            </a:r>
            <a:endParaRPr lang="es-ES" dirty="0"/>
          </a:p>
          <a:p>
            <a:pPr>
              <a:buNone/>
            </a:pPr>
            <a:r>
              <a:rPr lang="es-GT" dirty="0"/>
              <a:t>	PE = 60,000/6.50 = 9,231 unidades</a:t>
            </a:r>
            <a:endParaRPr lang="es-ES" dirty="0"/>
          </a:p>
          <a:p>
            <a:pPr algn="just">
              <a:buNone/>
            </a:pPr>
            <a:endParaRPr lang="es-ES" dirty="0"/>
          </a:p>
          <a:p>
            <a:endParaRPr lang="es-ES" dirty="0"/>
          </a:p>
        </p:txBody>
      </p:sp>
      <p:sp>
        <p:nvSpPr>
          <p:cNvPr id="3" name="2 Título"/>
          <p:cNvSpPr>
            <a:spLocks noGrp="1"/>
          </p:cNvSpPr>
          <p:nvPr>
            <p:ph type="title"/>
          </p:nvPr>
        </p:nvSpPr>
        <p:spPr/>
        <p:txBody>
          <a:bodyPr>
            <a:normAutofit fontScale="90000"/>
          </a:bodyPr>
          <a:lstStyle/>
          <a:p>
            <a:pPr algn="just"/>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Cambios en los Costos Fijos, Costos Variables y Precio de Venta</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box(in)">
                                      <p:cBhvr>
                                        <p:cTn id="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071546"/>
            <a:ext cx="8229600" cy="5357850"/>
          </a:xfrm>
        </p:spPr>
        <p:txBody>
          <a:bodyPr>
            <a:normAutofit fontScale="92500" lnSpcReduction="10000"/>
          </a:bodyPr>
          <a:lstStyle/>
          <a:p>
            <a:pPr algn="just">
              <a:buNone/>
            </a:pPr>
            <a:r>
              <a:rPr lang="es-GT" dirty="0"/>
              <a:t>	Cuando cambian los Costos Variables, dichos cambios también van en la misma dirección, si los Costos Variables se incrementan, el punto de equilibrio se incrementa porque deben de venderse más unidades debido a que el margen de contribución se reduce y viceversa.</a:t>
            </a:r>
          </a:p>
          <a:p>
            <a:pPr algn="just">
              <a:buNone/>
            </a:pPr>
            <a:endParaRPr lang="es-GT" dirty="0"/>
          </a:p>
          <a:p>
            <a:r>
              <a:rPr lang="es-GT" b="1" i="1" dirty="0"/>
              <a:t>Ejemplos:</a:t>
            </a:r>
            <a:endParaRPr lang="es-ES" dirty="0"/>
          </a:p>
          <a:p>
            <a:pPr>
              <a:buNone/>
            </a:pPr>
            <a:r>
              <a:rPr lang="es-GT" dirty="0"/>
              <a:t>	Los costos variables suben Q.1.00</a:t>
            </a:r>
            <a:endParaRPr lang="es-ES" dirty="0"/>
          </a:p>
          <a:p>
            <a:pPr>
              <a:buNone/>
            </a:pPr>
            <a:r>
              <a:rPr lang="es-GT" dirty="0"/>
              <a:t>	MC = 9.00 – 3.50 = 5.50</a:t>
            </a:r>
            <a:endParaRPr lang="es-ES" dirty="0"/>
          </a:p>
          <a:p>
            <a:pPr>
              <a:buNone/>
            </a:pPr>
            <a:r>
              <a:rPr lang="es-GT" dirty="0"/>
              <a:t>	PE = 56,000/5.50 = 10,182 unidades</a:t>
            </a:r>
          </a:p>
          <a:p>
            <a:pPr>
              <a:buNone/>
            </a:pPr>
            <a:r>
              <a:rPr lang="es-GT" dirty="0"/>
              <a:t>	Los costos variables disminuyen en Q.0.50</a:t>
            </a:r>
            <a:endParaRPr lang="es-ES" dirty="0"/>
          </a:p>
          <a:p>
            <a:pPr>
              <a:buNone/>
            </a:pPr>
            <a:r>
              <a:rPr lang="es-GT" dirty="0"/>
              <a:t>	MC = 9.00 – 2.00 = 7.00</a:t>
            </a:r>
            <a:endParaRPr lang="es-ES" dirty="0"/>
          </a:p>
          <a:p>
            <a:pPr>
              <a:buNone/>
            </a:pPr>
            <a:r>
              <a:rPr lang="es-GT" dirty="0"/>
              <a:t>	PE = 56,000/7.00 = 8,000 unidades</a:t>
            </a:r>
            <a:endParaRPr lang="es-ES" dirty="0"/>
          </a:p>
          <a:p>
            <a:pPr>
              <a:buNone/>
            </a:pPr>
            <a:endParaRPr lang="es-ES" dirty="0"/>
          </a:p>
          <a:p>
            <a:pPr algn="just">
              <a:buNone/>
            </a:pPr>
            <a:endParaRPr lang="es-ES" dirty="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box(in)">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8" end="8"/>
                                            </p:txEl>
                                          </p:spTgt>
                                        </p:tgtEl>
                                        <p:attrNameLst>
                                          <p:attrName>style.visibility</p:attrName>
                                        </p:attrNameLst>
                                      </p:cBhvr>
                                      <p:to>
                                        <p:strVal val="visible"/>
                                      </p:to>
                                    </p:set>
                                    <p:animEffect transition="in" filter="box(in)">
                                      <p:cBhvr>
                                        <p:cTn id="1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857232"/>
            <a:ext cx="8229600" cy="5572164"/>
          </a:xfrm>
        </p:spPr>
        <p:txBody>
          <a:bodyPr>
            <a:normAutofit fontScale="92500" lnSpcReduction="20000"/>
          </a:bodyPr>
          <a:lstStyle/>
          <a:p>
            <a:pPr>
              <a:buNone/>
            </a:pPr>
            <a:endParaRPr lang="es-ES" dirty="0"/>
          </a:p>
          <a:p>
            <a:pPr algn="just">
              <a:buNone/>
            </a:pPr>
            <a:r>
              <a:rPr lang="es-GT" dirty="0"/>
              <a:t>	Cuando cambia el Precio de Venta, el cambio va en dirección opuesta al punto de equilibrio, si el Precio de venta aumenta, el punto de equilibrio disminuye porque hay más margen de contribución por unidad vendida y viceversa.</a:t>
            </a:r>
            <a:endParaRPr lang="es-ES" dirty="0"/>
          </a:p>
          <a:p>
            <a:endParaRPr lang="es-ES" dirty="0"/>
          </a:p>
          <a:p>
            <a:r>
              <a:rPr lang="es-GT" b="1" i="1" dirty="0"/>
              <a:t>Ejemplo:</a:t>
            </a:r>
            <a:endParaRPr lang="es-ES" dirty="0"/>
          </a:p>
          <a:p>
            <a:pPr>
              <a:buNone/>
            </a:pPr>
            <a:r>
              <a:rPr lang="es-GT" dirty="0"/>
              <a:t>	El precio de venta sube a Q.9.50</a:t>
            </a:r>
            <a:endParaRPr lang="es-ES" dirty="0"/>
          </a:p>
          <a:p>
            <a:pPr>
              <a:buNone/>
            </a:pPr>
            <a:r>
              <a:rPr lang="es-GT" dirty="0"/>
              <a:t>	MC= 9.50 – 2.50 = 7.00</a:t>
            </a:r>
            <a:endParaRPr lang="es-ES" dirty="0"/>
          </a:p>
          <a:p>
            <a:pPr>
              <a:buNone/>
            </a:pPr>
            <a:r>
              <a:rPr lang="es-GT" dirty="0"/>
              <a:t>	PE = 56,000/7.00 = 8,000 unidades</a:t>
            </a:r>
            <a:endParaRPr lang="es-ES" dirty="0"/>
          </a:p>
          <a:p>
            <a:pPr>
              <a:buNone/>
            </a:pPr>
            <a:r>
              <a:rPr lang="es-GT" dirty="0"/>
              <a:t> </a:t>
            </a:r>
            <a:endParaRPr lang="es-ES" dirty="0"/>
          </a:p>
          <a:p>
            <a:pPr>
              <a:buNone/>
            </a:pPr>
            <a:r>
              <a:rPr lang="es-GT" dirty="0"/>
              <a:t>	El precio de venta disminuye a Q.8.50</a:t>
            </a:r>
            <a:endParaRPr lang="es-ES" dirty="0"/>
          </a:p>
          <a:p>
            <a:pPr>
              <a:buNone/>
            </a:pPr>
            <a:r>
              <a:rPr lang="es-GT" dirty="0"/>
              <a:t>	MC= 8.50 – 2.50 = 6.00</a:t>
            </a:r>
            <a:endParaRPr lang="es-ES" dirty="0"/>
          </a:p>
          <a:p>
            <a:pPr>
              <a:buNone/>
            </a:pPr>
            <a:r>
              <a:rPr lang="es-GT" dirty="0"/>
              <a:t>	PE = 56,000/6.00 = 9,334 unidades</a:t>
            </a:r>
            <a:endParaRPr lang="es-ES" dirty="0"/>
          </a:p>
          <a:p>
            <a:pPr algn="just">
              <a:buNone/>
            </a:pPr>
            <a:endParaRPr lang="es-ES" dirty="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box(in)">
                                      <p:cBhvr>
                                        <p:cTn id="7" dur="5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0" end="10"/>
                                            </p:txEl>
                                          </p:spTgt>
                                        </p:tgtEl>
                                        <p:attrNameLst>
                                          <p:attrName>style.visibility</p:attrName>
                                        </p:attrNameLst>
                                      </p:cBhvr>
                                      <p:to>
                                        <p:strVal val="visible"/>
                                      </p:to>
                                    </p:set>
                                    <p:animEffect transition="in" filter="box(in)">
                                      <p:cBhvr>
                                        <p:cTn id="1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fontScale="92500" lnSpcReduction="10000"/>
          </a:bodyPr>
          <a:lstStyle/>
          <a:p>
            <a:pPr>
              <a:buNone/>
            </a:pPr>
            <a:r>
              <a:rPr lang="es-ES" dirty="0"/>
              <a:t>	</a:t>
            </a:r>
            <a:r>
              <a:rPr lang="es-GT" dirty="0"/>
              <a:t>Utilidad	= Ingreso Total – Costo Variable Total – Costo 		    Fijo Total</a:t>
            </a:r>
            <a:endParaRPr lang="es-ES" dirty="0"/>
          </a:p>
          <a:p>
            <a:pPr>
              <a:buNone/>
            </a:pPr>
            <a:r>
              <a:rPr lang="es-GT" dirty="0"/>
              <a:t>            	= (PV x Unidades) – (CV unitario  x Unidades) 		    CFT</a:t>
            </a:r>
            <a:endParaRPr lang="es-ES" dirty="0"/>
          </a:p>
          <a:p>
            <a:pPr>
              <a:buNone/>
            </a:pPr>
            <a:r>
              <a:rPr lang="es-GT" dirty="0"/>
              <a:t>			= (9 x 10,000) – (2.50 x 10,000) – 56,000</a:t>
            </a:r>
            <a:endParaRPr lang="es-ES" dirty="0"/>
          </a:p>
          <a:p>
            <a:pPr>
              <a:buNone/>
            </a:pPr>
            <a:r>
              <a:rPr lang="es-GT" dirty="0"/>
              <a:t>			= 90,000 – 25,000 – 56,000</a:t>
            </a:r>
            <a:endParaRPr lang="es-ES" dirty="0"/>
          </a:p>
          <a:p>
            <a:pPr>
              <a:buNone/>
            </a:pPr>
            <a:r>
              <a:rPr lang="es-GT" dirty="0"/>
              <a:t>			= 9,000</a:t>
            </a:r>
          </a:p>
          <a:p>
            <a:pPr>
              <a:buNone/>
            </a:pPr>
            <a:endParaRPr lang="es-GT" dirty="0"/>
          </a:p>
          <a:p>
            <a:pPr>
              <a:buNone/>
            </a:pPr>
            <a:r>
              <a:rPr lang="es-GT" dirty="0"/>
              <a:t>	Unidades para	= </a:t>
            </a:r>
            <a:r>
              <a:rPr lang="es-GT" u="sng" dirty="0"/>
              <a:t>Utilidad objetivo + Costo Fijo Total</a:t>
            </a:r>
            <a:endParaRPr lang="es-ES" dirty="0"/>
          </a:p>
          <a:p>
            <a:pPr>
              <a:buNone/>
            </a:pPr>
            <a:r>
              <a:rPr lang="es-GT" dirty="0"/>
              <a:t>	lograr objetivo	    margen de contribución x unidad</a:t>
            </a:r>
            <a:endParaRPr lang="es-ES" dirty="0"/>
          </a:p>
          <a:p>
            <a:pPr>
              <a:buNone/>
            </a:pPr>
            <a:r>
              <a:rPr lang="es-GT" dirty="0"/>
              <a:t>				= </a:t>
            </a:r>
            <a:r>
              <a:rPr lang="es-GT" u="sng" dirty="0"/>
              <a:t>30,000 + 56,000</a:t>
            </a:r>
            <a:r>
              <a:rPr lang="es-GT" dirty="0"/>
              <a:t> = </a:t>
            </a:r>
            <a:r>
              <a:rPr lang="es-GT" u="sng" dirty="0"/>
              <a:t>86,000</a:t>
            </a:r>
            <a:r>
              <a:rPr lang="es-GT" dirty="0"/>
              <a:t> = 13,231  U</a:t>
            </a:r>
            <a:endParaRPr lang="es-ES" dirty="0"/>
          </a:p>
          <a:p>
            <a:pPr>
              <a:buNone/>
            </a:pPr>
            <a:r>
              <a:rPr lang="es-GT" dirty="0"/>
              <a:t>				        9.00 – 2.50          6.50</a:t>
            </a:r>
            <a:endParaRPr lang="es-ES" dirty="0"/>
          </a:p>
          <a:p>
            <a:pPr algn="just">
              <a:buNone/>
            </a:pPr>
            <a:endParaRPr lang="es-ES" dirty="0"/>
          </a:p>
          <a:p>
            <a:endParaRPr lang="es-ES" dirty="0"/>
          </a:p>
        </p:txBody>
      </p:sp>
      <p:sp>
        <p:nvSpPr>
          <p:cNvPr id="3" name="2 Título"/>
          <p:cNvSpPr>
            <a:spLocks noGrp="1"/>
          </p:cNvSpPr>
          <p:nvPr>
            <p:ph type="title"/>
          </p:nvPr>
        </p:nvSpPr>
        <p:spPr>
          <a:xfrm>
            <a:off x="457200" y="152400"/>
            <a:ext cx="8229600" cy="1276336"/>
          </a:xfrm>
        </p:spPr>
        <p:txBody>
          <a:bodyPr>
            <a:normAutofit fontScale="90000"/>
          </a:bodyPr>
          <a:lstStyle/>
          <a:p>
            <a:pPr algn="ctr"/>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Análisis de </a:t>
            </a:r>
            <a:b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br>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Costo – Volumen - Utilidad</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ox(i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ox(i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ox(i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ox(in)">
                                      <p:cBhvr>
                                        <p:cTn id="22" dur="500"/>
                                        <p:tgtEl>
                                          <p:spTgt spid="2">
                                            <p:txEl>
                                              <p:pRg st="8" end="8"/>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box(in)">
                                      <p:cBhvr>
                                        <p:cTn id="2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fontScale="70000" lnSpcReduction="20000"/>
          </a:bodyPr>
          <a:lstStyle/>
          <a:p>
            <a:pPr>
              <a:buNone/>
            </a:pPr>
            <a:r>
              <a:rPr lang="es-ES" dirty="0"/>
              <a:t>	</a:t>
            </a:r>
            <a:r>
              <a:rPr lang="es-GT" dirty="0"/>
              <a:t> Utilidad antes de ISR 		= Q.50,000	Tasa: 25%</a:t>
            </a:r>
            <a:endParaRPr lang="es-ES" dirty="0"/>
          </a:p>
          <a:p>
            <a:pPr>
              <a:buNone/>
            </a:pPr>
            <a:r>
              <a:rPr lang="es-GT" dirty="0"/>
              <a:t>	Utilidad después de ISR 		= (1 - %) x Utilidad antes ISR</a:t>
            </a:r>
            <a:endParaRPr lang="es-ES" dirty="0"/>
          </a:p>
          <a:p>
            <a:pPr>
              <a:buNone/>
            </a:pPr>
            <a:r>
              <a:rPr lang="es-GT" dirty="0"/>
              <a:t>				         	= (1 – 0.25) x 50,000</a:t>
            </a:r>
            <a:endParaRPr lang="es-ES" dirty="0"/>
          </a:p>
          <a:p>
            <a:pPr>
              <a:buNone/>
            </a:pPr>
            <a:r>
              <a:rPr lang="es-GT" dirty="0"/>
              <a:t>				         	= 0.75        x 50,000</a:t>
            </a:r>
            <a:endParaRPr lang="es-ES" dirty="0"/>
          </a:p>
          <a:p>
            <a:pPr>
              <a:buNone/>
            </a:pPr>
            <a:r>
              <a:rPr lang="es-GT" dirty="0"/>
              <a:t>				         	= Q. 37,500</a:t>
            </a:r>
            <a:endParaRPr lang="es-ES" dirty="0"/>
          </a:p>
          <a:p>
            <a:pPr>
              <a:buNone/>
            </a:pPr>
            <a:r>
              <a:rPr lang="es-GT" dirty="0"/>
              <a:t>	 </a:t>
            </a:r>
            <a:endParaRPr lang="es-ES" dirty="0"/>
          </a:p>
          <a:p>
            <a:pPr>
              <a:buNone/>
            </a:pPr>
            <a:r>
              <a:rPr lang="es-GT" dirty="0"/>
              <a:t>	Si quiero una utilidad de Q.50,000 (sin CFT) después de ISR lo determino así:</a:t>
            </a:r>
            <a:endParaRPr lang="es-ES" dirty="0"/>
          </a:p>
          <a:p>
            <a:pPr>
              <a:buNone/>
            </a:pPr>
            <a:r>
              <a:rPr lang="es-GT" dirty="0"/>
              <a:t>	 </a:t>
            </a:r>
            <a:endParaRPr lang="es-ES" dirty="0"/>
          </a:p>
          <a:p>
            <a:pPr>
              <a:buNone/>
            </a:pPr>
            <a:r>
              <a:rPr lang="es-GT" dirty="0"/>
              <a:t>		</a:t>
            </a:r>
            <a:r>
              <a:rPr lang="es-GT" u="sng" dirty="0"/>
              <a:t>Utilidad Esperada</a:t>
            </a:r>
            <a:r>
              <a:rPr lang="es-GT" dirty="0"/>
              <a:t>  = </a:t>
            </a:r>
            <a:r>
              <a:rPr lang="es-GT" u="sng" dirty="0"/>
              <a:t>50,000</a:t>
            </a:r>
            <a:r>
              <a:rPr lang="es-GT" dirty="0"/>
              <a:t> = Q.66,667</a:t>
            </a:r>
            <a:endParaRPr lang="es-ES" dirty="0"/>
          </a:p>
          <a:p>
            <a:pPr>
              <a:buNone/>
            </a:pPr>
            <a:r>
              <a:rPr lang="es-GT" dirty="0"/>
              <a:t>		      (1 - %)	      0.75	</a:t>
            </a:r>
            <a:endParaRPr lang="es-ES" dirty="0"/>
          </a:p>
          <a:p>
            <a:pPr lvl="1">
              <a:buNone/>
            </a:pPr>
            <a:r>
              <a:rPr lang="es-GT" dirty="0"/>
              <a:t> </a:t>
            </a:r>
            <a:endParaRPr lang="es-ES" dirty="0"/>
          </a:p>
          <a:p>
            <a:pPr>
              <a:buNone/>
            </a:pPr>
            <a:r>
              <a:rPr lang="es-GT" dirty="0"/>
              <a:t>	La fórmula ahora queda así:</a:t>
            </a:r>
            <a:endParaRPr lang="es-ES" dirty="0"/>
          </a:p>
          <a:p>
            <a:pPr>
              <a:buNone/>
            </a:pPr>
            <a:r>
              <a:rPr lang="es-GT" dirty="0"/>
              <a:t>	 </a:t>
            </a:r>
            <a:endParaRPr lang="es-ES" dirty="0"/>
          </a:p>
          <a:p>
            <a:pPr>
              <a:buNone/>
            </a:pPr>
            <a:r>
              <a:rPr lang="es-GT" dirty="0"/>
              <a:t>	Unidades para	= </a:t>
            </a:r>
            <a:r>
              <a:rPr lang="es-GT" u="sng" dirty="0"/>
              <a:t>utilidad después ISR/(1 - %) + Costo Fijo Total</a:t>
            </a:r>
            <a:endParaRPr lang="es-ES" dirty="0"/>
          </a:p>
          <a:p>
            <a:pPr>
              <a:buNone/>
            </a:pPr>
            <a:r>
              <a:rPr lang="es-GT" dirty="0"/>
              <a:t>	lograr objetivo	             margen de contribución  x  unidad</a:t>
            </a:r>
            <a:endParaRPr lang="es-ES" dirty="0"/>
          </a:p>
          <a:p>
            <a:pPr>
              <a:buNone/>
            </a:pPr>
            <a:endParaRPr lang="es-ES" dirty="0"/>
          </a:p>
          <a:p>
            <a:endParaRPr lang="es-ES" dirty="0"/>
          </a:p>
        </p:txBody>
      </p:sp>
      <p:sp>
        <p:nvSpPr>
          <p:cNvPr id="3" name="2 Título"/>
          <p:cNvSpPr>
            <a:spLocks noGrp="1"/>
          </p:cNvSpPr>
          <p:nvPr>
            <p:ph type="title"/>
          </p:nvPr>
        </p:nvSpPr>
        <p:spPr>
          <a:xfrm>
            <a:off x="457200" y="152400"/>
            <a:ext cx="8229600" cy="1276336"/>
          </a:xfrm>
        </p:spPr>
        <p:txBody>
          <a:bodyPr>
            <a:normAutofit/>
          </a:bodyPr>
          <a:lstStyle/>
          <a:p>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Ajuste por ISR</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24000"/>
            <a:ext cx="8229600" cy="4762520"/>
          </a:xfrm>
        </p:spPr>
        <p:txBody>
          <a:bodyPr>
            <a:normAutofit/>
          </a:bodyPr>
          <a:lstStyle/>
          <a:p>
            <a:pPr>
              <a:buNone/>
            </a:pPr>
            <a:r>
              <a:rPr lang="es-ES" dirty="0"/>
              <a:t>	</a:t>
            </a:r>
          </a:p>
          <a:p>
            <a:pPr>
              <a:buNone/>
            </a:pPr>
            <a:r>
              <a:rPr lang="es-GT" b="1" dirty="0"/>
              <a:t>	Margen de Seguridad:  </a:t>
            </a:r>
            <a:endParaRPr lang="es-ES" dirty="0"/>
          </a:p>
          <a:p>
            <a:pPr algn="just">
              <a:buNone/>
            </a:pPr>
            <a:r>
              <a:rPr lang="es-GT" dirty="0"/>
              <a:t>	Es el % máximo en que las ventas esperadas pueden disminuir y aún generar una utilidad.  Esto se basa en las unidades esperadas a producir.</a:t>
            </a:r>
            <a:endParaRPr lang="es-ES" dirty="0"/>
          </a:p>
          <a:p>
            <a:pPr>
              <a:buNone/>
            </a:pPr>
            <a:r>
              <a:rPr lang="es-GT" dirty="0"/>
              <a:t>	 </a:t>
            </a:r>
            <a:endParaRPr lang="es-ES" dirty="0"/>
          </a:p>
          <a:p>
            <a:pPr>
              <a:buNone/>
            </a:pPr>
            <a:r>
              <a:rPr lang="es-GT" dirty="0"/>
              <a:t>	Margen de Seguridad: </a:t>
            </a:r>
            <a:r>
              <a:rPr lang="es-GT" u="sng" dirty="0"/>
              <a:t>VE – PE</a:t>
            </a:r>
            <a:endParaRPr lang="es-ES" dirty="0"/>
          </a:p>
          <a:p>
            <a:pPr>
              <a:buNone/>
            </a:pPr>
            <a:r>
              <a:rPr lang="es-GT" dirty="0"/>
              <a:t>					VE</a:t>
            </a:r>
            <a:endParaRPr lang="es-ES" dirty="0"/>
          </a:p>
          <a:p>
            <a:pPr>
              <a:buNone/>
            </a:pPr>
            <a:r>
              <a:rPr lang="es-GT" dirty="0"/>
              <a:t>	MS = </a:t>
            </a:r>
            <a:r>
              <a:rPr lang="es-GT" u="sng" dirty="0"/>
              <a:t>10,000 – 8,616</a:t>
            </a:r>
            <a:r>
              <a:rPr lang="es-GT" dirty="0"/>
              <a:t> = 0.1384 = 13.84%</a:t>
            </a:r>
            <a:endParaRPr lang="es-ES" dirty="0"/>
          </a:p>
          <a:p>
            <a:pPr>
              <a:buNone/>
            </a:pPr>
            <a:r>
              <a:rPr lang="es-GT" dirty="0"/>
              <a:t>	                10,000</a:t>
            </a:r>
            <a:endParaRPr lang="es-ES" dirty="0"/>
          </a:p>
          <a:p>
            <a:endParaRPr lang="es-ES" dirty="0"/>
          </a:p>
        </p:txBody>
      </p:sp>
      <p:sp>
        <p:nvSpPr>
          <p:cNvPr id="3" name="2 Título"/>
          <p:cNvSpPr>
            <a:spLocks noGrp="1"/>
          </p:cNvSpPr>
          <p:nvPr>
            <p:ph type="title"/>
          </p:nvPr>
        </p:nvSpPr>
        <p:spPr>
          <a:xfrm>
            <a:off x="457200" y="152400"/>
            <a:ext cx="8229600" cy="1276336"/>
          </a:xfrm>
        </p:spPr>
        <p:txBody>
          <a:bodyPr>
            <a:normAutofit/>
          </a:bodyPr>
          <a:lstStyle/>
          <a:p>
            <a:r>
              <a:rPr lang="es-GT" b="1"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rPr>
              <a:t>Análisis de Riesgo</a:t>
            </a:r>
            <a:endParaRPr lang="es-E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10800000" algn="r" rotWithShape="0">
                  <a:prstClr val="black">
                    <a:alpha val="40000"/>
                  </a:prst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747</TotalTime>
  <Words>125</Words>
  <Application>Microsoft Office PowerPoint</Application>
  <PresentationFormat>Presentación en pantalla (4:3)</PresentationFormat>
  <Paragraphs>157</Paragraphs>
  <Slides>16</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Calibri</vt:lpstr>
      <vt:lpstr>Constantia</vt:lpstr>
      <vt:lpstr>Wingdings 2</vt:lpstr>
      <vt:lpstr>Paper</vt:lpstr>
      <vt:lpstr>Relaciones de  Costos - Volumen - Utilidad</vt:lpstr>
      <vt:lpstr>Punto de Equilibrio</vt:lpstr>
      <vt:lpstr>Presentación de PowerPoint</vt:lpstr>
      <vt:lpstr>Cambios en los Costos Fijos, Costos Variables y Precio de Venta</vt:lpstr>
      <vt:lpstr>Presentación de PowerPoint</vt:lpstr>
      <vt:lpstr>Presentación de PowerPoint</vt:lpstr>
      <vt:lpstr>Análisis de  Costo – Volumen - Utilidad</vt:lpstr>
      <vt:lpstr>Ajuste por ISR</vt:lpstr>
      <vt:lpstr>Análisis de Riesgo</vt:lpstr>
      <vt:lpstr>Comparación de Diferentes  Procesos de Producción</vt:lpstr>
      <vt:lpstr>Ejemplo:</vt:lpstr>
      <vt:lpstr>Paso 1: Determinar PE</vt:lpstr>
      <vt:lpstr>Paso 2: Determinar las variables</vt:lpstr>
      <vt:lpstr>Paso 2: Determinar las variables</vt:lpstr>
      <vt:lpstr>Paso 2: Determinar las variables</vt:lpstr>
      <vt:lpstr>Limitaciones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Relaciones de  Costos - Volumen - Utilidad</dc:title>
  <dc:creator>carol</dc:creator>
  <cp:lastModifiedBy>User</cp:lastModifiedBy>
  <cp:revision>72</cp:revision>
  <dcterms:created xsi:type="dcterms:W3CDTF">2013-08-06T18:47:54Z</dcterms:created>
  <dcterms:modified xsi:type="dcterms:W3CDTF">2020-01-17T02:35:25Z</dcterms:modified>
</cp:coreProperties>
</file>