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D434C-746E-4E0A-B783-D3C8EFB33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6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Análisis financiero</a:t>
            </a:r>
            <a:endParaRPr lang="es-GT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B65C0-8EFA-43A4-B04F-62C528ABD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s-GT" dirty="0"/>
          </a:p>
          <a:p>
            <a:r>
              <a:rPr lang="es-MX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Análisis Vertical y Horizontal </a:t>
            </a:r>
          </a:p>
          <a:p>
            <a:r>
              <a:rPr lang="es-MX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Índices o Razones Financieras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3906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74F4-AFCC-4625-B0DD-42D7A137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Razones Financieras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B64BE-5E06-4412-9D31-37A7033A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• Medidas de Liquidez: Mide la capacidad de pago a corto plazo.</a:t>
            </a:r>
          </a:p>
          <a:p>
            <a:pPr marL="0" indent="0" algn="just">
              <a:buNone/>
            </a:pPr>
            <a:r>
              <a:rPr lang="es-MX" dirty="0"/>
              <a:t>• Medidas de Solvencia: Mide la capacidad de pago a largo plazo.</a:t>
            </a:r>
          </a:p>
          <a:p>
            <a:pPr marL="0" indent="0" algn="just">
              <a:buNone/>
            </a:pPr>
            <a:r>
              <a:rPr lang="es-MX" dirty="0"/>
              <a:t>• Medidas de Actividad o Rotación de Activos: Mide la eficiencia con que se utilizan los activos.</a:t>
            </a:r>
          </a:p>
          <a:p>
            <a:pPr marL="0" indent="0" algn="just">
              <a:buNone/>
            </a:pPr>
            <a:r>
              <a:rPr lang="es-MX" dirty="0"/>
              <a:t>• Medidas de Rentabilidad: Mide la eficiencia de la utilización de los Activos para generar sus operaciones.</a:t>
            </a:r>
          </a:p>
          <a:p>
            <a:pPr marL="0" indent="0" algn="just">
              <a:buNone/>
            </a:pPr>
            <a:r>
              <a:rPr lang="es-MX" dirty="0"/>
              <a:t>• Medidas de Valor de Mercado: Mide el precio del valor de mercado por acción del Capital accionario.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3329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891D-32C2-4DDA-85BB-618B93AB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Razones de Liquidez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8CF30-3E49-4338-8B08-2276D19B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sz="3200" dirty="0"/>
          </a:p>
          <a:p>
            <a:r>
              <a:rPr lang="es-MX" sz="3200" dirty="0"/>
              <a:t>Activo Corriente / Pasivo Corriente</a:t>
            </a:r>
          </a:p>
          <a:p>
            <a:pPr marL="0" indent="0">
              <a:buNone/>
            </a:pPr>
            <a:endParaRPr lang="es-MX" sz="3200" dirty="0"/>
          </a:p>
          <a:p>
            <a:r>
              <a:rPr lang="es-MX" sz="3200" dirty="0"/>
              <a:t>Prueba de ácido: Activo Corriente – Inventario / Pasivo Corriente</a:t>
            </a:r>
          </a:p>
        </p:txBody>
      </p:sp>
    </p:spTree>
    <p:extLst>
      <p:ext uri="{BB962C8B-B14F-4D97-AF65-F5344CB8AC3E}">
        <p14:creationId xmlns:p14="http://schemas.microsoft.com/office/powerpoint/2010/main" val="218002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534B-E7D6-42E7-AA36-7A2E5418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Razones de Solvencia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CE515-153A-4479-B5EA-E7F3E41B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Razón de la Deuda Total: Pasivo Total / Activo Total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Razón de la deuda Capital: Deuda total / Capital total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Multiplicador: Activo Total / Capital Total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3228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B7F5D-0049-44DB-A129-A39A70DD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Razones de Actividad o Rotación de Activos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8108F-5C12-407A-8F2F-69C0C531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Rotación de Inventarios: Costo de Ventas / Inventario</a:t>
            </a:r>
          </a:p>
          <a:p>
            <a:r>
              <a:rPr lang="es-MX" dirty="0"/>
              <a:t>Días de ventas en inventario: 365 / Rotación de inventario</a:t>
            </a:r>
          </a:p>
          <a:p>
            <a:r>
              <a:rPr lang="es-MX" dirty="0"/>
              <a:t>Rotación de Cuentas por Cobrar: Ventas / Cuentas por Cobrar</a:t>
            </a:r>
          </a:p>
          <a:p>
            <a:r>
              <a:rPr lang="es-MX" dirty="0"/>
              <a:t>Días de ventas en cuentas por cobrar: 365 / Rotación de Cuentas por Cobrar</a:t>
            </a:r>
          </a:p>
          <a:p>
            <a:r>
              <a:rPr lang="es-MX" dirty="0"/>
              <a:t>Rotación de Activos Fijos: Ventas / Activos No Corrientes Netos</a:t>
            </a:r>
          </a:p>
          <a:p>
            <a:r>
              <a:rPr lang="es-MX" dirty="0"/>
              <a:t>Rotación de Activos Totales: Ventas  / Activos Totales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5428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C1813-EAB4-4EA6-99B2-5225B705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Medidas de Rentabilidad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3C08C-7374-4D17-A569-A6D77A2B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Mangen</a:t>
            </a:r>
            <a:r>
              <a:rPr lang="es-MX" dirty="0"/>
              <a:t> de utilidad: Utilidad Neta / Ventas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Rendimiento sobre los Activos: Utilidad Neta / Activos Totales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Rendimiento sobre el Capital: Utilidad Neta / Capital Contable Total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1687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6AC1C-F194-4056-9601-48642999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Medidas de Valor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B745E-B52E-48DB-910E-69C9968B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Utilidades por Acción (UPA): Utilidad Neta / Acciones en Circulación</a:t>
            </a:r>
          </a:p>
          <a:p>
            <a:endParaRPr lang="es-MX" dirty="0"/>
          </a:p>
          <a:p>
            <a:r>
              <a:rPr lang="es-MX" dirty="0"/>
              <a:t>Razón precio – utilidades: Precio por Acción / Utilidades por Acción</a:t>
            </a:r>
          </a:p>
          <a:p>
            <a:endParaRPr lang="es-MX" dirty="0"/>
          </a:p>
          <a:p>
            <a:r>
              <a:rPr lang="es-MX" dirty="0"/>
              <a:t>Razón de valor de mercado a valor en libros: Valor de mercado por acción / Valor en libros por acción</a:t>
            </a:r>
          </a:p>
        </p:txBody>
      </p:sp>
    </p:spTree>
    <p:extLst>
      <p:ext uri="{BB962C8B-B14F-4D97-AF65-F5344CB8AC3E}">
        <p14:creationId xmlns:p14="http://schemas.microsoft.com/office/powerpoint/2010/main" val="198065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ABF77-AE27-46FE-B596-45ECA1B92F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20418" y="1114425"/>
            <a:ext cx="9601200" cy="462915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El Análisis Financiero es una evaluación de la empresa utilizando los datos arrojados de los Estados Financieros con datos históricos para la planeación a corto y a largo plazo.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Con la ayuda de esta evaluación, podemos saber cuales son los puntos débiles como fuertes de la compañía, pudiendo así corregir las fallas que existen y aprovechar las fortalezas que posee.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El objetivo de los administradores al realizar el Análisis Financiero es darle mayor valor a las inversiones que hicieron los accionistas en la empresa.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7230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BB1A50-5833-4A6C-87B8-094A9FB2524B}"/>
              </a:ext>
            </a:extLst>
          </p:cNvPr>
          <p:cNvSpPr/>
          <p:nvPr/>
        </p:nvSpPr>
        <p:spPr>
          <a:xfrm>
            <a:off x="1470991" y="914399"/>
            <a:ext cx="939579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/>
              <a:t>El Análisis Financiero implica:</a:t>
            </a:r>
          </a:p>
          <a:p>
            <a:endParaRPr lang="es-MX" sz="3200" dirty="0"/>
          </a:p>
          <a:p>
            <a:pPr marL="457200" indent="-457200" algn="just">
              <a:buAutoNum type="arabicPeriod"/>
            </a:pPr>
            <a:r>
              <a:rPr lang="es-MX" sz="3200" dirty="0"/>
              <a:t>Comparar el desempeño con empresas de su mismo giro y en el mismo período.</a:t>
            </a:r>
          </a:p>
          <a:p>
            <a:pPr marL="457200" indent="-457200" algn="just">
              <a:buAutoNum type="arabicPeriod"/>
            </a:pPr>
            <a:endParaRPr lang="es-MX" sz="3200" dirty="0"/>
          </a:p>
          <a:p>
            <a:pPr marL="457200" indent="-457200" algn="just">
              <a:buAutoNum type="arabicPeriod"/>
            </a:pPr>
            <a:r>
              <a:rPr lang="es-MX" sz="3200" dirty="0"/>
              <a:t>Evaluar las tendencias que ha tenido la empresa con respecto al pasado.</a:t>
            </a:r>
            <a:endParaRPr lang="es-GT" sz="32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3E8A6B9-9B76-45EA-AEFE-1B2405F6B65D}"/>
              </a:ext>
            </a:extLst>
          </p:cNvPr>
          <p:cNvSpPr/>
          <p:nvPr/>
        </p:nvSpPr>
        <p:spPr>
          <a:xfrm>
            <a:off x="1590261" y="2690336"/>
            <a:ext cx="9276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1551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AC63D2-1F7C-421F-A370-E92899375C18}"/>
              </a:ext>
            </a:extLst>
          </p:cNvPr>
          <p:cNvSpPr/>
          <p:nvPr/>
        </p:nvSpPr>
        <p:spPr>
          <a:xfrm>
            <a:off x="954157" y="914399"/>
            <a:ext cx="1023067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600" dirty="0"/>
              <a:t>Existen diferentes usuarios de la información que arroja este análisis y algunos de ellos son los siguientes:</a:t>
            </a:r>
          </a:p>
          <a:p>
            <a:endParaRPr lang="es-MX" sz="3200" dirty="0"/>
          </a:p>
          <a:p>
            <a:endParaRPr lang="es-MX" sz="3200" dirty="0"/>
          </a:p>
          <a:p>
            <a:r>
              <a:rPr lang="es-MX" sz="3200" dirty="0"/>
              <a:t>• Los Administradores</a:t>
            </a:r>
          </a:p>
          <a:p>
            <a:endParaRPr lang="es-MX" sz="3200" dirty="0"/>
          </a:p>
          <a:p>
            <a:r>
              <a:rPr lang="es-MX" sz="3200" dirty="0"/>
              <a:t>• Los Inversionistas</a:t>
            </a:r>
          </a:p>
          <a:p>
            <a:endParaRPr lang="es-MX" sz="3200" dirty="0"/>
          </a:p>
          <a:p>
            <a:r>
              <a:rPr lang="es-MX" sz="3200" dirty="0"/>
              <a:t>• Los Acreedores</a:t>
            </a:r>
          </a:p>
        </p:txBody>
      </p:sp>
    </p:spTree>
    <p:extLst>
      <p:ext uri="{BB962C8B-B14F-4D97-AF65-F5344CB8AC3E}">
        <p14:creationId xmlns:p14="http://schemas.microsoft.com/office/powerpoint/2010/main" val="391688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3C568B-FC78-464F-9694-E67536A55C45}"/>
              </a:ext>
            </a:extLst>
          </p:cNvPr>
          <p:cNvSpPr/>
          <p:nvPr/>
        </p:nvSpPr>
        <p:spPr>
          <a:xfrm>
            <a:off x="1219199" y="1033669"/>
            <a:ext cx="96475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/>
              <a:t>El Análisis Financiero se compone de tres áreas principales</a:t>
            </a:r>
            <a:r>
              <a:rPr lang="es-MX" sz="2400" dirty="0"/>
              <a:t>:</a:t>
            </a:r>
          </a:p>
          <a:p>
            <a:endParaRPr lang="es-MX" sz="2400" dirty="0"/>
          </a:p>
          <a:p>
            <a:endParaRPr lang="es-MX" sz="2400" dirty="0"/>
          </a:p>
          <a:p>
            <a:pPr marL="457200" indent="-457200">
              <a:buAutoNum type="alphaLcParenR"/>
            </a:pPr>
            <a:r>
              <a:rPr lang="es-MX" sz="3200" dirty="0"/>
              <a:t>El Análisis de rentabilidad</a:t>
            </a:r>
          </a:p>
          <a:p>
            <a:pPr marL="457200" indent="-457200">
              <a:buAutoNum type="alphaLcParenR"/>
            </a:pPr>
            <a:endParaRPr lang="es-MX" sz="3200" dirty="0"/>
          </a:p>
          <a:p>
            <a:pPr marL="457200" indent="-457200">
              <a:buAutoNum type="alphaLcParenR"/>
            </a:pPr>
            <a:r>
              <a:rPr lang="es-MX" sz="3200" dirty="0"/>
              <a:t>Análisis de riesgo</a:t>
            </a:r>
          </a:p>
          <a:p>
            <a:pPr marL="457200" indent="-457200">
              <a:buAutoNum type="alphaLcParenR"/>
            </a:pPr>
            <a:endParaRPr lang="es-MX" sz="3200" dirty="0"/>
          </a:p>
          <a:p>
            <a:pPr marL="457200" indent="-457200">
              <a:buAutoNum type="alphaLcParenR"/>
            </a:pPr>
            <a:r>
              <a:rPr lang="es-MX" sz="3200" dirty="0"/>
              <a:t>Análisis de las fuentes y utilización de fondos</a:t>
            </a:r>
          </a:p>
        </p:txBody>
      </p:sp>
    </p:spTree>
    <p:extLst>
      <p:ext uri="{BB962C8B-B14F-4D97-AF65-F5344CB8AC3E}">
        <p14:creationId xmlns:p14="http://schemas.microsoft.com/office/powerpoint/2010/main" val="148878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4DFB705-A8EA-4F98-B996-91F70AE7D4EB}"/>
              </a:ext>
            </a:extLst>
          </p:cNvPr>
          <p:cNvSpPr/>
          <p:nvPr/>
        </p:nvSpPr>
        <p:spPr>
          <a:xfrm>
            <a:off x="1099929" y="1099929"/>
            <a:ext cx="101246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/>
              <a:t>Análisis Vertical y Horizontal</a:t>
            </a:r>
          </a:p>
          <a:p>
            <a:pPr algn="ctr"/>
            <a:endParaRPr lang="es-MX" sz="2800" dirty="0"/>
          </a:p>
          <a:p>
            <a:pPr algn="just"/>
            <a:r>
              <a:rPr lang="es-MX" sz="2800" b="1" dirty="0"/>
              <a:t>Análisis Vertical: </a:t>
            </a:r>
            <a:r>
              <a:rPr lang="es-MX" sz="2800" dirty="0"/>
              <a:t>Es la evaluación del funcionamiento de la empresa en un periodo ya especificado.</a:t>
            </a:r>
          </a:p>
          <a:p>
            <a:endParaRPr lang="es-MX" sz="2800" dirty="0"/>
          </a:p>
          <a:p>
            <a:pPr algn="just"/>
            <a:r>
              <a:rPr lang="es-MX" sz="2800" b="1" dirty="0"/>
              <a:t>Análisis Horizontal: </a:t>
            </a:r>
            <a:r>
              <a:rPr lang="es-MX" sz="2800" dirty="0"/>
              <a:t>Se realiza con Estados Financieros de diferentes períodos y se examina la tendencia que tienen las cuentas en el transcurso del tiempo ya establecido para su análisis.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60216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6B7A724-F05C-41E7-8163-B2910FD1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191" y="982132"/>
            <a:ext cx="9730407" cy="594877"/>
          </a:xfrm>
        </p:spPr>
        <p:txBody>
          <a:bodyPr>
            <a:normAutofit/>
          </a:bodyPr>
          <a:lstStyle/>
          <a:p>
            <a:r>
              <a:rPr lang="es-GT" sz="3200" dirty="0"/>
              <a:t>Análisis Vertical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EF81A66-81BE-4C2F-8463-8B57C402B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1577008"/>
            <a:ext cx="9601196" cy="44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9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FE748-7334-4C92-A9AA-C44DB7D9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44233"/>
          </a:xfrm>
        </p:spPr>
        <p:txBody>
          <a:bodyPr>
            <a:normAutofit fontScale="90000"/>
          </a:bodyPr>
          <a:lstStyle/>
          <a:p>
            <a:r>
              <a:rPr lang="es-GT" sz="3600" dirty="0"/>
              <a:t>Análisis Vertical</a:t>
            </a:r>
            <a:br>
              <a:rPr lang="es-GT" sz="3200" dirty="0"/>
            </a:br>
            <a:r>
              <a:rPr lang="es-GT" sz="2700" dirty="0"/>
              <a:t>Balance General</a:t>
            </a:r>
            <a:br>
              <a:rPr lang="es-GT" sz="3200" dirty="0"/>
            </a:br>
            <a:endParaRPr lang="es-GT" sz="3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C09062A-88DC-40A5-8A02-F4BEF44CC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210571"/>
              </p:ext>
            </p:extLst>
          </p:nvPr>
        </p:nvGraphicFramePr>
        <p:xfrm>
          <a:off x="1295400" y="2557463"/>
          <a:ext cx="9601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78607384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8778445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810745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6640467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03628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01924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Monto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Porcentaje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Capital y Pasivo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Monto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Porcentaje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No Corriente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Capital Contable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84.60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2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Corriente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u="sng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Pasivo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7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Total 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Largo Plazo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2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Corto Plazo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u="sng" dirty="0"/>
                        <a:t>55.40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Total Capital y Pasivo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9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92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3013A-5A19-4DDE-A1C2-135A945D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Análisis Horizontal</a:t>
            </a:r>
            <a:br>
              <a:rPr lang="es-GT" sz="4000" dirty="0"/>
            </a:br>
            <a:r>
              <a:rPr lang="es-GT" sz="3600" dirty="0"/>
              <a:t>Balance General</a:t>
            </a:r>
            <a:endParaRPr lang="es-GT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1CF2012-F946-408F-BC02-41CEF1BD0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837503"/>
              </p:ext>
            </p:extLst>
          </p:nvPr>
        </p:nvGraphicFramePr>
        <p:xfrm>
          <a:off x="1295400" y="2557463"/>
          <a:ext cx="9601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66883338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35175806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83837145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998445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9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8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No Corriente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117.60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105.90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8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Corriente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u="sng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u="sng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u="sng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Total 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237.60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215.90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3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Capital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40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Pasivo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2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A largo Plazo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84.30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77.10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5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A Corto Plazo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u="sng" dirty="0"/>
                        <a:t>43.30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u="sng" dirty="0"/>
                        <a:t>38.80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u="sng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25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Total Capital y Pasivo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237.60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215.90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GT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06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</TotalTime>
  <Words>627</Words>
  <Application>Microsoft Office PowerPoint</Application>
  <PresentationFormat>Panorámica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Orgánico</vt:lpstr>
      <vt:lpstr>Análisis financiero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 Vertical</vt:lpstr>
      <vt:lpstr>Análisis Vertical Balance General </vt:lpstr>
      <vt:lpstr>Análisis Horizontal Balance General</vt:lpstr>
      <vt:lpstr>Razones Financieras</vt:lpstr>
      <vt:lpstr>Razones de Liquidez</vt:lpstr>
      <vt:lpstr>Razones de Solvencia</vt:lpstr>
      <vt:lpstr>Razones de Actividad o Rotación de Activos</vt:lpstr>
      <vt:lpstr>Medidas de Rentabilidad</vt:lpstr>
      <vt:lpstr>Medidas de Valor de Mercado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financiero</dc:title>
  <dc:creator>User</dc:creator>
  <cp:lastModifiedBy>Carol melchor</cp:lastModifiedBy>
  <cp:revision>15</cp:revision>
  <dcterms:created xsi:type="dcterms:W3CDTF">2019-07-21T23:51:58Z</dcterms:created>
  <dcterms:modified xsi:type="dcterms:W3CDTF">2020-04-27T01:26:31Z</dcterms:modified>
</cp:coreProperties>
</file>