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A395-B2F4-43AC-8FF6-42484092E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6DF9-4BEE-4379-B960-6318F3524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4A83-A49E-4996-87C7-C39EA2F5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BC61-B6A7-4F85-AB16-56FF64B3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5D36B-4DAD-4BE6-A335-727B1F05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85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859E-B1DA-4D56-B91F-5A3E750F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0AE6E-0B87-4F58-B0CE-17060366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37DC-97B8-4F54-8A0C-5C1B244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D889-1979-4A8D-A2AF-521D9CFA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FDAEE-A607-4678-9E7C-B2A27892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507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E5D6E-B4AD-4A8E-B0FB-20F9B4490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41C03-6609-42F5-81DE-DD976B571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2FAF-D6D0-42D6-AB03-9B17F02C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CC64-8ED5-43B6-BCEA-0B0EF78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2314C-15BB-43CA-A99F-CB2DB41D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463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72F0-4E6F-4DF8-B8AC-A29E7A83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1797-8FD0-42E1-99E1-26833A12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9C2B-06AD-4408-93DE-630E7279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AF1F1-B707-4587-A86A-01527D63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035BB-8899-464B-9FAD-5F931E8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826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7E0A-DF73-4EBB-8EB6-7427CBF5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A09A-7185-445D-A047-55393BBB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E7331-4ABF-418F-B7D6-E42ACE00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F977-77AB-4B61-9BDC-DC1E5CBD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DF27-ECC3-4B5A-B84D-1062C274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681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A304-53FE-457A-A64F-9E37B27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F028-099E-4C0D-91A8-ABBB7819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00925-BC74-4D88-9FE4-7024DBF43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9E0EB-788F-42BD-A510-62E4D791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2E637-2B4C-450E-9DD9-4DBCF916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CC2C-FB41-4439-B660-00868184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20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0D40-4EC6-4651-BD41-AEC4A4F1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E985-1CF6-4D1A-B2D5-3580397B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A92CB-177B-4064-9D5F-E3427D3D9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BFAA0-B529-43BB-B3B3-82E00C2AB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A4538-F08A-4378-A7D0-005401A07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5B9-54D9-420C-8B93-D858C056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E50D5-2666-4075-842F-D81B9BD8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B02CF-3C40-4E35-BE3F-B428F497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1526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F07-1FA9-4B47-AA2C-2B8031F8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EDEAA-6F22-4928-9884-21307C62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D9A1A-12F0-4DB4-A590-D7284137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B72D5-426C-4DAE-AA1A-D72E4D5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49F31-FBB7-4D90-A02D-7792BEE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8AFFF-C15A-4EFA-986D-50E1244F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C6452-A12D-4B80-80C1-E942AF42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0801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EBE-4D45-48ED-ADDD-80DF9E16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8279-240B-48EE-8344-A39C9F476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2E83E-E433-4EE5-A23C-C207CFD00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8A65E-1140-491F-B386-EE1E5DEB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A5CE-70EF-40BE-846D-BBD0877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87F8F-081F-4A47-8A10-175DECE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5609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1CE7-AF94-46A0-AEBB-97211D74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3EAF2-5F45-4A2B-925E-6B72ADD9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6441D-55EB-4ACC-915C-011C34B30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7C50-2943-4405-97F5-37C6F52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A3C2-882E-4F1E-A432-C8E5595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5668-06F1-40E8-B6D5-5AFCC4B9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2834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56DE5-3824-47A3-A1E6-5EA9A16C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G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A9A4-D09B-425B-8F64-8BBDDC7C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1B22-490B-42A5-9649-B6E387540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E6D5-E567-4867-8DA8-F507A9B405DE}" type="datetimeFigureOut">
              <a:rPr lang="es-GT" smtClean="0"/>
              <a:t>18/11/2020</a:t>
            </a:fld>
            <a:endParaRPr lang="es-G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CAEE-5B7B-4D56-B483-5D896DF49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E154E-DD81-4AEF-8308-59D98729E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104C-1132-41C6-B3DF-70804915FCC0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81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24928-1DEE-4D94-B382-E0980322E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921452"/>
            <a:ext cx="4985018" cy="3268639"/>
          </a:xfrm>
        </p:spPr>
        <p:txBody>
          <a:bodyPr anchor="b">
            <a:normAutofit/>
          </a:bodyPr>
          <a:lstStyle/>
          <a:p>
            <a:pPr algn="l"/>
            <a:r>
              <a:rPr lang="es-GT" sz="7200"/>
              <a:t>Innovación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25D5A-E974-4B9B-8F80-1CB8E158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81" y="4285129"/>
            <a:ext cx="4985017" cy="1420409"/>
          </a:xfrm>
        </p:spPr>
        <p:txBody>
          <a:bodyPr anchor="t">
            <a:normAutofit/>
          </a:bodyPr>
          <a:lstStyle/>
          <a:p>
            <a:pPr algn="l"/>
            <a:r>
              <a:rPr lang="es-GT" dirty="0"/>
              <a:t>David Corzo</a:t>
            </a:r>
            <a:endParaRPr lang="es-GT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D6FAA8-41A5-46EA-A8AB-E9D2754A6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00601" y="1073777"/>
            <a:ext cx="5623281" cy="4686943"/>
          </a:xfrm>
          <a:custGeom>
            <a:avLst/>
            <a:gdLst>
              <a:gd name="connsiteX0" fmla="*/ 2768595 w 4574113"/>
              <a:gd name="connsiteY0" fmla="*/ 2476119 h 3812472"/>
              <a:gd name="connsiteX1" fmla="*/ 3374676 w 4574113"/>
              <a:gd name="connsiteY1" fmla="*/ 2476119 h 3812472"/>
              <a:gd name="connsiteX2" fmla="*/ 3403209 w 4574113"/>
              <a:gd name="connsiteY2" fmla="*/ 2479909 h 3812472"/>
              <a:gd name="connsiteX3" fmla="*/ 3422833 w 4574113"/>
              <a:gd name="connsiteY3" fmla="*/ 2488137 h 3812472"/>
              <a:gd name="connsiteX4" fmla="*/ 3410840 w 4574113"/>
              <a:gd name="connsiteY4" fmla="*/ 2508879 h 3812472"/>
              <a:gd name="connsiteX5" fmla="*/ 2985934 w 4574113"/>
              <a:gd name="connsiteY5" fmla="*/ 3243764 h 3812472"/>
              <a:gd name="connsiteX6" fmla="*/ 2732784 w 4574113"/>
              <a:gd name="connsiteY6" fmla="*/ 3390890 h 3812472"/>
              <a:gd name="connsiteX7" fmla="*/ 2529297 w 4574113"/>
              <a:gd name="connsiteY7" fmla="*/ 3390890 h 3812472"/>
              <a:gd name="connsiteX8" fmla="*/ 2505559 w 4574113"/>
              <a:gd name="connsiteY8" fmla="*/ 3390890 h 3812472"/>
              <a:gd name="connsiteX9" fmla="*/ 2482907 w 4574113"/>
              <a:gd name="connsiteY9" fmla="*/ 3351884 h 3812472"/>
              <a:gd name="connsiteX10" fmla="*/ 2371959 w 4574113"/>
              <a:gd name="connsiteY10" fmla="*/ 3160822 h 3812472"/>
              <a:gd name="connsiteX11" fmla="*/ 2371959 w 4574113"/>
              <a:gd name="connsiteY11" fmla="*/ 3053878 h 3812472"/>
              <a:gd name="connsiteX12" fmla="*/ 2675654 w 4574113"/>
              <a:gd name="connsiteY12" fmla="*/ 2530895 h 3812472"/>
              <a:gd name="connsiteX13" fmla="*/ 2768595 w 4574113"/>
              <a:gd name="connsiteY13" fmla="*/ 2476119 h 3812472"/>
              <a:gd name="connsiteX14" fmla="*/ 3909778 w 4574113"/>
              <a:gd name="connsiteY14" fmla="*/ 676847 h 3812472"/>
              <a:gd name="connsiteX15" fmla="*/ 4305516 w 4574113"/>
              <a:gd name="connsiteY15" fmla="*/ 676847 h 3812472"/>
              <a:gd name="connsiteX16" fmla="*/ 4367056 w 4574113"/>
              <a:gd name="connsiteY16" fmla="*/ 712612 h 3812472"/>
              <a:gd name="connsiteX17" fmla="*/ 4564498 w 4574113"/>
              <a:gd name="connsiteY17" fmla="*/ 1054092 h 3812472"/>
              <a:gd name="connsiteX18" fmla="*/ 4564498 w 4574113"/>
              <a:gd name="connsiteY18" fmla="*/ 1123921 h 3812472"/>
              <a:gd name="connsiteX19" fmla="*/ 4367056 w 4574113"/>
              <a:gd name="connsiteY19" fmla="*/ 1465401 h 3812472"/>
              <a:gd name="connsiteX20" fmla="*/ 4305516 w 4574113"/>
              <a:gd name="connsiteY20" fmla="*/ 1501167 h 3812472"/>
              <a:gd name="connsiteX21" fmla="*/ 3909778 w 4574113"/>
              <a:gd name="connsiteY21" fmla="*/ 1501167 h 3812472"/>
              <a:gd name="connsiteX22" fmla="*/ 3849091 w 4574113"/>
              <a:gd name="connsiteY22" fmla="*/ 1465401 h 3812472"/>
              <a:gd name="connsiteX23" fmla="*/ 3650795 w 4574113"/>
              <a:gd name="connsiteY23" fmla="*/ 1123921 h 3812472"/>
              <a:gd name="connsiteX24" fmla="*/ 3650795 w 4574113"/>
              <a:gd name="connsiteY24" fmla="*/ 1054092 h 3812472"/>
              <a:gd name="connsiteX25" fmla="*/ 3849091 w 4574113"/>
              <a:gd name="connsiteY25" fmla="*/ 712612 h 3812472"/>
              <a:gd name="connsiteX26" fmla="*/ 3909778 w 4574113"/>
              <a:gd name="connsiteY26" fmla="*/ 676847 h 3812472"/>
              <a:gd name="connsiteX27" fmla="*/ 1104892 w 4574113"/>
              <a:gd name="connsiteY27" fmla="*/ 0 h 3812472"/>
              <a:gd name="connsiteX28" fmla="*/ 2732784 w 4574113"/>
              <a:gd name="connsiteY28" fmla="*/ 0 h 3812472"/>
              <a:gd name="connsiteX29" fmla="*/ 2985934 w 4574113"/>
              <a:gd name="connsiteY29" fmla="*/ 147125 h 3812472"/>
              <a:gd name="connsiteX30" fmla="*/ 3798122 w 4574113"/>
              <a:gd name="connsiteY30" fmla="*/ 1551823 h 3812472"/>
              <a:gd name="connsiteX31" fmla="*/ 3798122 w 4574113"/>
              <a:gd name="connsiteY31" fmla="*/ 1839068 h 3812472"/>
              <a:gd name="connsiteX32" fmla="*/ 3496551 w 4574113"/>
              <a:gd name="connsiteY32" fmla="*/ 2360642 h 3812472"/>
              <a:gd name="connsiteX33" fmla="*/ 3471135 w 4574113"/>
              <a:gd name="connsiteY33" fmla="*/ 2404597 h 3812472"/>
              <a:gd name="connsiteX34" fmla="*/ 3472029 w 4574113"/>
              <a:gd name="connsiteY34" fmla="*/ 2404972 h 3812472"/>
              <a:gd name="connsiteX35" fmla="*/ 3516881 w 4574113"/>
              <a:gd name="connsiteY35" fmla="*/ 2450209 h 3812472"/>
              <a:gd name="connsiteX36" fmla="*/ 3857970 w 4574113"/>
              <a:gd name="connsiteY36" fmla="*/ 3040131 h 3812472"/>
              <a:gd name="connsiteX37" fmla="*/ 3857970 w 4574113"/>
              <a:gd name="connsiteY37" fmla="*/ 3160764 h 3812472"/>
              <a:gd name="connsiteX38" fmla="*/ 3516881 w 4574113"/>
              <a:gd name="connsiteY38" fmla="*/ 3750684 h 3812472"/>
              <a:gd name="connsiteX39" fmla="*/ 3410567 w 4574113"/>
              <a:gd name="connsiteY39" fmla="*/ 3812472 h 3812472"/>
              <a:gd name="connsiteX40" fmla="*/ 2726911 w 4574113"/>
              <a:gd name="connsiteY40" fmla="*/ 3812472 h 3812472"/>
              <a:gd name="connsiteX41" fmla="*/ 2622074 w 4574113"/>
              <a:gd name="connsiteY41" fmla="*/ 3750684 h 3812472"/>
              <a:gd name="connsiteX42" fmla="*/ 2438330 w 4574113"/>
              <a:gd name="connsiteY42" fmla="*/ 3434265 h 3812472"/>
              <a:gd name="connsiteX43" fmla="*/ 2417573 w 4574113"/>
              <a:gd name="connsiteY43" fmla="*/ 3398519 h 3812472"/>
              <a:gd name="connsiteX44" fmla="*/ 2433905 w 4574113"/>
              <a:gd name="connsiteY44" fmla="*/ 3398519 h 3812472"/>
              <a:gd name="connsiteX45" fmla="*/ 2511101 w 4574113"/>
              <a:gd name="connsiteY45" fmla="*/ 3398519 h 3812472"/>
              <a:gd name="connsiteX46" fmla="*/ 2544636 w 4574113"/>
              <a:gd name="connsiteY46" fmla="*/ 3456269 h 3812472"/>
              <a:gd name="connsiteX47" fmla="*/ 2672757 w 4574113"/>
              <a:gd name="connsiteY47" fmla="*/ 3676902 h 3812472"/>
              <a:gd name="connsiteX48" fmla="*/ 2765699 w 4574113"/>
              <a:gd name="connsiteY48" fmla="*/ 3731679 h 3812472"/>
              <a:gd name="connsiteX49" fmla="*/ 3371780 w 4574113"/>
              <a:gd name="connsiteY49" fmla="*/ 3731679 h 3812472"/>
              <a:gd name="connsiteX50" fmla="*/ 3466029 w 4574113"/>
              <a:gd name="connsiteY50" fmla="*/ 3676902 h 3812472"/>
              <a:gd name="connsiteX51" fmla="*/ 3768415 w 4574113"/>
              <a:gd name="connsiteY51" fmla="*/ 3153920 h 3812472"/>
              <a:gd name="connsiteX52" fmla="*/ 3768415 w 4574113"/>
              <a:gd name="connsiteY52" fmla="*/ 3046975 h 3812472"/>
              <a:gd name="connsiteX53" fmla="*/ 3466029 w 4574113"/>
              <a:gd name="connsiteY53" fmla="*/ 2523992 h 3812472"/>
              <a:gd name="connsiteX54" fmla="*/ 3426268 w 4574113"/>
              <a:gd name="connsiteY54" fmla="*/ 2483888 h 3812472"/>
              <a:gd name="connsiteX55" fmla="*/ 3421667 w 4574113"/>
              <a:gd name="connsiteY55" fmla="*/ 2481960 h 3812472"/>
              <a:gd name="connsiteX56" fmla="*/ 3446331 w 4574113"/>
              <a:gd name="connsiteY56" fmla="*/ 2439303 h 3812472"/>
              <a:gd name="connsiteX57" fmla="*/ 3464674 w 4574113"/>
              <a:gd name="connsiteY57" fmla="*/ 2407578 h 3812472"/>
              <a:gd name="connsiteX58" fmla="*/ 3445649 w 4574113"/>
              <a:gd name="connsiteY58" fmla="*/ 2399601 h 3812472"/>
              <a:gd name="connsiteX59" fmla="*/ 3413464 w 4574113"/>
              <a:gd name="connsiteY59" fmla="*/ 2395325 h 3812472"/>
              <a:gd name="connsiteX60" fmla="*/ 2729808 w 4574113"/>
              <a:gd name="connsiteY60" fmla="*/ 2395325 h 3812472"/>
              <a:gd name="connsiteX61" fmla="*/ 2624971 w 4574113"/>
              <a:gd name="connsiteY61" fmla="*/ 2457112 h 3812472"/>
              <a:gd name="connsiteX62" fmla="*/ 2282405 w 4574113"/>
              <a:gd name="connsiteY62" fmla="*/ 3047034 h 3812472"/>
              <a:gd name="connsiteX63" fmla="*/ 2282405 w 4574113"/>
              <a:gd name="connsiteY63" fmla="*/ 3167666 h 3812472"/>
              <a:gd name="connsiteX64" fmla="*/ 2395478 w 4574113"/>
              <a:gd name="connsiteY64" fmla="*/ 3362386 h 3812472"/>
              <a:gd name="connsiteX65" fmla="*/ 2412031 w 4574113"/>
              <a:gd name="connsiteY65" fmla="*/ 3390890 h 3812472"/>
              <a:gd name="connsiteX66" fmla="*/ 2335350 w 4574113"/>
              <a:gd name="connsiteY66" fmla="*/ 3390890 h 3812472"/>
              <a:gd name="connsiteX67" fmla="*/ 1104892 w 4574113"/>
              <a:gd name="connsiteY67" fmla="*/ 3390890 h 3812472"/>
              <a:gd name="connsiteX68" fmla="*/ 855258 w 4574113"/>
              <a:gd name="connsiteY68" fmla="*/ 3243764 h 3812472"/>
              <a:gd name="connsiteX69" fmla="*/ 39555 w 4574113"/>
              <a:gd name="connsiteY69" fmla="*/ 1839068 h 3812472"/>
              <a:gd name="connsiteX70" fmla="*/ 39555 w 4574113"/>
              <a:gd name="connsiteY70" fmla="*/ 1551823 h 3812472"/>
              <a:gd name="connsiteX71" fmla="*/ 855258 w 4574113"/>
              <a:gd name="connsiteY71" fmla="*/ 147125 h 3812472"/>
              <a:gd name="connsiteX72" fmla="*/ 1104892 w 4574113"/>
              <a:gd name="connsiteY72" fmla="*/ 0 h 3812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4574113" h="3812472">
                <a:moveTo>
                  <a:pt x="2768595" y="2476119"/>
                </a:moveTo>
                <a:cubicBezTo>
                  <a:pt x="2768595" y="2476119"/>
                  <a:pt x="2768595" y="2476119"/>
                  <a:pt x="3374676" y="2476119"/>
                </a:cubicBezTo>
                <a:cubicBezTo>
                  <a:pt x="3384493" y="2476119"/>
                  <a:pt x="3394066" y="2477423"/>
                  <a:pt x="3403209" y="2479909"/>
                </a:cubicBezTo>
                <a:lnTo>
                  <a:pt x="3422833" y="2488137"/>
                </a:lnTo>
                <a:lnTo>
                  <a:pt x="3410840" y="2508879"/>
                </a:lnTo>
                <a:cubicBezTo>
                  <a:pt x="3302401" y="2696426"/>
                  <a:pt x="3163600" y="2936487"/>
                  <a:pt x="2985934" y="3243764"/>
                </a:cubicBezTo>
                <a:cubicBezTo>
                  <a:pt x="2933195" y="3334842"/>
                  <a:pt x="2838263" y="3390890"/>
                  <a:pt x="2732784" y="3390890"/>
                </a:cubicBezTo>
                <a:cubicBezTo>
                  <a:pt x="2732784" y="3390890"/>
                  <a:pt x="2732784" y="3390890"/>
                  <a:pt x="2529297" y="3390890"/>
                </a:cubicBezTo>
                <a:lnTo>
                  <a:pt x="2505559" y="3390890"/>
                </a:lnTo>
                <a:lnTo>
                  <a:pt x="2482907" y="3351884"/>
                </a:lnTo>
                <a:cubicBezTo>
                  <a:pt x="2451367" y="3297569"/>
                  <a:pt x="2414666" y="3234367"/>
                  <a:pt x="2371959" y="3160822"/>
                </a:cubicBezTo>
                <a:cubicBezTo>
                  <a:pt x="2352324" y="3128217"/>
                  <a:pt x="2352324" y="3086483"/>
                  <a:pt x="2371959" y="3053878"/>
                </a:cubicBezTo>
                <a:cubicBezTo>
                  <a:pt x="2371959" y="3053878"/>
                  <a:pt x="2371959" y="3053878"/>
                  <a:pt x="2675654" y="2530895"/>
                </a:cubicBezTo>
                <a:cubicBezTo>
                  <a:pt x="2693981" y="2496986"/>
                  <a:pt x="2730633" y="2476119"/>
                  <a:pt x="2768595" y="2476119"/>
                </a:cubicBezTo>
                <a:close/>
                <a:moveTo>
                  <a:pt x="3909778" y="676847"/>
                </a:moveTo>
                <a:cubicBezTo>
                  <a:pt x="3909778" y="676847"/>
                  <a:pt x="3909778" y="676847"/>
                  <a:pt x="4305516" y="676847"/>
                </a:cubicBezTo>
                <a:cubicBezTo>
                  <a:pt x="4331158" y="676847"/>
                  <a:pt x="4354235" y="690472"/>
                  <a:pt x="4367056" y="712612"/>
                </a:cubicBezTo>
                <a:cubicBezTo>
                  <a:pt x="4367056" y="712612"/>
                  <a:pt x="4367056" y="712612"/>
                  <a:pt x="4564498" y="1054092"/>
                </a:cubicBezTo>
                <a:cubicBezTo>
                  <a:pt x="4577319" y="1075382"/>
                  <a:pt x="4577319" y="1102632"/>
                  <a:pt x="4564498" y="1123921"/>
                </a:cubicBezTo>
                <a:cubicBezTo>
                  <a:pt x="4564498" y="1123921"/>
                  <a:pt x="4564498" y="1123921"/>
                  <a:pt x="4367056" y="1465401"/>
                </a:cubicBezTo>
                <a:cubicBezTo>
                  <a:pt x="4354235" y="1487542"/>
                  <a:pt x="4331158" y="1501167"/>
                  <a:pt x="4305516" y="1501167"/>
                </a:cubicBezTo>
                <a:cubicBezTo>
                  <a:pt x="4305516" y="1501167"/>
                  <a:pt x="4305516" y="1501167"/>
                  <a:pt x="3909778" y="1501167"/>
                </a:cubicBezTo>
                <a:cubicBezTo>
                  <a:pt x="3884990" y="1501167"/>
                  <a:pt x="3861058" y="1487542"/>
                  <a:pt x="3849091" y="1465401"/>
                </a:cubicBezTo>
                <a:cubicBezTo>
                  <a:pt x="3849091" y="1465401"/>
                  <a:pt x="3849091" y="1465401"/>
                  <a:pt x="3650795" y="1123921"/>
                </a:cubicBezTo>
                <a:cubicBezTo>
                  <a:pt x="3637974" y="1102632"/>
                  <a:pt x="3637974" y="1075382"/>
                  <a:pt x="3650795" y="1054092"/>
                </a:cubicBezTo>
                <a:cubicBezTo>
                  <a:pt x="3650795" y="1054092"/>
                  <a:pt x="3650795" y="1054092"/>
                  <a:pt x="3849091" y="712612"/>
                </a:cubicBezTo>
                <a:cubicBezTo>
                  <a:pt x="3861058" y="690472"/>
                  <a:pt x="3884990" y="676847"/>
                  <a:pt x="3909778" y="676847"/>
                </a:cubicBezTo>
                <a:close/>
                <a:moveTo>
                  <a:pt x="1104892" y="0"/>
                </a:moveTo>
                <a:cubicBezTo>
                  <a:pt x="1104892" y="0"/>
                  <a:pt x="1104892" y="0"/>
                  <a:pt x="2732784" y="0"/>
                </a:cubicBezTo>
                <a:cubicBezTo>
                  <a:pt x="2838263" y="0"/>
                  <a:pt x="2933195" y="56047"/>
                  <a:pt x="2985934" y="147125"/>
                </a:cubicBezTo>
                <a:cubicBezTo>
                  <a:pt x="2985934" y="147125"/>
                  <a:pt x="2985934" y="147125"/>
                  <a:pt x="3798122" y="1551823"/>
                </a:cubicBezTo>
                <a:cubicBezTo>
                  <a:pt x="3850862" y="1639397"/>
                  <a:pt x="3850862" y="1751493"/>
                  <a:pt x="3798122" y="1839068"/>
                </a:cubicBezTo>
                <a:cubicBezTo>
                  <a:pt x="3798122" y="1839068"/>
                  <a:pt x="3798122" y="1839068"/>
                  <a:pt x="3496551" y="2360642"/>
                </a:cubicBezTo>
                <a:lnTo>
                  <a:pt x="3471135" y="2404597"/>
                </a:lnTo>
                <a:lnTo>
                  <a:pt x="3472029" y="2404972"/>
                </a:lnTo>
                <a:cubicBezTo>
                  <a:pt x="3490302" y="2415638"/>
                  <a:pt x="3505806" y="2431084"/>
                  <a:pt x="3516881" y="2450209"/>
                </a:cubicBezTo>
                <a:cubicBezTo>
                  <a:pt x="3516881" y="2450209"/>
                  <a:pt x="3516881" y="2450209"/>
                  <a:pt x="3857970" y="3040131"/>
                </a:cubicBezTo>
                <a:cubicBezTo>
                  <a:pt x="3880120" y="3076909"/>
                  <a:pt x="3880120" y="3123985"/>
                  <a:pt x="3857970" y="3160764"/>
                </a:cubicBezTo>
                <a:cubicBezTo>
                  <a:pt x="3857970" y="3160764"/>
                  <a:pt x="3857970" y="3160764"/>
                  <a:pt x="3516881" y="3750684"/>
                </a:cubicBezTo>
                <a:cubicBezTo>
                  <a:pt x="3494732" y="3788933"/>
                  <a:pt x="3454864" y="3812472"/>
                  <a:pt x="3410567" y="3812472"/>
                </a:cubicBezTo>
                <a:cubicBezTo>
                  <a:pt x="3410567" y="3812472"/>
                  <a:pt x="3410567" y="3812472"/>
                  <a:pt x="2726911" y="3812472"/>
                </a:cubicBezTo>
                <a:cubicBezTo>
                  <a:pt x="2684090" y="3812472"/>
                  <a:pt x="2642747" y="3788933"/>
                  <a:pt x="2622074" y="3750684"/>
                </a:cubicBezTo>
                <a:cubicBezTo>
                  <a:pt x="2622074" y="3750684"/>
                  <a:pt x="2622074" y="3750684"/>
                  <a:pt x="2438330" y="3434265"/>
                </a:cubicBezTo>
                <a:lnTo>
                  <a:pt x="2417573" y="3398519"/>
                </a:lnTo>
                <a:lnTo>
                  <a:pt x="2433905" y="3398519"/>
                </a:lnTo>
                <a:lnTo>
                  <a:pt x="2511101" y="3398519"/>
                </a:lnTo>
                <a:lnTo>
                  <a:pt x="2544636" y="3456269"/>
                </a:lnTo>
                <a:cubicBezTo>
                  <a:pt x="2672757" y="3676902"/>
                  <a:pt x="2672757" y="3676902"/>
                  <a:pt x="2672757" y="3676902"/>
                </a:cubicBezTo>
                <a:cubicBezTo>
                  <a:pt x="2691084" y="3710811"/>
                  <a:pt x="2727737" y="3731679"/>
                  <a:pt x="2765699" y="3731679"/>
                </a:cubicBezTo>
                <a:cubicBezTo>
                  <a:pt x="3371780" y="3731679"/>
                  <a:pt x="3371780" y="3731679"/>
                  <a:pt x="3371780" y="3731679"/>
                </a:cubicBezTo>
                <a:cubicBezTo>
                  <a:pt x="3411050" y="3731679"/>
                  <a:pt x="3446394" y="3710811"/>
                  <a:pt x="3466029" y="3676902"/>
                </a:cubicBezTo>
                <a:cubicBezTo>
                  <a:pt x="3768415" y="3153920"/>
                  <a:pt x="3768415" y="3153920"/>
                  <a:pt x="3768415" y="3153920"/>
                </a:cubicBezTo>
                <a:cubicBezTo>
                  <a:pt x="3788051" y="3121314"/>
                  <a:pt x="3788051" y="3079580"/>
                  <a:pt x="3768415" y="3046975"/>
                </a:cubicBezTo>
                <a:cubicBezTo>
                  <a:pt x="3466029" y="2523992"/>
                  <a:pt x="3466029" y="2523992"/>
                  <a:pt x="3466029" y="2523992"/>
                </a:cubicBezTo>
                <a:cubicBezTo>
                  <a:pt x="3456211" y="2507037"/>
                  <a:pt x="3442467" y="2493343"/>
                  <a:pt x="3426268" y="2483888"/>
                </a:cubicBezTo>
                <a:lnTo>
                  <a:pt x="3421667" y="2481960"/>
                </a:lnTo>
                <a:lnTo>
                  <a:pt x="3446331" y="2439303"/>
                </a:lnTo>
                <a:lnTo>
                  <a:pt x="3464674" y="2407578"/>
                </a:lnTo>
                <a:lnTo>
                  <a:pt x="3445649" y="2399601"/>
                </a:lnTo>
                <a:cubicBezTo>
                  <a:pt x="3435335" y="2396796"/>
                  <a:pt x="3424538" y="2395325"/>
                  <a:pt x="3413464" y="2395325"/>
                </a:cubicBezTo>
                <a:cubicBezTo>
                  <a:pt x="2729808" y="2395325"/>
                  <a:pt x="2729808" y="2395325"/>
                  <a:pt x="2729808" y="2395325"/>
                </a:cubicBezTo>
                <a:cubicBezTo>
                  <a:pt x="2686987" y="2395325"/>
                  <a:pt x="2645644" y="2418863"/>
                  <a:pt x="2624971" y="2457112"/>
                </a:cubicBezTo>
                <a:cubicBezTo>
                  <a:pt x="2282405" y="3047034"/>
                  <a:pt x="2282405" y="3047034"/>
                  <a:pt x="2282405" y="3047034"/>
                </a:cubicBezTo>
                <a:cubicBezTo>
                  <a:pt x="2260256" y="3083811"/>
                  <a:pt x="2260256" y="3130887"/>
                  <a:pt x="2282405" y="3167666"/>
                </a:cubicBezTo>
                <a:cubicBezTo>
                  <a:pt x="2325225" y="3241406"/>
                  <a:pt x="2362693" y="3305929"/>
                  <a:pt x="2395478" y="3362386"/>
                </a:cubicBezTo>
                <a:lnTo>
                  <a:pt x="2412031" y="3390890"/>
                </a:lnTo>
                <a:lnTo>
                  <a:pt x="2335350" y="3390890"/>
                </a:lnTo>
                <a:cubicBezTo>
                  <a:pt x="2096889" y="3390890"/>
                  <a:pt x="1715352" y="3390890"/>
                  <a:pt x="1104892" y="3390890"/>
                </a:cubicBezTo>
                <a:cubicBezTo>
                  <a:pt x="1002929" y="3390890"/>
                  <a:pt x="904482" y="3334842"/>
                  <a:pt x="855258" y="3243764"/>
                </a:cubicBezTo>
                <a:cubicBezTo>
                  <a:pt x="855258" y="3243764"/>
                  <a:pt x="855258" y="3243764"/>
                  <a:pt x="39555" y="1839068"/>
                </a:cubicBezTo>
                <a:cubicBezTo>
                  <a:pt x="-13185" y="1751493"/>
                  <a:pt x="-13185" y="1639397"/>
                  <a:pt x="39555" y="1551823"/>
                </a:cubicBezTo>
                <a:cubicBezTo>
                  <a:pt x="39555" y="1551823"/>
                  <a:pt x="39555" y="1551823"/>
                  <a:pt x="855258" y="147125"/>
                </a:cubicBezTo>
                <a:cubicBezTo>
                  <a:pt x="904482" y="56047"/>
                  <a:pt x="1002929" y="0"/>
                  <a:pt x="110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7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FC1A-DCE2-470A-B736-B186C1E5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GT" sz="3600"/>
              <a:t>Definición y explicación: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1FFC745-0D3F-469A-A03E-7B3E6A7D5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24" b="2160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A2B8-7BD0-406A-871E-B4A07352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GT" sz="1800" dirty="0"/>
              <a:t>Definición: La innovación es un proceso en el que se crean soluciones dados un set de problemas, la innovación busca resolver dichos problemas usando nuevos métodos, ideas, productos, teorías.</a:t>
            </a:r>
          </a:p>
          <a:p>
            <a:r>
              <a:rPr lang="es-GT" sz="1800" dirty="0"/>
              <a:t>La innovación se puede tener en una organización utilizando ciertos modelos tales como el design thinking.</a:t>
            </a:r>
          </a:p>
          <a:p>
            <a:r>
              <a:rPr lang="es-GT" sz="1800" dirty="0"/>
              <a:t>Las empresas más exitosas tienen departamentos que se dedican a la innovación para poder resolver e idear ideas nuevas para la resolución de problemas.</a:t>
            </a:r>
          </a:p>
        </p:txBody>
      </p:sp>
    </p:spTree>
    <p:extLst>
      <p:ext uri="{BB962C8B-B14F-4D97-AF65-F5344CB8AC3E}">
        <p14:creationId xmlns:p14="http://schemas.microsoft.com/office/powerpoint/2010/main" val="189153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ABCD55-C999-4D72-B75D-7F9020D7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s-GT" sz="3700"/>
              <a:t>Tipos de innovación y su impacto en economía</a:t>
            </a: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506CE063-9E7E-4953-85DF-ED99344D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964" y="1108946"/>
            <a:ext cx="1846470" cy="18464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1BB7-AFFE-44E9-B812-F9542B3E7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s-GT" sz="1700"/>
              <a:t>Hay cuatro tipos de innovación: </a:t>
            </a:r>
          </a:p>
          <a:p>
            <a:pPr lvl="1"/>
            <a:r>
              <a:rPr lang="es-GT" sz="1700"/>
              <a:t>Sostenida: innovación que busca solamente mantener el posicionamiento en el mercado.</a:t>
            </a:r>
          </a:p>
          <a:p>
            <a:pPr lvl="1"/>
            <a:r>
              <a:rPr lang="es-GT" sz="1700"/>
              <a:t>Disruptiva: producto o tecnología que disrumpe el mercado existente.</a:t>
            </a:r>
          </a:p>
          <a:p>
            <a:pPr lvl="1"/>
            <a:r>
              <a:rPr lang="es-GT" sz="1700"/>
              <a:t>Incremental: mejora continua a través del tiempo.</a:t>
            </a:r>
          </a:p>
          <a:p>
            <a:pPr lvl="1"/>
            <a:r>
              <a:rPr lang="es-GT" sz="1700"/>
              <a:t>Radical: Un ‘breakthrough’ crea su propio mercado o disrumpe industrias completas.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5F964-EFFE-4C08-A06C-94769DA4B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298" y="2203962"/>
            <a:ext cx="2810556" cy="30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C097-5D34-4CBE-8E70-DADB1D22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s-GT" dirty="0"/>
              <a:t>Lecciones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27A5-7DB2-46AA-A0E2-F78B89CA5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s-GT" sz="2000"/>
              <a:t>La innovación es sumamente importante para la empresarialidad. </a:t>
            </a:r>
          </a:p>
          <a:p>
            <a:r>
              <a:rPr lang="es-GT" sz="2000"/>
              <a:t>Hay que tener un departamento de innovación bien financiado.</a:t>
            </a:r>
          </a:p>
          <a:p>
            <a:r>
              <a:rPr lang="es-GT" sz="2000"/>
              <a:t>La innovación permite el progreso humano.</a:t>
            </a:r>
          </a:p>
          <a:p>
            <a:r>
              <a:rPr lang="es-GT" sz="2000"/>
              <a:t>La innovación te da ventaja competitiva.</a:t>
            </a:r>
          </a:p>
          <a:p>
            <a:r>
              <a:rPr lang="es-GT" sz="2000"/>
              <a:t>No hay un modelo único de innovación que sea universalmente aplicable, hay que buscar la mejor adaptación pertinente al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675E0BE-E650-47AE-B29E-B0AF6B6553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7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18DC8-D3C9-45B3-8F74-F9AA7E42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GT" sz="4000" dirty="0">
                <a:solidFill>
                  <a:srgbClr val="FFFFFF"/>
                </a:solidFill>
              </a:rPr>
              <a:t>Ejemplos de innovación en empresas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3EF4-357A-4FDA-AC04-F1A34FA4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s-GT" sz="1700" dirty="0"/>
              <a:t>Innovación incremental: </a:t>
            </a:r>
          </a:p>
          <a:p>
            <a:pPr lvl="1"/>
            <a:r>
              <a:rPr lang="es-GT" sz="1700" dirty="0"/>
              <a:t>Empresas de radios: a pesar que el producto no ha cambiado mucho sostienen pequeñas innovaciones continuas por ejemplo el lector CD, Bluetooth.</a:t>
            </a:r>
          </a:p>
          <a:p>
            <a:r>
              <a:rPr lang="es-GT" sz="1700" dirty="0"/>
              <a:t>Innovación disruptiva: </a:t>
            </a:r>
          </a:p>
          <a:p>
            <a:pPr lvl="1"/>
            <a:r>
              <a:rPr lang="es-GT" sz="1700" dirty="0"/>
              <a:t>TIMEX: una de las primeras empresas en usar LED, circuitos integrados, impresos, cristal de cuarzo y batería en relojes.</a:t>
            </a:r>
          </a:p>
          <a:p>
            <a:r>
              <a:rPr lang="es-GT" sz="1700" dirty="0"/>
              <a:t>Innovación sostenida:</a:t>
            </a:r>
          </a:p>
          <a:p>
            <a:pPr lvl="1"/>
            <a:r>
              <a:rPr lang="es-GT" sz="1700" dirty="0"/>
              <a:t>WhatsApp: implementa mejora continua en sus productos sin embargo innova solamente para mantenerse.</a:t>
            </a:r>
          </a:p>
          <a:p>
            <a:r>
              <a:rPr lang="es-GT" sz="1700" dirty="0"/>
              <a:t>Innovación radical:</a:t>
            </a:r>
          </a:p>
          <a:p>
            <a:pPr lvl="1"/>
            <a:r>
              <a:rPr lang="es-GT" sz="1700" dirty="0"/>
              <a:t>Computadoras Microsoft: cuando se introdujeron crearon su propio mercado y disrumpieron industrias.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AB502-44E0-485C-85FF-D04E53B2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3" y="3473639"/>
            <a:ext cx="709612" cy="902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31990-0DB4-403E-8D06-4A1BAFAC0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01" y="4414318"/>
            <a:ext cx="998744" cy="99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94572-DABF-44AD-97B0-F9EEE8ECF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81" y="5540835"/>
            <a:ext cx="816431" cy="816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F0E9C6-B211-48B4-B16C-4BFFD2981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12" y="2320899"/>
            <a:ext cx="974845" cy="97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E9502-A0D8-4BCE-A6B6-D2411D9B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s-GT">
                <a:solidFill>
                  <a:srgbClr val="000000"/>
                </a:solidFill>
              </a:rPr>
              <a:t>Conclusión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4824-6BD2-4680-A903-5CC3B92C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s-GT" sz="2000">
                <a:solidFill>
                  <a:srgbClr val="000000"/>
                </a:solidFill>
              </a:rPr>
              <a:t>La innovación aplicada a empresas y economía son uno de los principales factores que permiten la empresarialidad, sin innovación no existiría la empresarialidad, las personas que se dedican a la innovación hacen un servicio que mejora la humanidad como tal.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1516BDA8-EF21-421D-B00E-E0517E08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Innovación</vt:lpstr>
      <vt:lpstr>Definición y explicación:</vt:lpstr>
      <vt:lpstr>Tipos de innovación y su impacto en economía</vt:lpstr>
      <vt:lpstr>Lecciones</vt:lpstr>
      <vt:lpstr>Ejemplos de innovación en empresas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Innovación</dc:title>
  <dc:creator>David Corzo</dc:creator>
  <cp:lastModifiedBy>David Corzo</cp:lastModifiedBy>
  <cp:revision>4</cp:revision>
  <dcterms:created xsi:type="dcterms:W3CDTF">2020-11-19T04:06:53Z</dcterms:created>
  <dcterms:modified xsi:type="dcterms:W3CDTF">2020-11-19T04:10:45Z</dcterms:modified>
</cp:coreProperties>
</file>