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282" r:id="rId3"/>
    <p:sldId id="280" r:id="rId4"/>
    <p:sldId id="281" r:id="rId5"/>
    <p:sldId id="283" r:id="rId6"/>
    <p:sldId id="288" r:id="rId7"/>
    <p:sldId id="289" r:id="rId8"/>
    <p:sldId id="292" r:id="rId9"/>
    <p:sldId id="293" r:id="rId10"/>
    <p:sldId id="294" r:id="rId11"/>
    <p:sldId id="295" r:id="rId12"/>
    <p:sldId id="296" r:id="rId13"/>
    <p:sldId id="297" r:id="rId14"/>
    <p:sldId id="298" r:id="rId15"/>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6F7BE8-1DDF-45B3-A490-3417ACBA868E}" type="datetimeFigureOut">
              <a:rPr lang="es-GT" smtClean="0"/>
              <a:t>10/08/2020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613EABD-9AAC-41A8-AD39-16B1AD27A42E}" type="slidenum">
              <a:rPr lang="es-GT" smtClean="0"/>
              <a:t>‹#›</a:t>
            </a:fld>
            <a:endParaRPr lang="es-GT"/>
          </a:p>
        </p:txBody>
      </p:sp>
    </p:spTree>
    <p:extLst>
      <p:ext uri="{BB962C8B-B14F-4D97-AF65-F5344CB8AC3E}">
        <p14:creationId xmlns:p14="http://schemas.microsoft.com/office/powerpoint/2010/main" val="35973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6F7BE8-1DDF-45B3-A490-3417ACBA868E}" type="datetimeFigureOut">
              <a:rPr lang="es-GT" smtClean="0"/>
              <a:t>10/08/2020</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5613EABD-9AAC-41A8-AD39-16B1AD27A42E}" type="slidenum">
              <a:rPr lang="es-GT" smtClean="0"/>
              <a:t>‹#›</a:t>
            </a:fld>
            <a:endParaRPr lang="es-GT"/>
          </a:p>
        </p:txBody>
      </p:sp>
    </p:spTree>
    <p:extLst>
      <p:ext uri="{BB962C8B-B14F-4D97-AF65-F5344CB8AC3E}">
        <p14:creationId xmlns:p14="http://schemas.microsoft.com/office/powerpoint/2010/main" val="140993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6F7BE8-1DDF-45B3-A490-3417ACBA868E}" type="datetimeFigureOut">
              <a:rPr lang="es-GT" smtClean="0"/>
              <a:t>10/08/2020</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5613EABD-9AAC-41A8-AD39-16B1AD27A42E}" type="slidenum">
              <a:rPr lang="es-GT" smtClean="0"/>
              <a:t>‹#›</a:t>
            </a:fld>
            <a:endParaRPr lang="es-GT"/>
          </a:p>
        </p:txBody>
      </p:sp>
    </p:spTree>
    <p:extLst>
      <p:ext uri="{BB962C8B-B14F-4D97-AF65-F5344CB8AC3E}">
        <p14:creationId xmlns:p14="http://schemas.microsoft.com/office/powerpoint/2010/main" val="52556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6F7BE8-1DDF-45B3-A490-3417ACBA868E}" type="datetimeFigureOut">
              <a:rPr lang="es-GT" smtClean="0"/>
              <a:t>10/08/2020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613EABD-9AAC-41A8-AD39-16B1AD27A42E}" type="slidenum">
              <a:rPr lang="es-GT" smtClean="0"/>
              <a:t>‹#›</a:t>
            </a:fld>
            <a:endParaRPr lang="es-GT"/>
          </a:p>
        </p:txBody>
      </p:sp>
    </p:spTree>
    <p:extLst>
      <p:ext uri="{BB962C8B-B14F-4D97-AF65-F5344CB8AC3E}">
        <p14:creationId xmlns:p14="http://schemas.microsoft.com/office/powerpoint/2010/main" val="140147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6F7BE8-1DDF-45B3-A490-3417ACBA868E}" type="datetimeFigureOut">
              <a:rPr lang="es-GT" smtClean="0"/>
              <a:t>10/08/2020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613EABD-9AAC-41A8-AD39-16B1AD27A42E}" type="slidenum">
              <a:rPr lang="es-GT" smtClean="0"/>
              <a:t>‹#›</a:t>
            </a:fld>
            <a:endParaRPr lang="es-GT"/>
          </a:p>
        </p:txBody>
      </p:sp>
    </p:spTree>
    <p:extLst>
      <p:ext uri="{BB962C8B-B14F-4D97-AF65-F5344CB8AC3E}">
        <p14:creationId xmlns:p14="http://schemas.microsoft.com/office/powerpoint/2010/main" val="72059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86F7BE8-1DDF-45B3-A490-3417ACBA868E}" type="datetimeFigureOut">
              <a:rPr lang="es-GT" smtClean="0"/>
              <a:t>10/08/2020</a:t>
            </a:fld>
            <a:endParaRPr lang="es-GT"/>
          </a:p>
        </p:txBody>
      </p:sp>
      <p:sp>
        <p:nvSpPr>
          <p:cNvPr id="9" name="Footer Placeholder 8"/>
          <p:cNvSpPr>
            <a:spLocks noGrp="1"/>
          </p:cNvSpPr>
          <p:nvPr>
            <p:ph type="ftr" sz="quarter" idx="11"/>
          </p:nvPr>
        </p:nvSpPr>
        <p:spPr/>
        <p:txBody>
          <a:bodyPr/>
          <a:lstStyle/>
          <a:p>
            <a:endParaRPr lang="es-GT"/>
          </a:p>
        </p:txBody>
      </p:sp>
      <p:sp>
        <p:nvSpPr>
          <p:cNvPr id="10" name="Slide Number Placeholder 9"/>
          <p:cNvSpPr>
            <a:spLocks noGrp="1"/>
          </p:cNvSpPr>
          <p:nvPr>
            <p:ph type="sldNum" sz="quarter" idx="12"/>
          </p:nvPr>
        </p:nvSpPr>
        <p:spPr/>
        <p:txBody>
          <a:bodyPr/>
          <a:lstStyle/>
          <a:p>
            <a:fld id="{5613EABD-9AAC-41A8-AD39-16B1AD27A42E}" type="slidenum">
              <a:rPr lang="es-GT" smtClean="0"/>
              <a:t>‹#›</a:t>
            </a:fld>
            <a:endParaRPr lang="es-GT"/>
          </a:p>
        </p:txBody>
      </p:sp>
    </p:spTree>
    <p:extLst>
      <p:ext uri="{BB962C8B-B14F-4D97-AF65-F5344CB8AC3E}">
        <p14:creationId xmlns:p14="http://schemas.microsoft.com/office/powerpoint/2010/main" val="153727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086F7BE8-1DDF-45B3-A490-3417ACBA868E}" type="datetimeFigureOut">
              <a:rPr lang="es-GT" smtClean="0"/>
              <a:t>10/08/2020</a:t>
            </a:fld>
            <a:endParaRPr lang="es-GT"/>
          </a:p>
        </p:txBody>
      </p:sp>
      <p:sp>
        <p:nvSpPr>
          <p:cNvPr id="11" name="Footer Placeholder 10"/>
          <p:cNvSpPr>
            <a:spLocks noGrp="1"/>
          </p:cNvSpPr>
          <p:nvPr>
            <p:ph type="ftr" sz="quarter" idx="11"/>
          </p:nvPr>
        </p:nvSpPr>
        <p:spPr/>
        <p:txBody>
          <a:bodyPr/>
          <a:lstStyle/>
          <a:p>
            <a:endParaRPr lang="es-GT"/>
          </a:p>
        </p:txBody>
      </p:sp>
      <p:sp>
        <p:nvSpPr>
          <p:cNvPr id="12" name="Slide Number Placeholder 11"/>
          <p:cNvSpPr>
            <a:spLocks noGrp="1"/>
          </p:cNvSpPr>
          <p:nvPr>
            <p:ph type="sldNum" sz="quarter" idx="12"/>
          </p:nvPr>
        </p:nvSpPr>
        <p:spPr/>
        <p:txBody>
          <a:bodyPr/>
          <a:lstStyle/>
          <a:p>
            <a:fld id="{5613EABD-9AAC-41A8-AD39-16B1AD27A42E}" type="slidenum">
              <a:rPr lang="es-GT" smtClean="0"/>
              <a:t>‹#›</a:t>
            </a:fld>
            <a:endParaRPr lang="es-GT"/>
          </a:p>
        </p:txBody>
      </p:sp>
    </p:spTree>
    <p:extLst>
      <p:ext uri="{BB962C8B-B14F-4D97-AF65-F5344CB8AC3E}">
        <p14:creationId xmlns:p14="http://schemas.microsoft.com/office/powerpoint/2010/main" val="101674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086F7BE8-1DDF-45B3-A490-3417ACBA868E}" type="datetimeFigureOut">
              <a:rPr lang="es-GT" smtClean="0"/>
              <a:t>10/08/2020</a:t>
            </a:fld>
            <a:endParaRPr lang="es-GT"/>
          </a:p>
        </p:txBody>
      </p:sp>
      <p:sp>
        <p:nvSpPr>
          <p:cNvPr id="7" name="Footer Placeholder 6"/>
          <p:cNvSpPr>
            <a:spLocks noGrp="1"/>
          </p:cNvSpPr>
          <p:nvPr>
            <p:ph type="ftr" sz="quarter" idx="11"/>
          </p:nvPr>
        </p:nvSpPr>
        <p:spPr/>
        <p:txBody>
          <a:bodyPr/>
          <a:lstStyle/>
          <a:p>
            <a:endParaRPr lang="es-GT"/>
          </a:p>
        </p:txBody>
      </p:sp>
      <p:sp>
        <p:nvSpPr>
          <p:cNvPr id="8" name="Slide Number Placeholder 7"/>
          <p:cNvSpPr>
            <a:spLocks noGrp="1"/>
          </p:cNvSpPr>
          <p:nvPr>
            <p:ph type="sldNum" sz="quarter" idx="12"/>
          </p:nvPr>
        </p:nvSpPr>
        <p:spPr/>
        <p:txBody>
          <a:bodyPr/>
          <a:lstStyle/>
          <a:p>
            <a:fld id="{5613EABD-9AAC-41A8-AD39-16B1AD27A42E}" type="slidenum">
              <a:rPr lang="es-GT" smtClean="0"/>
              <a:t>‹#›</a:t>
            </a:fld>
            <a:endParaRPr lang="es-GT"/>
          </a:p>
        </p:txBody>
      </p:sp>
    </p:spTree>
    <p:extLst>
      <p:ext uri="{BB962C8B-B14F-4D97-AF65-F5344CB8AC3E}">
        <p14:creationId xmlns:p14="http://schemas.microsoft.com/office/powerpoint/2010/main" val="207611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86F7BE8-1DDF-45B3-A490-3417ACBA868E}" type="datetimeFigureOut">
              <a:rPr lang="es-GT" smtClean="0"/>
              <a:t>10/08/2020</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5613EABD-9AAC-41A8-AD39-16B1AD27A42E}" type="slidenum">
              <a:rPr lang="es-GT" smtClean="0"/>
              <a:t>‹#›</a:t>
            </a:fld>
            <a:endParaRPr lang="es-GT"/>
          </a:p>
        </p:txBody>
      </p:sp>
    </p:spTree>
    <p:extLst>
      <p:ext uri="{BB962C8B-B14F-4D97-AF65-F5344CB8AC3E}">
        <p14:creationId xmlns:p14="http://schemas.microsoft.com/office/powerpoint/2010/main" val="125543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86F7BE8-1DDF-45B3-A490-3417ACBA868E}" type="datetimeFigureOut">
              <a:rPr lang="es-GT" smtClean="0"/>
              <a:t>10/08/2020</a:t>
            </a:fld>
            <a:endParaRPr lang="es-GT"/>
          </a:p>
        </p:txBody>
      </p:sp>
      <p:sp>
        <p:nvSpPr>
          <p:cNvPr id="9" name="Footer Placeholder 8"/>
          <p:cNvSpPr>
            <a:spLocks noGrp="1"/>
          </p:cNvSpPr>
          <p:nvPr>
            <p:ph type="ftr" sz="quarter" idx="11"/>
          </p:nvPr>
        </p:nvSpPr>
        <p:spPr/>
        <p:txBody>
          <a:bodyPr/>
          <a:lstStyle/>
          <a:p>
            <a:endParaRPr lang="es-GT"/>
          </a:p>
        </p:txBody>
      </p:sp>
      <p:sp>
        <p:nvSpPr>
          <p:cNvPr id="10" name="Slide Number Placeholder 9"/>
          <p:cNvSpPr>
            <a:spLocks noGrp="1"/>
          </p:cNvSpPr>
          <p:nvPr>
            <p:ph type="sldNum" sz="quarter" idx="12"/>
          </p:nvPr>
        </p:nvSpPr>
        <p:spPr/>
        <p:txBody>
          <a:bodyPr/>
          <a:lstStyle/>
          <a:p>
            <a:fld id="{5613EABD-9AAC-41A8-AD39-16B1AD27A42E}" type="slidenum">
              <a:rPr lang="es-GT" smtClean="0"/>
              <a:t>‹#›</a:t>
            </a:fld>
            <a:endParaRPr lang="es-GT"/>
          </a:p>
        </p:txBody>
      </p:sp>
    </p:spTree>
    <p:extLst>
      <p:ext uri="{BB962C8B-B14F-4D97-AF65-F5344CB8AC3E}">
        <p14:creationId xmlns:p14="http://schemas.microsoft.com/office/powerpoint/2010/main" val="134783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86F7BE8-1DDF-45B3-A490-3417ACBA868E}" type="datetimeFigureOut">
              <a:rPr lang="es-GT" smtClean="0"/>
              <a:t>10/08/2020</a:t>
            </a:fld>
            <a:endParaRPr lang="es-GT"/>
          </a:p>
        </p:txBody>
      </p:sp>
      <p:sp>
        <p:nvSpPr>
          <p:cNvPr id="9" name="Footer Placeholder 8"/>
          <p:cNvSpPr>
            <a:spLocks noGrp="1"/>
          </p:cNvSpPr>
          <p:nvPr>
            <p:ph type="ftr" sz="quarter" idx="11"/>
          </p:nvPr>
        </p:nvSpPr>
        <p:spPr>
          <a:xfrm>
            <a:off x="2624326" y="6356351"/>
            <a:ext cx="4433638" cy="365125"/>
          </a:xfrm>
        </p:spPr>
        <p:txBody>
          <a:bodyPr/>
          <a:lstStyle/>
          <a:p>
            <a:endParaRPr lang="es-GT"/>
          </a:p>
        </p:txBody>
      </p:sp>
      <p:sp>
        <p:nvSpPr>
          <p:cNvPr id="10" name="Slide Number Placeholder 9"/>
          <p:cNvSpPr>
            <a:spLocks noGrp="1"/>
          </p:cNvSpPr>
          <p:nvPr>
            <p:ph type="sldNum" sz="quarter" idx="12"/>
          </p:nvPr>
        </p:nvSpPr>
        <p:spPr/>
        <p:txBody>
          <a:bodyPr/>
          <a:lstStyle/>
          <a:p>
            <a:fld id="{5613EABD-9AAC-41A8-AD39-16B1AD27A42E}" type="slidenum">
              <a:rPr lang="es-GT" smtClean="0"/>
              <a:t>‹#›</a:t>
            </a:fld>
            <a:endParaRPr lang="es-GT"/>
          </a:p>
        </p:txBody>
      </p:sp>
    </p:spTree>
    <p:extLst>
      <p:ext uri="{BB962C8B-B14F-4D97-AF65-F5344CB8AC3E}">
        <p14:creationId xmlns:p14="http://schemas.microsoft.com/office/powerpoint/2010/main" val="115520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086F7BE8-1DDF-45B3-A490-3417ACBA868E}" type="datetimeFigureOut">
              <a:rPr lang="es-GT" smtClean="0"/>
              <a:t>10/08/2020</a:t>
            </a:fld>
            <a:endParaRPr lang="es-GT"/>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s-GT"/>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5613EABD-9AAC-41A8-AD39-16B1AD27A42E}" type="slidenum">
              <a:rPr lang="es-GT" smtClean="0"/>
              <a:t>‹#›</a:t>
            </a:fld>
            <a:endParaRPr lang="es-GT"/>
          </a:p>
        </p:txBody>
      </p:sp>
    </p:spTree>
    <p:extLst>
      <p:ext uri="{BB962C8B-B14F-4D97-AF65-F5344CB8AC3E}">
        <p14:creationId xmlns:p14="http://schemas.microsoft.com/office/powerpoint/2010/main" val="9167676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Flujo de efectivo</a:t>
            </a:r>
            <a:endParaRPr lang="en-US" dirty="0"/>
          </a:p>
        </p:txBody>
      </p:sp>
      <p:sp>
        <p:nvSpPr>
          <p:cNvPr id="3" name="Content Placeholder 2"/>
          <p:cNvSpPr>
            <a:spLocks noGrp="1"/>
          </p:cNvSpPr>
          <p:nvPr>
            <p:ph idx="1"/>
          </p:nvPr>
        </p:nvSpPr>
        <p:spPr>
          <a:xfrm>
            <a:off x="2843808" y="864109"/>
            <a:ext cx="5486400" cy="5120640"/>
          </a:xfrm>
        </p:spPr>
        <p:txBody>
          <a:bodyPr/>
          <a:lstStyle/>
          <a:p>
            <a:pPr algn="just"/>
            <a:r>
              <a:rPr lang="es-ES_tradnl" dirty="0"/>
              <a:t>El valor de un activo se determina por el flujo de efectivo que el mismo genera.</a:t>
            </a:r>
          </a:p>
          <a:p>
            <a:pPr algn="just">
              <a:buNone/>
            </a:pPr>
            <a:endParaRPr lang="es-ES_tradnl" dirty="0"/>
          </a:p>
          <a:p>
            <a:pPr algn="just"/>
            <a:r>
              <a:rPr lang="es-ES_tradnl" dirty="0"/>
              <a:t>La utilidad neta es importante, pero los flujos de efectivo son aún más importantes, puesto que el efectivo es necesario para continuar sus operaciones normales tales como el pago de obligaciones financieras, compra de activos y pago de dividendos.</a:t>
            </a:r>
            <a:endParaRPr lang="es-MX" dirty="0"/>
          </a:p>
          <a:p>
            <a:endParaRPr lang="en-US" dirty="0"/>
          </a:p>
        </p:txBody>
      </p:sp>
    </p:spTree>
    <p:extLst>
      <p:ext uri="{BB962C8B-B14F-4D97-AF65-F5344CB8AC3E}">
        <p14:creationId xmlns:p14="http://schemas.microsoft.com/office/powerpoint/2010/main" val="2935320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smtClean="0"/>
              <a:t>Rotación de Inventarios y Días de venta pendientes de cobro</a:t>
            </a:r>
            <a:endParaRPr lang="es-GT"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s-GT" dirty="0" smtClean="0"/>
              </a:p>
              <a:p>
                <a14:m>
                  <m:oMath xmlns:m="http://schemas.openxmlformats.org/officeDocument/2006/math">
                    <m:r>
                      <a:rPr lang="en-US" b="0" i="1" smtClean="0">
                        <a:latin typeface="Cambria Math" panose="02040503050406030204" pitchFamily="18" charset="0"/>
                      </a:rPr>
                      <m:t>𝑅𝑜𝑡𝑎𝑐𝑖</m:t>
                    </m:r>
                    <m:r>
                      <a:rPr lang="en-US" b="0" i="1" smtClean="0">
                        <a:latin typeface="Cambria Math" panose="02040503050406030204" pitchFamily="18" charset="0"/>
                      </a:rPr>
                      <m:t>ó</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𝑑𝑒</m:t>
                    </m:r>
                    <m:r>
                      <a:rPr lang="en-US" b="0" i="1" smtClean="0">
                        <a:latin typeface="Cambria Math" panose="02040503050406030204" pitchFamily="18" charset="0"/>
                      </a:rPr>
                      <m:t> </m:t>
                    </m:r>
                    <m:r>
                      <a:rPr lang="en-US" b="0" i="1" smtClean="0">
                        <a:latin typeface="Cambria Math" panose="02040503050406030204" pitchFamily="18" charset="0"/>
                      </a:rPr>
                      <m:t>𝑖𝑛𝑣𝑒𝑛𝑡𝑎𝑟𝑖𝑜𝑠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𝐶𝑜𝑠𝑡𝑜</m:t>
                        </m:r>
                        <m:r>
                          <a:rPr lang="en-US" b="0" i="1" smtClean="0">
                            <a:latin typeface="Cambria Math" panose="02040503050406030204" pitchFamily="18" charset="0"/>
                          </a:rPr>
                          <m:t> </m:t>
                        </m:r>
                        <m:r>
                          <a:rPr lang="en-US" b="0" i="1" smtClean="0">
                            <a:latin typeface="Cambria Math" panose="02040503050406030204" pitchFamily="18" charset="0"/>
                          </a:rPr>
                          <m:t>𝑑𝑒</m:t>
                        </m:r>
                        <m:r>
                          <a:rPr lang="en-US" b="0" i="1" smtClean="0">
                            <a:latin typeface="Cambria Math" panose="02040503050406030204" pitchFamily="18" charset="0"/>
                          </a:rPr>
                          <m:t> </m:t>
                        </m:r>
                        <m:r>
                          <a:rPr lang="en-US" b="0" i="1" smtClean="0">
                            <a:latin typeface="Cambria Math" panose="02040503050406030204" pitchFamily="18" charset="0"/>
                          </a:rPr>
                          <m:t>𝑉𝑒𝑛𝑡𝑎𝑠</m:t>
                        </m:r>
                      </m:num>
                      <m:den>
                        <m:r>
                          <a:rPr lang="en-US" b="0" i="1" smtClean="0">
                            <a:latin typeface="Cambria Math" panose="02040503050406030204" pitchFamily="18" charset="0"/>
                          </a:rPr>
                          <m:t>𝐼𝑛𝑣𝑒𝑛𝑡𝑎𝑟𝑖𝑜</m:t>
                        </m:r>
                      </m:den>
                    </m:f>
                  </m:oMath>
                </a14:m>
                <a:r>
                  <a:rPr lang="es-GT" dirty="0" smtClean="0"/>
                  <a:t> = </a:t>
                </a:r>
                <a14:m>
                  <m:oMath xmlns:m="http://schemas.openxmlformats.org/officeDocument/2006/math">
                    <m:f>
                      <m:fPr>
                        <m:ctrlPr>
                          <a:rPr lang="es-GT" i="1" smtClean="0">
                            <a:latin typeface="Cambria Math" panose="02040503050406030204" pitchFamily="18" charset="0"/>
                          </a:rPr>
                        </m:ctrlPr>
                      </m:fPr>
                      <m:num>
                        <m:r>
                          <a:rPr lang="en-US" b="0" i="1" smtClean="0">
                            <a:latin typeface="Cambria Math" panose="02040503050406030204" pitchFamily="18" charset="0"/>
                          </a:rPr>
                          <m:t>𝐶𝑜𝑠𝑡𝑜𝑠</m:t>
                        </m:r>
                        <m:r>
                          <a:rPr lang="en-US" b="0" i="1" smtClean="0">
                            <a:latin typeface="Cambria Math" panose="02040503050406030204" pitchFamily="18" charset="0"/>
                          </a:rPr>
                          <m:t> </m:t>
                        </m:r>
                        <m:r>
                          <a:rPr lang="en-US" b="0" i="1" smtClean="0">
                            <a:latin typeface="Cambria Math" panose="02040503050406030204" pitchFamily="18" charset="0"/>
                          </a:rPr>
                          <m:t>𝑂𝑝𝑒𝑟𝑎𝑡𝑖𝑣𝑜𝑠</m:t>
                        </m:r>
                        <m:r>
                          <a:rPr lang="en-US" b="0" i="1" smtClean="0">
                            <a:latin typeface="Cambria Math" panose="02040503050406030204" pitchFamily="18" charset="0"/>
                          </a:rPr>
                          <m:t> </m:t>
                        </m:r>
                        <m:r>
                          <a:rPr lang="en-US" b="0" i="1" smtClean="0">
                            <a:latin typeface="Cambria Math" panose="02040503050406030204" pitchFamily="18" charset="0"/>
                          </a:rPr>
                          <m:t>𝑣𝑎𝑟𝑖𝑎𝑏𝑙𝑒𝑠</m:t>
                        </m:r>
                      </m:num>
                      <m:den>
                        <m:r>
                          <a:rPr lang="en-US" b="0" i="1" smtClean="0">
                            <a:latin typeface="Cambria Math" panose="02040503050406030204" pitchFamily="18" charset="0"/>
                          </a:rPr>
                          <m:t>𝐼𝑛𝑣𝑒𝑛𝑡𝑎𝑟𝑖𝑜𝑠</m:t>
                        </m:r>
                      </m:den>
                    </m:f>
                  </m:oMath>
                </a14:m>
                <a:endParaRPr lang="es-GT" dirty="0" smtClean="0"/>
              </a:p>
              <a:p>
                <a:endParaRPr lang="es-GT" dirty="0" smtClean="0"/>
              </a:p>
              <a:p>
                <a:endParaRPr lang="es-GT" dirty="0"/>
              </a:p>
              <a:p>
                <a14:m>
                  <m:oMath xmlns:m="http://schemas.openxmlformats.org/officeDocument/2006/math">
                    <m:r>
                      <a:rPr lang="en-US" b="0" i="1" smtClean="0">
                        <a:latin typeface="Cambria Math" panose="02040503050406030204" pitchFamily="18" charset="0"/>
                      </a:rPr>
                      <m:t>𝐷𝑖𝑎𝑠</m:t>
                    </m:r>
                    <m:r>
                      <a:rPr lang="en-US" b="0" i="1" smtClean="0">
                        <a:latin typeface="Cambria Math" panose="02040503050406030204" pitchFamily="18" charset="0"/>
                      </a:rPr>
                      <m:t> </m:t>
                    </m:r>
                    <m:r>
                      <a:rPr lang="en-US" b="0" i="1" smtClean="0">
                        <a:latin typeface="Cambria Math" panose="02040503050406030204" pitchFamily="18" charset="0"/>
                      </a:rPr>
                      <m:t>𝑑𝑒</m:t>
                    </m:r>
                    <m:r>
                      <a:rPr lang="en-US" b="0" i="1" smtClean="0">
                        <a:latin typeface="Cambria Math" panose="02040503050406030204" pitchFamily="18" charset="0"/>
                      </a:rPr>
                      <m:t> </m:t>
                    </m:r>
                    <m:r>
                      <a:rPr lang="en-US" b="0" i="1" smtClean="0">
                        <a:latin typeface="Cambria Math" panose="02040503050406030204" pitchFamily="18" charset="0"/>
                      </a:rPr>
                      <m:t>𝑣𝑒𝑛𝑡𝑎</m:t>
                    </m:r>
                    <m:r>
                      <a:rPr lang="en-US" b="0" i="1" smtClean="0">
                        <a:latin typeface="Cambria Math" panose="02040503050406030204" pitchFamily="18" charset="0"/>
                      </a:rPr>
                      <m:t> </m:t>
                    </m:r>
                    <m:r>
                      <a:rPr lang="en-US" b="0" i="1" smtClean="0">
                        <a:latin typeface="Cambria Math" panose="02040503050406030204" pitchFamily="18" charset="0"/>
                      </a:rPr>
                      <m:t>𝑝𝑒𝑛𝑑𝑖𝑒𝑛𝑡𝑒𝑠</m:t>
                    </m:r>
                    <m:r>
                      <a:rPr lang="en-US" b="0" i="1" smtClean="0">
                        <a:latin typeface="Cambria Math" panose="02040503050406030204" pitchFamily="18" charset="0"/>
                      </a:rPr>
                      <m:t> </m:t>
                    </m:r>
                    <m:r>
                      <a:rPr lang="en-US" b="0" i="1" smtClean="0">
                        <a:latin typeface="Cambria Math" panose="02040503050406030204" pitchFamily="18" charset="0"/>
                      </a:rPr>
                      <m:t>𝑑𝑒</m:t>
                    </m:r>
                    <m:r>
                      <a:rPr lang="en-US" b="0" i="1" smtClean="0">
                        <a:latin typeface="Cambria Math" panose="02040503050406030204" pitchFamily="18" charset="0"/>
                      </a:rPr>
                      <m:t> </m:t>
                    </m:r>
                    <m:r>
                      <a:rPr lang="en-US" b="0" i="1" smtClean="0">
                        <a:latin typeface="Cambria Math" panose="02040503050406030204" pitchFamily="18" charset="0"/>
                      </a:rPr>
                      <m:t>𝑐𝑜𝑏𝑟𝑜</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𝐶𝑢𝑒𝑛𝑡𝑎𝑠</m:t>
                        </m:r>
                        <m:r>
                          <a:rPr lang="en-US" b="0" i="1" smtClean="0">
                            <a:latin typeface="Cambria Math" panose="02040503050406030204" pitchFamily="18" charset="0"/>
                          </a:rPr>
                          <m:t> </m:t>
                        </m:r>
                        <m:r>
                          <a:rPr lang="en-US" b="0" i="1" smtClean="0">
                            <a:latin typeface="Cambria Math" panose="02040503050406030204" pitchFamily="18" charset="0"/>
                          </a:rPr>
                          <m:t>𝑝𝑜𝑟</m:t>
                        </m:r>
                        <m:r>
                          <a:rPr lang="en-US" b="0" i="1" smtClean="0">
                            <a:latin typeface="Cambria Math" panose="02040503050406030204" pitchFamily="18" charset="0"/>
                          </a:rPr>
                          <m:t> </m:t>
                        </m:r>
                        <m:r>
                          <a:rPr lang="en-US" b="0" i="1" smtClean="0">
                            <a:latin typeface="Cambria Math" panose="02040503050406030204" pitchFamily="18" charset="0"/>
                          </a:rPr>
                          <m:t>𝑐𝑜𝑏𝑟𝑎𝑟</m:t>
                        </m:r>
                      </m:num>
                      <m:den>
                        <m:r>
                          <a:rPr lang="en-US" b="0" i="1" smtClean="0">
                            <a:latin typeface="Cambria Math" panose="02040503050406030204" pitchFamily="18" charset="0"/>
                          </a:rPr>
                          <m:t>𝑃𝑟𝑜𝑚𝑒𝑑𝑖𝑜</m:t>
                        </m:r>
                        <m:r>
                          <a:rPr lang="en-US" b="0" i="1" smtClean="0">
                            <a:latin typeface="Cambria Math" panose="02040503050406030204" pitchFamily="18" charset="0"/>
                          </a:rPr>
                          <m:t> </m:t>
                        </m:r>
                        <m:r>
                          <a:rPr lang="en-US" b="0" i="1" smtClean="0">
                            <a:latin typeface="Cambria Math" panose="02040503050406030204" pitchFamily="18" charset="0"/>
                          </a:rPr>
                          <m:t>𝑑𝑒</m:t>
                        </m:r>
                        <m:r>
                          <a:rPr lang="en-US" b="0" i="1" smtClean="0">
                            <a:latin typeface="Cambria Math" panose="02040503050406030204" pitchFamily="18" charset="0"/>
                          </a:rPr>
                          <m:t> </m:t>
                        </m:r>
                        <m:r>
                          <a:rPr lang="en-US" b="0" i="1" smtClean="0">
                            <a:latin typeface="Cambria Math" panose="02040503050406030204" pitchFamily="18" charset="0"/>
                          </a:rPr>
                          <m:t>𝑣𝑒𝑛𝑡𝑎𝑠</m:t>
                        </m:r>
                        <m:r>
                          <a:rPr lang="en-US" b="0" i="1" smtClean="0">
                            <a:latin typeface="Cambria Math" panose="02040503050406030204" pitchFamily="18" charset="0"/>
                          </a:rPr>
                          <m:t> </m:t>
                        </m:r>
                        <m:r>
                          <a:rPr lang="en-US" b="0" i="1" smtClean="0">
                            <a:latin typeface="Cambria Math" panose="02040503050406030204" pitchFamily="18" charset="0"/>
                          </a:rPr>
                          <m:t>𝑝𝑜𝑟</m:t>
                        </m:r>
                        <m:r>
                          <a:rPr lang="en-US" b="0" i="1" smtClean="0">
                            <a:latin typeface="Cambria Math" panose="02040503050406030204" pitchFamily="18" charset="0"/>
                          </a:rPr>
                          <m:t> </m:t>
                        </m:r>
                        <m:r>
                          <a:rPr lang="en-US" b="0" i="1" smtClean="0">
                            <a:latin typeface="Cambria Math" panose="02040503050406030204" pitchFamily="18" charset="0"/>
                          </a:rPr>
                          <m:t>𝑑</m:t>
                        </m:r>
                        <m:r>
                          <a:rPr lang="en-US" b="0" i="1" smtClean="0">
                            <a:latin typeface="Cambria Math" panose="02040503050406030204" pitchFamily="18" charset="0"/>
                          </a:rPr>
                          <m:t>í</m:t>
                        </m:r>
                        <m:r>
                          <a:rPr lang="en-US" b="0" i="1" smtClean="0">
                            <a:latin typeface="Cambria Math" panose="02040503050406030204" pitchFamily="18" charset="0"/>
                          </a:rPr>
                          <m:t>𝑎</m:t>
                        </m:r>
                      </m:den>
                    </m:f>
                  </m:oMath>
                </a14:m>
                <a:r>
                  <a:rPr lang="es-GT" dirty="0" smtClean="0"/>
                  <a:t> =</a:t>
                </a:r>
                <a14:m>
                  <m:oMath xmlns:m="http://schemas.openxmlformats.org/officeDocument/2006/math">
                    <m:f>
                      <m:fPr>
                        <m:ctrlPr>
                          <a:rPr lang="es-GT" i="1" dirty="0" smtClean="0">
                            <a:latin typeface="Cambria Math" panose="02040503050406030204" pitchFamily="18" charset="0"/>
                          </a:rPr>
                        </m:ctrlPr>
                      </m:fPr>
                      <m:num>
                        <m:r>
                          <a:rPr lang="en-US" b="0" i="1" dirty="0" smtClean="0">
                            <a:latin typeface="Cambria Math" panose="02040503050406030204" pitchFamily="18" charset="0"/>
                          </a:rPr>
                          <m:t>𝐶𝑢𝑒𝑛𝑡𝑎𝑠</m:t>
                        </m:r>
                        <m:r>
                          <a:rPr lang="en-US" b="0" i="1" dirty="0" smtClean="0">
                            <a:latin typeface="Cambria Math" panose="02040503050406030204" pitchFamily="18" charset="0"/>
                          </a:rPr>
                          <m:t> </m:t>
                        </m:r>
                        <m:r>
                          <a:rPr lang="en-US" b="0" i="1" dirty="0" smtClean="0">
                            <a:latin typeface="Cambria Math" panose="02040503050406030204" pitchFamily="18" charset="0"/>
                          </a:rPr>
                          <m:t>𝑝𝑜𝑟</m:t>
                        </m:r>
                        <m:r>
                          <a:rPr lang="en-US" b="0" i="1" dirty="0" smtClean="0">
                            <a:latin typeface="Cambria Math" panose="02040503050406030204" pitchFamily="18" charset="0"/>
                          </a:rPr>
                          <m:t> </m:t>
                        </m:r>
                        <m:r>
                          <a:rPr lang="en-US" b="0" i="1" dirty="0" smtClean="0">
                            <a:latin typeface="Cambria Math" panose="02040503050406030204" pitchFamily="18" charset="0"/>
                          </a:rPr>
                          <m:t>𝑐𝑜𝑏𝑟𝑎𝑟</m:t>
                        </m:r>
                      </m:num>
                      <m:den>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i="1" dirty="0">
                                <a:latin typeface="Cambria Math" panose="02040503050406030204" pitchFamily="18" charset="0"/>
                              </a:rPr>
                              <m:t>𝑣𝑒𝑛𝑡𝑎𝑠</m:t>
                            </m:r>
                            <m:r>
                              <a:rPr lang="en-US" i="1" dirty="0">
                                <a:latin typeface="Cambria Math" panose="02040503050406030204" pitchFamily="18" charset="0"/>
                              </a:rPr>
                              <m:t> </m:t>
                            </m:r>
                            <m:r>
                              <a:rPr lang="en-US" i="1" dirty="0">
                                <a:latin typeface="Cambria Math" panose="02040503050406030204" pitchFamily="18" charset="0"/>
                              </a:rPr>
                              <m:t>𝑎𝑛𝑢𝑎𝑙𝑒𝑠</m:t>
                            </m:r>
                          </m:num>
                          <m:den>
                            <m:r>
                              <a:rPr lang="en-US" b="0" i="1" dirty="0" smtClean="0">
                                <a:latin typeface="Cambria Math" panose="02040503050406030204" pitchFamily="18" charset="0"/>
                              </a:rPr>
                              <m:t>360</m:t>
                            </m:r>
                          </m:den>
                        </m:f>
                        <m:r>
                          <a:rPr lang="en-US" b="0" i="1" dirty="0" smtClean="0">
                            <a:latin typeface="Cambria Math" panose="02040503050406030204" pitchFamily="18" charset="0"/>
                          </a:rPr>
                          <m:t>)</m:t>
                        </m:r>
                      </m:den>
                    </m:f>
                  </m:oMath>
                </a14:m>
                <a:endParaRPr lang="es-GT"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2777822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Capital de Trabajo</a:t>
            </a:r>
            <a:endParaRPr lang="es-GT"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956815" y="1304162"/>
                <a:ext cx="5486400" cy="4501101"/>
              </a:xfrm>
            </p:spPr>
            <p:txBody>
              <a:bodyPr>
                <a:normAutofit fontScale="92500"/>
              </a:bodyPr>
              <a:lstStyle/>
              <a:p>
                <a:r>
                  <a:rPr lang="es-GT" dirty="0" smtClean="0"/>
                  <a:t>Los activos circulantes que se utilizan en transacciones se conocen como capital de trabajo operativo, y éste menos las cuentas por pagar y las acumulaciones son el capital de trabajo neto operativo</a:t>
                </a:r>
              </a:p>
              <a:p>
                <a:endParaRPr lang="es-GT" dirty="0" smtClean="0"/>
              </a:p>
              <a:p>
                <a14:m>
                  <m:oMath xmlns:m="http://schemas.openxmlformats.org/officeDocument/2006/math">
                    <m:r>
                      <a:rPr lang="es-GT" b="0" i="1" smtClean="0">
                        <a:latin typeface="Cambria Math"/>
                      </a:rPr>
                      <m:t>𝐶𝑎𝑝𝑖𝑡𝑎𝑙</m:t>
                    </m:r>
                    <m:r>
                      <a:rPr lang="es-GT" b="0" i="1" smtClean="0">
                        <a:latin typeface="Cambria Math"/>
                      </a:rPr>
                      <m:t> </m:t>
                    </m:r>
                    <m:r>
                      <a:rPr lang="es-GT" b="0" i="1" smtClean="0">
                        <a:latin typeface="Cambria Math"/>
                      </a:rPr>
                      <m:t>𝑑𝑒</m:t>
                    </m:r>
                    <m:r>
                      <a:rPr lang="es-GT" b="0" i="1" smtClean="0">
                        <a:latin typeface="Cambria Math"/>
                      </a:rPr>
                      <m:t> </m:t>
                    </m:r>
                    <m:r>
                      <a:rPr lang="es-GT" b="0" i="1" smtClean="0">
                        <a:latin typeface="Cambria Math"/>
                      </a:rPr>
                      <m:t>𝑡𝑟𝑎𝑏𝑎𝑗𝑜</m:t>
                    </m:r>
                    <m:r>
                      <a:rPr lang="es-GT" b="0" i="1" smtClean="0">
                        <a:latin typeface="Cambria Math"/>
                      </a:rPr>
                      <m:t> </m:t>
                    </m:r>
                    <m:r>
                      <a:rPr lang="es-GT" b="0" i="1" smtClean="0">
                        <a:latin typeface="Cambria Math"/>
                      </a:rPr>
                      <m:t>𝑛𝑒𝑡𝑜</m:t>
                    </m:r>
                    <m:r>
                      <a:rPr lang="es-GT" b="0" i="1" smtClean="0">
                        <a:latin typeface="Cambria Math"/>
                      </a:rPr>
                      <m:t> </m:t>
                    </m:r>
                    <m:r>
                      <a:rPr lang="es-GT" b="0" i="1" smtClean="0">
                        <a:latin typeface="Cambria Math"/>
                      </a:rPr>
                      <m:t>𝑜𝑝𝑒𝑟𝑎𝑡𝑖𝑣𝑜</m:t>
                    </m:r>
                    <m:r>
                      <a:rPr lang="es-GT" b="0" i="1" smtClean="0">
                        <a:latin typeface="Cambria Math"/>
                      </a:rPr>
                      <m:t>=</m:t>
                    </m:r>
                    <m:r>
                      <a:rPr lang="es-GT" b="0" i="1" smtClean="0">
                        <a:latin typeface="Cambria Math"/>
                      </a:rPr>
                      <m:t>𝑎𝑐𝑡𝑖𝑣𝑜</m:t>
                    </m:r>
                    <m:r>
                      <a:rPr lang="es-GT" b="0" i="1" smtClean="0">
                        <a:latin typeface="Cambria Math"/>
                      </a:rPr>
                      <m:t> </m:t>
                    </m:r>
                    <m:r>
                      <a:rPr lang="es-GT" b="0" i="1" smtClean="0">
                        <a:latin typeface="Cambria Math"/>
                      </a:rPr>
                      <m:t>𝑐𝑖𝑟𝑐𝑢𝑙𝑎𝑛𝑡𝑒</m:t>
                    </m:r>
                    <m:r>
                      <a:rPr lang="es-GT" b="0" i="1" smtClean="0">
                        <a:latin typeface="Cambria Math"/>
                      </a:rPr>
                      <m:t> </m:t>
                    </m:r>
                    <m:r>
                      <a:rPr lang="es-GT" b="0" i="1" smtClean="0">
                        <a:latin typeface="Cambria Math"/>
                      </a:rPr>
                      <m:t>𝑡𝑜𝑡𝑎𝑙</m:t>
                    </m:r>
                    <m:r>
                      <a:rPr lang="es-GT" b="0" i="1" smtClean="0">
                        <a:latin typeface="Cambria Math"/>
                      </a:rPr>
                      <m:t> −</m:t>
                    </m:r>
                    <m:r>
                      <a:rPr lang="es-GT" b="0" i="1" smtClean="0">
                        <a:latin typeface="Cambria Math"/>
                      </a:rPr>
                      <m:t>𝑡𝑜𝑑𝑜</m:t>
                    </m:r>
                    <m:r>
                      <a:rPr lang="es-GT" b="0" i="1" smtClean="0">
                        <a:latin typeface="Cambria Math"/>
                      </a:rPr>
                      <m:t> </m:t>
                    </m:r>
                    <m:r>
                      <a:rPr lang="es-GT" b="0" i="1" smtClean="0">
                        <a:latin typeface="Cambria Math"/>
                      </a:rPr>
                      <m:t>𝑒𝑙</m:t>
                    </m:r>
                    <m:r>
                      <a:rPr lang="es-GT" b="0" i="1" smtClean="0">
                        <a:latin typeface="Cambria Math"/>
                      </a:rPr>
                      <m:t> </m:t>
                    </m:r>
                    <m:r>
                      <a:rPr lang="es-GT" b="0" i="1" smtClean="0">
                        <a:latin typeface="Cambria Math"/>
                      </a:rPr>
                      <m:t>𝑝𝑎𝑠𝑖𝑣𝑜</m:t>
                    </m:r>
                    <m:r>
                      <a:rPr lang="es-GT" b="0" i="1" smtClean="0">
                        <a:latin typeface="Cambria Math"/>
                      </a:rPr>
                      <m:t> </m:t>
                    </m:r>
                    <m:r>
                      <a:rPr lang="es-GT" b="0" i="1" smtClean="0">
                        <a:latin typeface="Cambria Math"/>
                      </a:rPr>
                      <m:t>𝑐𝑖𝑟𝑐𝑢𝑙𝑎𝑛𝑡𝑒</m:t>
                    </m:r>
                    <m:r>
                      <a:rPr lang="es-GT" b="0" i="1" smtClean="0">
                        <a:latin typeface="Cambria Math"/>
                      </a:rPr>
                      <m:t> </m:t>
                    </m:r>
                    <m:r>
                      <a:rPr lang="es-GT" b="0" i="1" smtClean="0">
                        <a:latin typeface="Cambria Math"/>
                      </a:rPr>
                      <m:t>𝑞𝑢𝑒</m:t>
                    </m:r>
                    <m:r>
                      <a:rPr lang="es-GT" b="0" i="1" smtClean="0">
                        <a:latin typeface="Cambria Math"/>
                      </a:rPr>
                      <m:t> </m:t>
                    </m:r>
                    <m:r>
                      <a:rPr lang="es-GT" b="0" i="1" smtClean="0">
                        <a:latin typeface="Cambria Math"/>
                      </a:rPr>
                      <m:t>𝑛𝑜</m:t>
                    </m:r>
                    <m:r>
                      <a:rPr lang="es-GT" b="0" i="1" smtClean="0">
                        <a:latin typeface="Cambria Math"/>
                      </a:rPr>
                      <m:t> </m:t>
                    </m:r>
                    <m:r>
                      <a:rPr lang="es-GT" b="0" i="1" smtClean="0">
                        <a:latin typeface="Cambria Math"/>
                      </a:rPr>
                      <m:t>𝑑𝑒𝑣𝑒𝑛𝑔𝑎</m:t>
                    </m:r>
                    <m:r>
                      <a:rPr lang="es-GT" b="0" i="1" smtClean="0">
                        <a:latin typeface="Cambria Math"/>
                      </a:rPr>
                      <m:t> </m:t>
                    </m:r>
                    <m:r>
                      <a:rPr lang="es-GT" b="0" i="1" smtClean="0">
                        <a:latin typeface="Cambria Math"/>
                      </a:rPr>
                      <m:t>𝑖𝑛𝑡𝑒𝑟𝑒𝑠𝑒𝑠</m:t>
                    </m:r>
                  </m:oMath>
                </a14:m>
                <a:endParaRPr lang="es-GT" b="0" dirty="0" smtClean="0"/>
              </a:p>
              <a:p>
                <a:endParaRPr lang="es-GT" b="0" dirty="0" smtClean="0"/>
              </a:p>
              <a:p>
                <a14:m>
                  <m:oMath xmlns:m="http://schemas.openxmlformats.org/officeDocument/2006/math">
                    <m:r>
                      <a:rPr lang="es-GT" b="0" i="1" smtClean="0">
                        <a:latin typeface="Cambria Math"/>
                      </a:rPr>
                      <m:t>𝐶𝑎𝑝𝑖𝑡𝑎𝑙</m:t>
                    </m:r>
                    <m:r>
                      <a:rPr lang="es-GT" b="0" i="1" smtClean="0">
                        <a:latin typeface="Cambria Math"/>
                      </a:rPr>
                      <m:t> </m:t>
                    </m:r>
                    <m:r>
                      <a:rPr lang="es-GT" b="0" i="1" smtClean="0">
                        <a:latin typeface="Cambria Math"/>
                      </a:rPr>
                      <m:t>𝑑𝑒</m:t>
                    </m:r>
                    <m:r>
                      <a:rPr lang="es-GT" b="0" i="1" smtClean="0">
                        <a:latin typeface="Cambria Math"/>
                      </a:rPr>
                      <m:t> </m:t>
                    </m:r>
                    <m:r>
                      <a:rPr lang="es-GT" b="0" i="1" smtClean="0">
                        <a:latin typeface="Cambria Math"/>
                      </a:rPr>
                      <m:t>𝑡𝑟𝑎𝑏𝑎𝑗𝑜</m:t>
                    </m:r>
                    <m:r>
                      <a:rPr lang="es-GT" b="0" i="1" smtClean="0">
                        <a:latin typeface="Cambria Math"/>
                      </a:rPr>
                      <m:t> </m:t>
                    </m:r>
                    <m:r>
                      <a:rPr lang="es-GT" b="0" i="1" smtClean="0">
                        <a:latin typeface="Cambria Math"/>
                      </a:rPr>
                      <m:t>𝑛𝑒𝑡𝑜</m:t>
                    </m:r>
                    <m:r>
                      <a:rPr lang="es-GT" b="0" i="1" smtClean="0">
                        <a:latin typeface="Cambria Math"/>
                      </a:rPr>
                      <m:t> </m:t>
                    </m:r>
                    <m:r>
                      <a:rPr lang="es-GT" b="0" i="1" smtClean="0">
                        <a:latin typeface="Cambria Math"/>
                      </a:rPr>
                      <m:t>𝑑𝑒</m:t>
                    </m:r>
                    <m:r>
                      <a:rPr lang="es-GT" b="0" i="1" smtClean="0">
                        <a:latin typeface="Cambria Math"/>
                      </a:rPr>
                      <m:t> </m:t>
                    </m:r>
                    <m:r>
                      <a:rPr lang="es-GT" b="0" i="1" smtClean="0">
                        <a:latin typeface="Cambria Math"/>
                      </a:rPr>
                      <m:t>𝑜𝑝𝑒𝑟𝑎𝑐𝑖</m:t>
                    </m:r>
                    <m:r>
                      <a:rPr lang="es-GT" b="0" i="1" smtClean="0">
                        <a:latin typeface="Cambria Math"/>
                      </a:rPr>
                      <m:t>ó</m:t>
                    </m:r>
                    <m:r>
                      <a:rPr lang="es-GT" b="0" i="1" smtClean="0">
                        <a:latin typeface="Cambria Math"/>
                      </a:rPr>
                      <m:t>𝑛</m:t>
                    </m:r>
                    <m:r>
                      <a:rPr lang="es-GT" b="0" i="1" smtClean="0">
                        <a:latin typeface="Cambria Math"/>
                      </a:rPr>
                      <m:t>= </m:t>
                    </m:r>
                    <m:f>
                      <m:fPr>
                        <m:ctrlPr>
                          <a:rPr lang="es-GT" b="0" i="1" smtClean="0">
                            <a:latin typeface="Cambria Math" panose="02040503050406030204" pitchFamily="18" charset="0"/>
                          </a:rPr>
                        </m:ctrlPr>
                      </m:fPr>
                      <m:num>
                        <m:r>
                          <a:rPr lang="es-GT" b="0" i="1" smtClean="0">
                            <a:latin typeface="Cambria Math"/>
                          </a:rPr>
                          <m:t>𝐴𝑐𝑡𝑖𝑣𝑜</m:t>
                        </m:r>
                        <m:r>
                          <a:rPr lang="es-GT" b="0" i="1" smtClean="0">
                            <a:latin typeface="Cambria Math"/>
                          </a:rPr>
                          <m:t> </m:t>
                        </m:r>
                        <m:r>
                          <a:rPr lang="es-GT" b="0" i="1" smtClean="0">
                            <a:latin typeface="Cambria Math"/>
                          </a:rPr>
                          <m:t>𝑐𝑖𝑟𝑐𝑢𝑙𝑎𝑛𝑡𝑒</m:t>
                        </m:r>
                        <m:r>
                          <a:rPr lang="es-GT" b="0" i="1" smtClean="0">
                            <a:latin typeface="Cambria Math"/>
                          </a:rPr>
                          <m:t> </m:t>
                        </m:r>
                        <m:r>
                          <a:rPr lang="es-GT" b="0" i="1" smtClean="0">
                            <a:latin typeface="Cambria Math"/>
                          </a:rPr>
                          <m:t>𝑟𝑒𝑞𝑢𝑒𝑟𝑖𝑑𝑜</m:t>
                        </m:r>
                        <m:r>
                          <a:rPr lang="es-GT" b="0" i="1" smtClean="0">
                            <a:latin typeface="Cambria Math"/>
                          </a:rPr>
                          <m:t> </m:t>
                        </m:r>
                        <m:r>
                          <a:rPr lang="es-GT" b="0" i="1" smtClean="0">
                            <a:latin typeface="Cambria Math"/>
                          </a:rPr>
                          <m:t>𝑝𝑎𝑟𝑎</m:t>
                        </m:r>
                        <m:r>
                          <a:rPr lang="es-GT" b="0" i="1" smtClean="0">
                            <a:latin typeface="Cambria Math"/>
                          </a:rPr>
                          <m:t> </m:t>
                        </m:r>
                        <m:r>
                          <a:rPr lang="es-GT" b="0" i="1" smtClean="0">
                            <a:latin typeface="Cambria Math"/>
                          </a:rPr>
                          <m:t>𝑜𝑝𝑟𝑎𝑐𝑖𝑜𝑛𝑒𝑠</m:t>
                        </m:r>
                      </m:num>
                      <m:den>
                        <m:r>
                          <a:rPr lang="es-GT" b="0" i="1" smtClean="0">
                            <a:latin typeface="Cambria Math"/>
                          </a:rPr>
                          <m:t>𝑃𝑎𝑠𝑖𝑣𝑜</m:t>
                        </m:r>
                        <m:r>
                          <a:rPr lang="es-GT" b="0" i="1" smtClean="0">
                            <a:latin typeface="Cambria Math"/>
                          </a:rPr>
                          <m:t> </m:t>
                        </m:r>
                        <m:r>
                          <a:rPr lang="es-GT" b="0" i="1" smtClean="0">
                            <a:latin typeface="Cambria Math"/>
                          </a:rPr>
                          <m:t>𝑐𝑜𝑟𝑡𝑜</m:t>
                        </m:r>
                        <m:r>
                          <a:rPr lang="es-GT" b="0" i="1" smtClean="0">
                            <a:latin typeface="Cambria Math"/>
                          </a:rPr>
                          <m:t> </m:t>
                        </m:r>
                        <m:r>
                          <a:rPr lang="es-GT" b="0" i="1" smtClean="0">
                            <a:latin typeface="Cambria Math"/>
                          </a:rPr>
                          <m:t>𝑝𝑙𝑎𝑧𝑜</m:t>
                        </m:r>
                        <m:r>
                          <a:rPr lang="es-GT" b="0" i="1" smtClean="0">
                            <a:latin typeface="Cambria Math"/>
                          </a:rPr>
                          <m:t> </m:t>
                        </m:r>
                        <m:r>
                          <a:rPr lang="es-GT" b="0" i="1" smtClean="0">
                            <a:latin typeface="Cambria Math"/>
                          </a:rPr>
                          <m:t>𝑞𝑢𝑒</m:t>
                        </m:r>
                        <m:r>
                          <a:rPr lang="es-GT" b="0" i="1" smtClean="0">
                            <a:latin typeface="Cambria Math"/>
                          </a:rPr>
                          <m:t> </m:t>
                        </m:r>
                        <m:r>
                          <a:rPr lang="es-GT" b="0" i="1" smtClean="0">
                            <a:latin typeface="Cambria Math"/>
                          </a:rPr>
                          <m:t>𝑛𝑜</m:t>
                        </m:r>
                        <m:r>
                          <a:rPr lang="es-GT" b="0" i="1" smtClean="0">
                            <a:latin typeface="Cambria Math"/>
                          </a:rPr>
                          <m:t> </m:t>
                        </m:r>
                        <m:r>
                          <a:rPr lang="es-GT" b="0" i="1" smtClean="0">
                            <a:latin typeface="Cambria Math"/>
                          </a:rPr>
                          <m:t>𝑝𝑟𝑜𝑑𝑢𝑐𝑒</m:t>
                        </m:r>
                        <m:r>
                          <a:rPr lang="es-GT" b="0" i="1" smtClean="0">
                            <a:latin typeface="Cambria Math"/>
                          </a:rPr>
                          <m:t> </m:t>
                        </m:r>
                        <m:r>
                          <a:rPr lang="es-GT" b="0" i="1" smtClean="0">
                            <a:latin typeface="Cambria Math"/>
                          </a:rPr>
                          <m:t>𝑖𝑛𝑡𝑒𝑟𝑒𝑠𝑒</m:t>
                        </m:r>
                      </m:den>
                    </m:f>
                    <m:r>
                      <a:rPr lang="es-GT" b="0" i="1" smtClean="0">
                        <a:latin typeface="Cambria Math"/>
                      </a:rPr>
                      <m:t>=</m:t>
                    </m:r>
                    <m:d>
                      <m:dPr>
                        <m:begChr m:val="["/>
                        <m:endChr m:val="]"/>
                        <m:ctrlPr>
                          <a:rPr lang="es-GT" b="0" i="1" smtClean="0">
                            <a:latin typeface="Cambria Math" panose="02040503050406030204" pitchFamily="18" charset="0"/>
                          </a:rPr>
                        </m:ctrlPr>
                      </m:dPr>
                      <m:e>
                        <m:r>
                          <a:rPr lang="es-GT" b="0" i="1" smtClean="0">
                            <a:latin typeface="Cambria Math"/>
                          </a:rPr>
                          <m:t>𝑒𝑓𝑒𝑐𝑡𝑖𝑣𝑜</m:t>
                        </m:r>
                        <m:r>
                          <a:rPr lang="es-GT" b="0" i="1" smtClean="0">
                            <a:latin typeface="Cambria Math"/>
                          </a:rPr>
                          <m:t> </m:t>
                        </m:r>
                        <m:r>
                          <a:rPr lang="es-GT" b="0" i="1" smtClean="0">
                            <a:latin typeface="Cambria Math"/>
                          </a:rPr>
                          <m:t>𝑦</m:t>
                        </m:r>
                        <m:r>
                          <a:rPr lang="es-GT" b="0" i="1" smtClean="0">
                            <a:latin typeface="Cambria Math"/>
                          </a:rPr>
                          <m:t> </m:t>
                        </m:r>
                        <m:r>
                          <a:rPr lang="es-GT" b="0" i="1" smtClean="0">
                            <a:latin typeface="Cambria Math"/>
                          </a:rPr>
                          <m:t>𝑣𝑎𝑙𝑜𝑟𝑒𝑠</m:t>
                        </m:r>
                        <m:r>
                          <a:rPr lang="es-GT" b="0" i="1" smtClean="0">
                            <a:latin typeface="Cambria Math"/>
                          </a:rPr>
                          <m:t> </m:t>
                        </m:r>
                        <m:r>
                          <a:rPr lang="es-GT" b="0" i="1" smtClean="0">
                            <a:latin typeface="Cambria Math"/>
                          </a:rPr>
                          <m:t>𝑛𝑒𝑔𝑜𝑐𝑖𝑎𝑏𝑙𝑒𝑠</m:t>
                        </m:r>
                        <m:r>
                          <a:rPr lang="es-GT" b="0" i="1" smtClean="0">
                            <a:latin typeface="Cambria Math"/>
                          </a:rPr>
                          <m:t>+</m:t>
                        </m:r>
                        <m:r>
                          <a:rPr lang="es-GT" b="0" i="1" smtClean="0">
                            <a:latin typeface="Cambria Math"/>
                          </a:rPr>
                          <m:t>𝑐𝑢𝑒𝑛𝑡𝑎𝑠</m:t>
                        </m:r>
                        <m:r>
                          <a:rPr lang="es-GT" b="0" i="1" smtClean="0">
                            <a:latin typeface="Cambria Math"/>
                          </a:rPr>
                          <m:t> </m:t>
                        </m:r>
                        <m:r>
                          <a:rPr lang="es-GT" b="0" i="1" smtClean="0">
                            <a:latin typeface="Cambria Math"/>
                          </a:rPr>
                          <m:t>𝑝𝑜𝑟</m:t>
                        </m:r>
                        <m:r>
                          <a:rPr lang="es-GT" b="0" i="1" smtClean="0">
                            <a:latin typeface="Cambria Math"/>
                          </a:rPr>
                          <m:t> </m:t>
                        </m:r>
                        <m:r>
                          <a:rPr lang="es-GT" b="0" i="1" smtClean="0">
                            <a:latin typeface="Cambria Math"/>
                          </a:rPr>
                          <m:t>𝑐𝑜𝑏𝑟𝑎𝑟</m:t>
                        </m:r>
                        <m:r>
                          <a:rPr lang="es-GT" b="0" i="1" smtClean="0">
                            <a:latin typeface="Cambria Math"/>
                          </a:rPr>
                          <m:t>+</m:t>
                        </m:r>
                        <m:r>
                          <a:rPr lang="es-GT" b="0" i="1" smtClean="0">
                            <a:latin typeface="Cambria Math"/>
                          </a:rPr>
                          <m:t>𝑖𝑛𝑣𝑒𝑛𝑡𝑎𝑟𝑖𝑜𝑠</m:t>
                        </m:r>
                      </m:e>
                    </m:d>
                  </m:oMath>
                </a14:m>
                <a:r>
                  <a:rPr lang="es-GT" dirty="0" smtClean="0"/>
                  <a:t>       -  </a:t>
                </a:r>
                <a14:m>
                  <m:oMath xmlns:m="http://schemas.openxmlformats.org/officeDocument/2006/math">
                    <m:d>
                      <m:dPr>
                        <m:begChr m:val="["/>
                        <m:endChr m:val="]"/>
                        <m:ctrlPr>
                          <a:rPr lang="es-GT" i="1" dirty="0" smtClean="0">
                            <a:latin typeface="Cambria Math" panose="02040503050406030204" pitchFamily="18" charset="0"/>
                          </a:rPr>
                        </m:ctrlPr>
                      </m:dPr>
                      <m:e>
                        <m:r>
                          <a:rPr lang="es-GT" b="0" i="1" dirty="0" smtClean="0">
                            <a:latin typeface="Cambria Math"/>
                          </a:rPr>
                          <m:t>𝑐𝑢𝑒𝑛𝑡𝑎𝑠</m:t>
                        </m:r>
                        <m:r>
                          <a:rPr lang="es-GT" b="0" i="1" dirty="0" smtClean="0">
                            <a:latin typeface="Cambria Math"/>
                          </a:rPr>
                          <m:t> </m:t>
                        </m:r>
                        <m:r>
                          <a:rPr lang="es-GT" b="0" i="1" dirty="0" smtClean="0">
                            <a:latin typeface="Cambria Math"/>
                          </a:rPr>
                          <m:t>𝑝𝑜𝑟</m:t>
                        </m:r>
                        <m:r>
                          <a:rPr lang="es-GT" b="0" i="1" dirty="0" smtClean="0">
                            <a:latin typeface="Cambria Math"/>
                          </a:rPr>
                          <m:t> </m:t>
                        </m:r>
                        <m:r>
                          <a:rPr lang="es-GT" b="0" i="1" dirty="0" smtClean="0">
                            <a:latin typeface="Cambria Math"/>
                          </a:rPr>
                          <m:t>𝑝𝑎𝑔𝑎𝑟</m:t>
                        </m:r>
                        <m:r>
                          <a:rPr lang="es-GT" b="0" i="1" dirty="0" smtClean="0">
                            <a:latin typeface="Cambria Math"/>
                          </a:rPr>
                          <m:t>+</m:t>
                        </m:r>
                        <m:r>
                          <a:rPr lang="es-GT" b="0" i="1" dirty="0" smtClean="0">
                            <a:latin typeface="Cambria Math"/>
                          </a:rPr>
                          <m:t>𝑝𝑎𝑠𝑖𝑣𝑜𝑠</m:t>
                        </m:r>
                        <m:r>
                          <a:rPr lang="es-GT" b="0" i="1" dirty="0" smtClean="0">
                            <a:latin typeface="Cambria Math"/>
                          </a:rPr>
                          <m:t> </m:t>
                        </m:r>
                        <m:r>
                          <a:rPr lang="es-GT" b="0" i="1" dirty="0" smtClean="0">
                            <a:latin typeface="Cambria Math"/>
                          </a:rPr>
                          <m:t>𝑎𝑐𝑢𝑚𝑢𝑙𝑎𝑑𝑜𝑠</m:t>
                        </m:r>
                      </m:e>
                    </m:d>
                  </m:oMath>
                </a14:m>
                <a:r>
                  <a:rPr lang="es-GT" dirty="0" smtClean="0"/>
                  <a:t> </a:t>
                </a:r>
                <a:endParaRPr lang="es-GT"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956815" y="1304162"/>
                <a:ext cx="5486400" cy="4501101"/>
              </a:xfrm>
              <a:blipFill rotWithShape="0">
                <a:blip r:embed="rId2"/>
                <a:stretch>
                  <a:fillRect l="-3000" r="-2111" b="-7859"/>
                </a:stretch>
              </a:blipFill>
            </p:spPr>
            <p:txBody>
              <a:bodyPr/>
              <a:lstStyle/>
              <a:p>
                <a:r>
                  <a:rPr lang="en-US">
                    <a:noFill/>
                  </a:rPr>
                  <a:t> </a:t>
                </a:r>
              </a:p>
            </p:txBody>
          </p:sp>
        </mc:Fallback>
      </mc:AlternateContent>
    </p:spTree>
    <p:extLst>
      <p:ext uri="{BB962C8B-B14F-4D97-AF65-F5344CB8AC3E}">
        <p14:creationId xmlns:p14="http://schemas.microsoft.com/office/powerpoint/2010/main" val="693112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Cómo se financia la empresa</a:t>
            </a:r>
            <a:endParaRPr lang="es-GT"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GT" dirty="0" smtClean="0"/>
                  <a:t>Razón de deuda = </a:t>
                </a:r>
                <a14:m>
                  <m:oMath xmlns:m="http://schemas.openxmlformats.org/officeDocument/2006/math">
                    <m:f>
                      <m:fPr>
                        <m:ctrlPr>
                          <a:rPr lang="es-GT" i="1" smtClean="0">
                            <a:latin typeface="Cambria Math" panose="02040503050406030204" pitchFamily="18" charset="0"/>
                          </a:rPr>
                        </m:ctrlPr>
                      </m:fPr>
                      <m:num>
                        <m:r>
                          <a:rPr lang="es-GT" b="0" i="1" smtClean="0">
                            <a:latin typeface="Cambria Math"/>
                          </a:rPr>
                          <m:t>𝐷𝑒𝑢𝑑𝑎</m:t>
                        </m:r>
                        <m:r>
                          <a:rPr lang="es-GT" b="0" i="1" smtClean="0">
                            <a:latin typeface="Cambria Math"/>
                          </a:rPr>
                          <m:t> </m:t>
                        </m:r>
                        <m:r>
                          <a:rPr lang="es-GT" b="0" i="1" smtClean="0">
                            <a:latin typeface="Cambria Math"/>
                          </a:rPr>
                          <m:t>𝑡𝑜𝑡𝑎𝑙</m:t>
                        </m:r>
                      </m:num>
                      <m:den>
                        <m:r>
                          <a:rPr lang="es-GT" b="0" i="1" smtClean="0">
                            <a:latin typeface="Cambria Math"/>
                          </a:rPr>
                          <m:t>𝑇𝑜𝑡𝑎𝑙</m:t>
                        </m:r>
                        <m:r>
                          <a:rPr lang="es-GT" b="0" i="1" smtClean="0">
                            <a:latin typeface="Cambria Math"/>
                          </a:rPr>
                          <m:t> </m:t>
                        </m:r>
                        <m:r>
                          <a:rPr lang="es-GT" b="0" i="1" smtClean="0">
                            <a:latin typeface="Cambria Math"/>
                          </a:rPr>
                          <m:t>𝑎𝑐𝑡𝑖𝑣𝑜</m:t>
                        </m:r>
                      </m:den>
                    </m:f>
                  </m:oMath>
                </a14:m>
                <a:endParaRPr lang="es-GT" dirty="0" smtClean="0"/>
              </a:p>
              <a:p>
                <a:r>
                  <a:rPr lang="es-GT" dirty="0" smtClean="0"/>
                  <a:t>Deuda total abarca el pasivo circulantes y la deuda a largo plazo</a:t>
                </a:r>
              </a:p>
              <a:p>
                <a:endParaRPr lang="es-GT" dirty="0"/>
              </a:p>
              <a:p>
                <a:pPr marL="0" indent="0">
                  <a:buNone/>
                </a:pPr>
                <a:r>
                  <a:rPr lang="es-GT" dirty="0" smtClean="0"/>
                  <a:t>Capacidad para pagar los intereses</a:t>
                </a:r>
              </a:p>
              <a:p>
                <a:r>
                  <a:rPr lang="es-GT" dirty="0" smtClean="0"/>
                  <a:t>Razón de cobertura de Intereses RCI = UAII / cargos por intereses</a:t>
                </a:r>
              </a:p>
              <a:p>
                <a:endParaRPr lang="es-GT" dirty="0"/>
              </a:p>
              <a:p>
                <a:pPr marL="0" indent="0">
                  <a:buNone/>
                </a:pPr>
                <a:r>
                  <a:rPr lang="es-GT" dirty="0" smtClean="0"/>
                  <a:t>Capacidad para cumplir con la deuda</a:t>
                </a:r>
              </a:p>
              <a:p>
                <a:r>
                  <a:rPr lang="es-GT" dirty="0" smtClean="0"/>
                  <a:t>Razón de cobertura = UAII + Pago de arrendamiento / Intereses + pago de capital + pagos de arrendamientos</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0">
                <a:blip r:embed="rId2"/>
                <a:stretch>
                  <a:fillRect l="-1000" r="-1778"/>
                </a:stretch>
              </a:blipFill>
            </p:spPr>
            <p:txBody>
              <a:bodyPr/>
              <a:lstStyle/>
              <a:p>
                <a:r>
                  <a:rPr lang="en-US">
                    <a:noFill/>
                  </a:rPr>
                  <a:t> </a:t>
                </a:r>
              </a:p>
            </p:txBody>
          </p:sp>
        </mc:Fallback>
      </mc:AlternateContent>
    </p:spTree>
    <p:extLst>
      <p:ext uri="{BB962C8B-B14F-4D97-AF65-F5344CB8AC3E}">
        <p14:creationId xmlns:p14="http://schemas.microsoft.com/office/powerpoint/2010/main" val="1756145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Razones de Rentabilidad</a:t>
            </a:r>
            <a:endParaRPr lang="es-GT" dirty="0"/>
          </a:p>
        </p:txBody>
      </p:sp>
      <p:sp>
        <p:nvSpPr>
          <p:cNvPr id="3" name="2 Marcador de contenido"/>
          <p:cNvSpPr>
            <a:spLocks noGrp="1"/>
          </p:cNvSpPr>
          <p:nvPr>
            <p:ph idx="1"/>
          </p:nvPr>
        </p:nvSpPr>
        <p:spPr/>
        <p:txBody>
          <a:bodyPr/>
          <a:lstStyle/>
          <a:p>
            <a:r>
              <a:rPr lang="es-GT" dirty="0" smtClean="0"/>
              <a:t>Margen de utilidad sobre ventas = Ut neta disponible para accionistas / ventas</a:t>
            </a:r>
          </a:p>
          <a:p>
            <a:endParaRPr lang="es-GT" dirty="0"/>
          </a:p>
          <a:p>
            <a:pPr marL="0" indent="0">
              <a:buNone/>
            </a:pPr>
            <a:r>
              <a:rPr lang="es-GT" dirty="0" smtClean="0"/>
              <a:t>Razón de rentabilidad básica</a:t>
            </a:r>
          </a:p>
          <a:p>
            <a:r>
              <a:rPr lang="es-GT" dirty="0" smtClean="0"/>
              <a:t>Nos dice la capacidad de activo para generar utilidades de operación</a:t>
            </a:r>
          </a:p>
          <a:p>
            <a:r>
              <a:rPr lang="es-GT" dirty="0" smtClean="0"/>
              <a:t>RRB = UAII / Activo total</a:t>
            </a:r>
          </a:p>
          <a:p>
            <a:endParaRPr lang="es-GT" dirty="0"/>
          </a:p>
        </p:txBody>
      </p:sp>
    </p:spTree>
    <p:extLst>
      <p:ext uri="{BB962C8B-B14F-4D97-AF65-F5344CB8AC3E}">
        <p14:creationId xmlns:p14="http://schemas.microsoft.com/office/powerpoint/2010/main" val="3795467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Rentabilidad</a:t>
            </a:r>
            <a:endParaRPr lang="es-GT" dirty="0"/>
          </a:p>
        </p:txBody>
      </p:sp>
      <p:sp>
        <p:nvSpPr>
          <p:cNvPr id="3" name="2 Marcador de contenido"/>
          <p:cNvSpPr>
            <a:spLocks noGrp="1"/>
          </p:cNvSpPr>
          <p:nvPr>
            <p:ph idx="1"/>
          </p:nvPr>
        </p:nvSpPr>
        <p:spPr/>
        <p:txBody>
          <a:bodyPr/>
          <a:lstStyle/>
          <a:p>
            <a:r>
              <a:rPr lang="es-GT" dirty="0" smtClean="0"/>
              <a:t>Rendimiento sobre Activos totales (ROA) = UT neta </a:t>
            </a:r>
            <a:r>
              <a:rPr lang="es-GT" dirty="0" err="1" smtClean="0"/>
              <a:t>acc</a:t>
            </a:r>
            <a:r>
              <a:rPr lang="es-GT" dirty="0" smtClean="0"/>
              <a:t> comunes / activos totales</a:t>
            </a:r>
          </a:p>
          <a:p>
            <a:endParaRPr lang="es-GT" dirty="0"/>
          </a:p>
          <a:p>
            <a:r>
              <a:rPr lang="es-GT" dirty="0" smtClean="0"/>
              <a:t>Rendimiento sobre Capital ( ROE) = </a:t>
            </a:r>
            <a:r>
              <a:rPr lang="es-GT" dirty="0"/>
              <a:t>UT neta </a:t>
            </a:r>
            <a:r>
              <a:rPr lang="es-GT" dirty="0" err="1"/>
              <a:t>acc</a:t>
            </a:r>
            <a:r>
              <a:rPr lang="es-GT" dirty="0"/>
              <a:t> comunes / </a:t>
            </a:r>
            <a:r>
              <a:rPr lang="es-GT" dirty="0" smtClean="0"/>
              <a:t>Capital</a:t>
            </a:r>
          </a:p>
          <a:p>
            <a:pPr marL="0" indent="0">
              <a:buNone/>
            </a:pPr>
            <a:endParaRPr lang="es-GT" dirty="0"/>
          </a:p>
          <a:p>
            <a:endParaRPr lang="es-GT" dirty="0"/>
          </a:p>
        </p:txBody>
      </p:sp>
    </p:spTree>
    <p:extLst>
      <p:ext uri="{BB962C8B-B14F-4D97-AF65-F5344CB8AC3E}">
        <p14:creationId xmlns:p14="http://schemas.microsoft.com/office/powerpoint/2010/main" val="2462604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3528" y="1772816"/>
            <a:ext cx="1954560" cy="2931790"/>
          </a:xfrm>
        </p:spPr>
        <p:txBody>
          <a:bodyPr>
            <a:normAutofit/>
          </a:bodyPr>
          <a:lstStyle/>
          <a:p>
            <a:pPr eaLnBrk="1" hangingPunct="1"/>
            <a:r>
              <a:rPr lang="es-ES_tradnl" dirty="0" smtClean="0"/>
              <a:t>Estado de flujos de efectivo</a:t>
            </a:r>
            <a:endParaRPr lang="es-MX" dirty="0" smtClean="0"/>
          </a:p>
        </p:txBody>
      </p:sp>
      <p:sp>
        <p:nvSpPr>
          <p:cNvPr id="15363" name="Rectangle 3"/>
          <p:cNvSpPr>
            <a:spLocks noGrp="1" noChangeArrowheads="1"/>
          </p:cNvSpPr>
          <p:nvPr>
            <p:ph idx="1"/>
          </p:nvPr>
        </p:nvSpPr>
        <p:spPr>
          <a:xfrm>
            <a:off x="2843808" y="836712"/>
            <a:ext cx="5486400" cy="5120640"/>
          </a:xfrm>
        </p:spPr>
        <p:txBody>
          <a:bodyPr/>
          <a:lstStyle/>
          <a:p>
            <a:pPr eaLnBrk="1" hangingPunct="1"/>
            <a:r>
              <a:rPr lang="es-ES_tradnl" dirty="0" smtClean="0"/>
              <a:t>Documento en el que se reporta el efecto de las actividades de inversión, operación y financiamiento de los flujos de efectivo a lo largo de un periodo contable.</a:t>
            </a:r>
          </a:p>
          <a:p>
            <a:pPr algn="just"/>
            <a:r>
              <a:rPr lang="es-ES_tradnl" dirty="0"/>
              <a:t>La depreciación es un cargo que no representa una salida física de efectivo, por esto debe añadirse a la utilidad neta.</a:t>
            </a:r>
          </a:p>
          <a:p>
            <a:pPr algn="just"/>
            <a:r>
              <a:rPr lang="es-ES_tradnl" dirty="0" smtClean="0"/>
              <a:t>El </a:t>
            </a:r>
            <a:r>
              <a:rPr lang="es-ES_tradnl" dirty="0"/>
              <a:t>valor de una acción se basa en los flujos de efectivo que los inversionistas esperan que proporcione dicha acción en futuro.</a:t>
            </a:r>
            <a:endParaRPr lang="es-MX" dirty="0"/>
          </a:p>
          <a:p>
            <a:pPr eaLnBrk="1" hangingPunct="1"/>
            <a:endParaRPr lang="es-MX" dirty="0" smtClean="0"/>
          </a:p>
        </p:txBody>
      </p:sp>
    </p:spTree>
    <p:extLst>
      <p:ext uri="{BB962C8B-B14F-4D97-AF65-F5344CB8AC3E}">
        <p14:creationId xmlns:p14="http://schemas.microsoft.com/office/powerpoint/2010/main" val="2431630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536" y="1916832"/>
            <a:ext cx="1882552" cy="1922537"/>
          </a:xfrm>
        </p:spPr>
        <p:txBody>
          <a:bodyPr/>
          <a:lstStyle/>
          <a:p>
            <a:pPr eaLnBrk="1" hangingPunct="1"/>
            <a:r>
              <a:rPr lang="es-ES_tradnl" dirty="0" smtClean="0"/>
              <a:t>Tipos de flujos</a:t>
            </a:r>
            <a:endParaRPr lang="es-MX" dirty="0" smtClean="0"/>
          </a:p>
        </p:txBody>
      </p:sp>
      <p:sp>
        <p:nvSpPr>
          <p:cNvPr id="13315" name="Rectangle 3"/>
          <p:cNvSpPr>
            <a:spLocks noGrp="1" noChangeArrowheads="1"/>
          </p:cNvSpPr>
          <p:nvPr>
            <p:ph idx="1"/>
          </p:nvPr>
        </p:nvSpPr>
        <p:spPr>
          <a:xfrm>
            <a:off x="2987824" y="1236935"/>
            <a:ext cx="5256510" cy="4324350"/>
          </a:xfrm>
        </p:spPr>
        <p:txBody>
          <a:bodyPr/>
          <a:lstStyle/>
          <a:p>
            <a:pPr algn="just" eaLnBrk="1" hangingPunct="1"/>
            <a:r>
              <a:rPr lang="es-ES_tradnl" dirty="0" smtClean="0"/>
              <a:t>Flujos de efectivo operativos: generados por las operaciones normales; diferencia entre las cobranzas y los gastos en efectivo.</a:t>
            </a:r>
          </a:p>
          <a:p>
            <a:pPr algn="just" eaLnBrk="1" hangingPunct="1"/>
            <a:endParaRPr lang="es-ES_tradnl" dirty="0" smtClean="0"/>
          </a:p>
          <a:p>
            <a:pPr algn="just" eaLnBrk="1" hangingPunct="1"/>
            <a:r>
              <a:rPr lang="es-ES_tradnl" dirty="0" smtClean="0"/>
              <a:t>Flujos de efectivo después de impuestos.</a:t>
            </a:r>
            <a:endParaRPr lang="es-MX" dirty="0" smtClean="0"/>
          </a:p>
        </p:txBody>
      </p:sp>
    </p:spTree>
    <p:extLst>
      <p:ext uri="{BB962C8B-B14F-4D97-AF65-F5344CB8AC3E}">
        <p14:creationId xmlns:p14="http://schemas.microsoft.com/office/powerpoint/2010/main" val="2737392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6322" y="2291487"/>
            <a:ext cx="1594520" cy="1066800"/>
          </a:xfrm>
        </p:spPr>
        <p:txBody>
          <a:bodyPr>
            <a:normAutofit fontScale="90000"/>
          </a:bodyPr>
          <a:lstStyle/>
          <a:p>
            <a:pPr eaLnBrk="1" hangingPunct="1"/>
            <a:r>
              <a:rPr lang="es-ES_tradnl" dirty="0" smtClean="0"/>
              <a:t>Ciclo del flujo de efectivo</a:t>
            </a:r>
            <a:endParaRPr lang="es-MX" dirty="0" smtClean="0"/>
          </a:p>
        </p:txBody>
      </p:sp>
      <p:sp>
        <p:nvSpPr>
          <p:cNvPr id="14339" name="Rectangle 3"/>
          <p:cNvSpPr>
            <a:spLocks noGrp="1" noChangeArrowheads="1"/>
          </p:cNvSpPr>
          <p:nvPr>
            <p:ph idx="1"/>
          </p:nvPr>
        </p:nvSpPr>
        <p:spPr>
          <a:xfrm>
            <a:off x="3275856" y="1124744"/>
            <a:ext cx="5043487" cy="1440160"/>
          </a:xfrm>
        </p:spPr>
        <p:txBody>
          <a:bodyPr/>
          <a:lstStyle/>
          <a:p>
            <a:pPr algn="just" eaLnBrk="1" hangingPunct="1"/>
            <a:r>
              <a:rPr lang="es-ES_tradnl" dirty="0" smtClean="0"/>
              <a:t>Manera como el efectivo neto real, fluye hacia o desde la empresa durante algún periodo específico.</a:t>
            </a:r>
            <a:endParaRPr lang="es-MX" dirty="0" smtClean="0"/>
          </a:p>
        </p:txBody>
      </p:sp>
      <p:sp>
        <p:nvSpPr>
          <p:cNvPr id="6" name="5 Flecha abajo"/>
          <p:cNvSpPr/>
          <p:nvPr/>
        </p:nvSpPr>
        <p:spPr>
          <a:xfrm>
            <a:off x="3600589" y="3841522"/>
            <a:ext cx="1428750" cy="2000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6 Flecha arriba"/>
          <p:cNvSpPr/>
          <p:nvPr/>
        </p:nvSpPr>
        <p:spPr>
          <a:xfrm>
            <a:off x="6247535" y="3841522"/>
            <a:ext cx="1571625" cy="20002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7 Rectángulo"/>
          <p:cNvSpPr/>
          <p:nvPr/>
        </p:nvSpPr>
        <p:spPr>
          <a:xfrm>
            <a:off x="3275856" y="3065899"/>
            <a:ext cx="2078216" cy="584775"/>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s-E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ahoma" charset="0"/>
              </a:rPr>
              <a:t>Desde</a:t>
            </a:r>
          </a:p>
        </p:txBody>
      </p:sp>
      <p:sp>
        <p:nvSpPr>
          <p:cNvPr id="9" name="8 Rectángulo"/>
          <p:cNvSpPr/>
          <p:nvPr/>
        </p:nvSpPr>
        <p:spPr>
          <a:xfrm>
            <a:off x="5994240" y="3065899"/>
            <a:ext cx="2078216" cy="584775"/>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s-E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ahoma" charset="0"/>
              </a:rPr>
              <a:t>Hacia</a:t>
            </a:r>
          </a:p>
        </p:txBody>
      </p:sp>
    </p:spTree>
    <p:extLst>
      <p:ext uri="{BB962C8B-B14F-4D97-AF65-F5344CB8AC3E}">
        <p14:creationId xmlns:p14="http://schemas.microsoft.com/office/powerpoint/2010/main" val="1028258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_tradnl" smtClean="0"/>
              <a:t>Estado de flujo de efectivo</a:t>
            </a:r>
            <a:endParaRPr lang="es-MX" smtClean="0"/>
          </a:p>
        </p:txBody>
      </p:sp>
      <p:sp>
        <p:nvSpPr>
          <p:cNvPr id="16387" name="Rectangle 3"/>
          <p:cNvSpPr>
            <a:spLocks noGrp="1" noChangeArrowheads="1"/>
          </p:cNvSpPr>
          <p:nvPr>
            <p:ph idx="1"/>
          </p:nvPr>
        </p:nvSpPr>
        <p:spPr/>
        <p:txBody>
          <a:bodyPr/>
          <a:lstStyle/>
          <a:p>
            <a:pPr eaLnBrk="1" hangingPunct="1"/>
            <a:r>
              <a:rPr lang="es-ES_tradnl" smtClean="0"/>
              <a:t>Fuentes de efectivo : </a:t>
            </a:r>
          </a:p>
          <a:p>
            <a:pPr lvl="1" eaLnBrk="1" hangingPunct="1"/>
            <a:r>
              <a:rPr lang="es-ES_tradnl" smtClean="0"/>
              <a:t>incremento en una cuenta de pasivo</a:t>
            </a:r>
          </a:p>
          <a:p>
            <a:pPr lvl="1" eaLnBrk="1" hangingPunct="1"/>
            <a:r>
              <a:rPr lang="es-ES_tradnl" smtClean="0"/>
              <a:t>decremento en una cuenta de activo</a:t>
            </a:r>
          </a:p>
          <a:p>
            <a:pPr eaLnBrk="1" hangingPunct="1"/>
            <a:endParaRPr lang="es-ES_tradnl" smtClean="0"/>
          </a:p>
          <a:p>
            <a:pPr eaLnBrk="1" hangingPunct="1"/>
            <a:r>
              <a:rPr lang="es-ES_tradnl" smtClean="0"/>
              <a:t>Aplicaciones de efectivo : </a:t>
            </a:r>
          </a:p>
          <a:p>
            <a:pPr lvl="1" eaLnBrk="1" hangingPunct="1"/>
            <a:r>
              <a:rPr lang="es-ES_tradnl" smtClean="0"/>
              <a:t>decremento de una cuenta de pasivo</a:t>
            </a:r>
          </a:p>
          <a:p>
            <a:pPr lvl="1" eaLnBrk="1" hangingPunct="1"/>
            <a:r>
              <a:rPr lang="es-ES_tradnl" smtClean="0"/>
              <a:t>Incremento en una cuenta de activos</a:t>
            </a:r>
          </a:p>
          <a:p>
            <a:pPr eaLnBrk="1" hangingPunct="1"/>
            <a:endParaRPr lang="es-MX" smtClean="0"/>
          </a:p>
        </p:txBody>
      </p:sp>
    </p:spTree>
    <p:extLst>
      <p:ext uri="{BB962C8B-B14F-4D97-AF65-F5344CB8AC3E}">
        <p14:creationId xmlns:p14="http://schemas.microsoft.com/office/powerpoint/2010/main" val="2207515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GT" dirty="0" smtClean="0"/>
              <a:t>FLUJO DE EFECTIVO</a:t>
            </a:r>
            <a:endParaRPr lang="es-GT" dirty="0"/>
          </a:p>
        </p:txBody>
      </p:sp>
      <p:sp>
        <p:nvSpPr>
          <p:cNvPr id="5" name="Content Placeholder 4"/>
          <p:cNvSpPr>
            <a:spLocks noGrp="1"/>
          </p:cNvSpPr>
          <p:nvPr>
            <p:ph idx="1"/>
          </p:nvPr>
        </p:nvSpPr>
        <p:spPr/>
        <p:txBody>
          <a:bodyPr>
            <a:normAutofit/>
          </a:bodyPr>
          <a:lstStyle/>
          <a:p>
            <a:r>
              <a:rPr lang="es-GT" dirty="0" smtClean="0"/>
              <a:t>Estructurado en tres áreas:</a:t>
            </a:r>
          </a:p>
          <a:p>
            <a:r>
              <a:rPr lang="es-GT" dirty="0" smtClean="0"/>
              <a:t>Actividades Operativos</a:t>
            </a:r>
          </a:p>
          <a:p>
            <a:pPr lvl="1"/>
            <a:r>
              <a:rPr lang="es-GT" dirty="0" smtClean="0"/>
              <a:t>Incluyen utilidad neta, la depreciación y los cambios en los activos y pasivos circulantes que no sean efectivo ni deuda a corto plazo (Cuentas por pagar, Cuentas por cobrar, Inventarios, Gastos devengados)</a:t>
            </a:r>
          </a:p>
          <a:p>
            <a:r>
              <a:rPr lang="es-GT" dirty="0" smtClean="0"/>
              <a:t>Actividades de Inversiones</a:t>
            </a:r>
          </a:p>
          <a:p>
            <a:pPr lvl="1"/>
            <a:r>
              <a:rPr lang="es-GT" dirty="0" smtClean="0"/>
              <a:t>Son inversiones o venta de activo fijo (Compra o venta de propiedad planta y equipo)</a:t>
            </a:r>
          </a:p>
          <a:p>
            <a:r>
              <a:rPr lang="es-GT" dirty="0" smtClean="0"/>
              <a:t>Actividades de Financiamiento</a:t>
            </a:r>
          </a:p>
          <a:p>
            <a:pPr lvl="1"/>
            <a:r>
              <a:rPr lang="es-GT" dirty="0" smtClean="0"/>
              <a:t>Incluyen el efectivo generado durante el año emitiendo deuda a corto plazo, deuda a largo plazo o acciones.  Se incluyen también los dividendos pagados o el efectivo con el que se recompran acciones o bonos en circulación porque reducen el efectivo de la compañía (Pago de dividendos, Deudas (prestamos), Compran acciones)</a:t>
            </a:r>
          </a:p>
        </p:txBody>
      </p:sp>
    </p:spTree>
    <p:extLst>
      <p:ext uri="{BB962C8B-B14F-4D97-AF65-F5344CB8AC3E}">
        <p14:creationId xmlns:p14="http://schemas.microsoft.com/office/powerpoint/2010/main" val="526816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err="1" smtClean="0"/>
              <a:t>Valoraciónes</a:t>
            </a:r>
            <a:r>
              <a:rPr lang="es-GT" dirty="0" smtClean="0"/>
              <a:t> por </a:t>
            </a:r>
            <a:r>
              <a:rPr lang="es-GT" dirty="0" err="1" smtClean="0"/>
              <a:t>accion</a:t>
            </a:r>
            <a:endParaRPr lang="es-GT"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GT" dirty="0" smtClean="0"/>
                  <a:t>A partir del Estado de Resultados obtengo información valiosa para los accionistas</a:t>
                </a:r>
              </a:p>
              <a:p>
                <a14:m>
                  <m:oMath xmlns:m="http://schemas.openxmlformats.org/officeDocument/2006/math">
                    <m:r>
                      <a:rPr lang="es-GT" b="0" i="1" smtClean="0">
                        <a:latin typeface="Cambria Math"/>
                      </a:rPr>
                      <m:t>𝑈𝑡𝑖𝑙𝑖𝑑𝑎𝑑</m:t>
                    </m:r>
                    <m:r>
                      <a:rPr lang="es-GT" b="0" i="1" smtClean="0">
                        <a:latin typeface="Cambria Math"/>
                      </a:rPr>
                      <m:t> </m:t>
                    </m:r>
                    <m:r>
                      <a:rPr lang="es-GT" b="0" i="1" smtClean="0">
                        <a:latin typeface="Cambria Math"/>
                      </a:rPr>
                      <m:t>𝑝𝑜𝑟</m:t>
                    </m:r>
                    <m:r>
                      <a:rPr lang="es-GT" b="0" i="1" smtClean="0">
                        <a:latin typeface="Cambria Math"/>
                      </a:rPr>
                      <m:t> </m:t>
                    </m:r>
                    <m:r>
                      <a:rPr lang="es-GT" b="0" i="1" smtClean="0">
                        <a:latin typeface="Cambria Math"/>
                      </a:rPr>
                      <m:t>𝐴𝑐𝑐𝑖</m:t>
                    </m:r>
                    <m:r>
                      <a:rPr lang="es-GT" b="0" i="1" smtClean="0">
                        <a:latin typeface="Cambria Math"/>
                      </a:rPr>
                      <m:t>ó</m:t>
                    </m:r>
                    <m:r>
                      <a:rPr lang="es-GT" b="0" i="1" smtClean="0">
                        <a:latin typeface="Cambria Math"/>
                      </a:rPr>
                      <m:t>𝑛</m:t>
                    </m:r>
                    <m:r>
                      <a:rPr lang="es-GT" b="0" i="1" smtClean="0">
                        <a:latin typeface="Cambria Math"/>
                      </a:rPr>
                      <m:t>=</m:t>
                    </m:r>
                    <m:r>
                      <a:rPr lang="es-GT" b="0" i="1" smtClean="0">
                        <a:latin typeface="Cambria Math"/>
                      </a:rPr>
                      <m:t>𝑈𝑃𝐴</m:t>
                    </m:r>
                    <m:r>
                      <a:rPr lang="es-GT" b="0" i="1" smtClean="0">
                        <a:latin typeface="Cambria Math"/>
                      </a:rPr>
                      <m:t>= </m:t>
                    </m:r>
                    <m:f>
                      <m:fPr>
                        <m:ctrlPr>
                          <a:rPr lang="es-GT" b="0" i="1" smtClean="0">
                            <a:latin typeface="Cambria Math" panose="02040503050406030204" pitchFamily="18" charset="0"/>
                          </a:rPr>
                        </m:ctrlPr>
                      </m:fPr>
                      <m:num>
                        <m:r>
                          <a:rPr lang="es-GT" b="0" i="1" smtClean="0">
                            <a:latin typeface="Cambria Math"/>
                          </a:rPr>
                          <m:t>𝑈𝑡𝑖𝑙𝑖𝑑𝑎𝑑</m:t>
                        </m:r>
                        <m:r>
                          <a:rPr lang="es-GT" b="0" i="1" smtClean="0">
                            <a:latin typeface="Cambria Math"/>
                          </a:rPr>
                          <m:t> </m:t>
                        </m:r>
                        <m:r>
                          <a:rPr lang="es-GT" b="0" i="1" smtClean="0">
                            <a:latin typeface="Cambria Math"/>
                          </a:rPr>
                          <m:t>𝑁𝑒𝑡𝑎</m:t>
                        </m:r>
                      </m:num>
                      <m:den>
                        <m:r>
                          <a:rPr lang="es-GT" b="0" i="1" smtClean="0">
                            <a:latin typeface="Cambria Math"/>
                          </a:rPr>
                          <m:t>𝐴𝑐𝑐𝑖𝑜𝑛𝑒𝑠</m:t>
                        </m:r>
                        <m:r>
                          <a:rPr lang="es-GT" b="0" i="1" smtClean="0">
                            <a:latin typeface="Cambria Math"/>
                          </a:rPr>
                          <m:t> </m:t>
                        </m:r>
                        <m:r>
                          <a:rPr lang="es-GT" b="0" i="1" smtClean="0">
                            <a:latin typeface="Cambria Math"/>
                          </a:rPr>
                          <m:t>𝑐𝑜𝑚𝑢𝑛𝑒𝑠</m:t>
                        </m:r>
                        <m:r>
                          <a:rPr lang="es-GT" b="0" i="1" smtClean="0">
                            <a:latin typeface="Cambria Math"/>
                          </a:rPr>
                          <m:t> </m:t>
                        </m:r>
                        <m:r>
                          <a:rPr lang="es-GT" b="0" i="1" smtClean="0">
                            <a:latin typeface="Cambria Math"/>
                          </a:rPr>
                          <m:t>𝑒𝑛</m:t>
                        </m:r>
                        <m:r>
                          <a:rPr lang="es-GT" b="0" i="1" smtClean="0">
                            <a:latin typeface="Cambria Math"/>
                          </a:rPr>
                          <m:t> </m:t>
                        </m:r>
                        <m:r>
                          <a:rPr lang="es-GT" b="0" i="1" smtClean="0">
                            <a:latin typeface="Cambria Math"/>
                          </a:rPr>
                          <m:t>𝑐𝑖𝑟𝑐𝑢𝑙𝑎𝑐𝑖</m:t>
                        </m:r>
                        <m:r>
                          <a:rPr lang="es-GT" b="0" i="1" smtClean="0">
                            <a:latin typeface="Cambria Math"/>
                          </a:rPr>
                          <m:t>ó</m:t>
                        </m:r>
                        <m:r>
                          <a:rPr lang="es-GT" b="0" i="1" smtClean="0">
                            <a:latin typeface="Cambria Math"/>
                          </a:rPr>
                          <m:t>𝑛</m:t>
                        </m:r>
                      </m:den>
                    </m:f>
                    <m:r>
                      <a:rPr lang="es-GT" b="0" i="1" smtClean="0">
                        <a:latin typeface="Cambria Math"/>
                      </a:rPr>
                      <m:t> </m:t>
                    </m:r>
                  </m:oMath>
                </a14:m>
                <a:endParaRPr lang="es-GT" dirty="0" smtClean="0"/>
              </a:p>
              <a:p>
                <a14:m>
                  <m:oMath xmlns:m="http://schemas.openxmlformats.org/officeDocument/2006/math">
                    <m:r>
                      <a:rPr lang="es-GT" b="0" i="1" smtClean="0">
                        <a:latin typeface="Cambria Math"/>
                      </a:rPr>
                      <m:t>𝐷𝑖𝑣𝑖𝑑𝑒𝑛𝑑𝑜𝑠</m:t>
                    </m:r>
                    <m:r>
                      <a:rPr lang="es-GT" b="0" i="1" smtClean="0">
                        <a:latin typeface="Cambria Math"/>
                      </a:rPr>
                      <m:t> </m:t>
                    </m:r>
                    <m:r>
                      <a:rPr lang="es-GT" b="0" i="1" smtClean="0">
                        <a:latin typeface="Cambria Math"/>
                      </a:rPr>
                      <m:t>𝑝𝑜𝑟</m:t>
                    </m:r>
                    <m:r>
                      <a:rPr lang="es-GT" b="0" i="1" smtClean="0">
                        <a:latin typeface="Cambria Math"/>
                      </a:rPr>
                      <m:t> </m:t>
                    </m:r>
                    <m:r>
                      <a:rPr lang="es-GT" b="0" i="1" smtClean="0">
                        <a:latin typeface="Cambria Math"/>
                      </a:rPr>
                      <m:t>𝑎𝑐𝑐𝑖</m:t>
                    </m:r>
                    <m:r>
                      <a:rPr lang="es-GT" b="0" i="1" smtClean="0">
                        <a:latin typeface="Cambria Math"/>
                      </a:rPr>
                      <m:t>ó</m:t>
                    </m:r>
                    <m:r>
                      <a:rPr lang="es-GT" b="0" i="1" smtClean="0">
                        <a:latin typeface="Cambria Math"/>
                      </a:rPr>
                      <m:t>𝑛</m:t>
                    </m:r>
                    <m:r>
                      <a:rPr lang="es-GT" b="0" i="1" smtClean="0">
                        <a:latin typeface="Cambria Math"/>
                      </a:rPr>
                      <m:t>=</m:t>
                    </m:r>
                    <m:r>
                      <a:rPr lang="es-GT" b="0" i="1" smtClean="0">
                        <a:latin typeface="Cambria Math"/>
                      </a:rPr>
                      <m:t>𝐷𝑃𝐴</m:t>
                    </m:r>
                    <m:r>
                      <a:rPr lang="es-GT" b="0" i="1" smtClean="0">
                        <a:latin typeface="Cambria Math"/>
                      </a:rPr>
                      <m:t>= </m:t>
                    </m:r>
                    <m:f>
                      <m:fPr>
                        <m:ctrlPr>
                          <a:rPr lang="es-GT" b="0" i="1" smtClean="0">
                            <a:latin typeface="Cambria Math" panose="02040503050406030204" pitchFamily="18" charset="0"/>
                          </a:rPr>
                        </m:ctrlPr>
                      </m:fPr>
                      <m:num>
                        <m:r>
                          <a:rPr lang="es-GT" b="0" i="1" smtClean="0">
                            <a:latin typeface="Cambria Math"/>
                          </a:rPr>
                          <m:t>𝐷𝑖𝑣𝑖𝑑𝑒𝑛𝑑𝑜𝑠</m:t>
                        </m:r>
                        <m:r>
                          <a:rPr lang="es-GT" b="0" i="1" smtClean="0">
                            <a:latin typeface="Cambria Math"/>
                          </a:rPr>
                          <m:t> </m:t>
                        </m:r>
                        <m:r>
                          <a:rPr lang="es-GT" b="0" i="1" smtClean="0">
                            <a:latin typeface="Cambria Math"/>
                          </a:rPr>
                          <m:t>𝑝𝑎𝑔𝑎𝑑𝑜𝑠</m:t>
                        </m:r>
                        <m:r>
                          <a:rPr lang="es-GT" b="0" i="1" smtClean="0">
                            <a:latin typeface="Cambria Math"/>
                          </a:rPr>
                          <m:t> </m:t>
                        </m:r>
                        <m:r>
                          <a:rPr lang="es-GT" b="0" i="1" smtClean="0">
                            <a:latin typeface="Cambria Math"/>
                          </a:rPr>
                          <m:t>𝑎</m:t>
                        </m:r>
                        <m:r>
                          <a:rPr lang="es-GT" b="0" i="1" smtClean="0">
                            <a:latin typeface="Cambria Math"/>
                          </a:rPr>
                          <m:t> </m:t>
                        </m:r>
                        <m:r>
                          <a:rPr lang="es-GT" b="0" i="1" smtClean="0">
                            <a:latin typeface="Cambria Math"/>
                          </a:rPr>
                          <m:t>𝑙𝑜𝑠</m:t>
                        </m:r>
                        <m:r>
                          <a:rPr lang="es-GT" b="0" i="1" smtClean="0">
                            <a:latin typeface="Cambria Math"/>
                          </a:rPr>
                          <m:t> </m:t>
                        </m:r>
                        <m:r>
                          <a:rPr lang="es-GT" b="0" i="1" smtClean="0">
                            <a:latin typeface="Cambria Math"/>
                          </a:rPr>
                          <m:t>𝑎𝑐𝑐𝑖𝑜𝑛𝑖𝑠𝑡𝑎𝑖𝑣𝑖𝑑𝑒𝑛𝑑𝑜𝑠</m:t>
                        </m:r>
                        <m:r>
                          <a:rPr lang="es-GT" b="0" i="1" smtClean="0">
                            <a:latin typeface="Cambria Math"/>
                          </a:rPr>
                          <m:t> </m:t>
                        </m:r>
                        <m:r>
                          <a:rPr lang="es-GT" b="0" i="1" smtClean="0">
                            <a:latin typeface="Cambria Math"/>
                          </a:rPr>
                          <m:t>𝑐𝑜𝑚𝑢𝑛𝑒𝑠</m:t>
                        </m:r>
                      </m:num>
                      <m:den>
                        <m:r>
                          <a:rPr lang="es-GT" b="0" i="1" smtClean="0">
                            <a:latin typeface="Cambria Math"/>
                          </a:rPr>
                          <m:t>𝐴𝑐𝑐𝑐𝑖𝑜𝑛𝑒𝑠</m:t>
                        </m:r>
                        <m:r>
                          <a:rPr lang="es-GT" b="0" i="1" smtClean="0">
                            <a:latin typeface="Cambria Math"/>
                          </a:rPr>
                          <m:t> </m:t>
                        </m:r>
                        <m:r>
                          <a:rPr lang="es-GT" b="0" i="1" smtClean="0">
                            <a:latin typeface="Cambria Math"/>
                          </a:rPr>
                          <m:t>𝑐𝑜𝑚𝑢𝑛𝑒𝑠</m:t>
                        </m:r>
                        <m:r>
                          <a:rPr lang="es-GT" b="0" i="1" smtClean="0">
                            <a:latin typeface="Cambria Math"/>
                          </a:rPr>
                          <m:t> </m:t>
                        </m:r>
                        <m:r>
                          <a:rPr lang="es-GT" b="0" i="1" smtClean="0">
                            <a:latin typeface="Cambria Math"/>
                          </a:rPr>
                          <m:t>𝑒𝑛</m:t>
                        </m:r>
                        <m:r>
                          <a:rPr lang="es-GT" b="0" i="1" smtClean="0">
                            <a:latin typeface="Cambria Math"/>
                          </a:rPr>
                          <m:t> </m:t>
                        </m:r>
                        <m:r>
                          <a:rPr lang="es-GT" b="0" i="1" smtClean="0">
                            <a:latin typeface="Cambria Math"/>
                          </a:rPr>
                          <m:t>𝑐𝑖𝑟𝑐𝑢𝑙𝑎𝑐𝑖</m:t>
                        </m:r>
                        <m:r>
                          <a:rPr lang="es-GT" b="0" i="1" smtClean="0">
                            <a:latin typeface="Cambria Math"/>
                          </a:rPr>
                          <m:t>ó</m:t>
                        </m:r>
                        <m:r>
                          <a:rPr lang="es-GT" b="0" i="1" smtClean="0">
                            <a:latin typeface="Cambria Math"/>
                          </a:rPr>
                          <m:t>𝑛</m:t>
                        </m:r>
                      </m:den>
                    </m:f>
                  </m:oMath>
                </a14:m>
                <a:endParaRPr lang="es-GT" dirty="0" smtClean="0"/>
              </a:p>
              <a:p>
                <a14:m>
                  <m:oMath xmlns:m="http://schemas.openxmlformats.org/officeDocument/2006/math">
                    <m:r>
                      <a:rPr lang="es-GT" b="0" i="1" smtClean="0">
                        <a:latin typeface="Cambria Math"/>
                      </a:rPr>
                      <m:t>𝑉𝑎𝑙𝑜𝑟</m:t>
                    </m:r>
                    <m:r>
                      <a:rPr lang="es-GT" b="0" i="1" smtClean="0">
                        <a:latin typeface="Cambria Math"/>
                      </a:rPr>
                      <m:t> </m:t>
                    </m:r>
                    <m:r>
                      <a:rPr lang="es-GT" b="0" i="1" smtClean="0">
                        <a:latin typeface="Cambria Math"/>
                      </a:rPr>
                      <m:t>𝑒𝑛</m:t>
                    </m:r>
                    <m:r>
                      <a:rPr lang="es-GT" b="0" i="1" smtClean="0">
                        <a:latin typeface="Cambria Math"/>
                      </a:rPr>
                      <m:t> </m:t>
                    </m:r>
                    <m:r>
                      <a:rPr lang="es-GT" b="0" i="1" smtClean="0">
                        <a:latin typeface="Cambria Math"/>
                      </a:rPr>
                      <m:t>𝑙𝑖𝑏𝑟𝑜𝑠</m:t>
                    </m:r>
                    <m:r>
                      <a:rPr lang="es-GT" b="0" i="1" smtClean="0">
                        <a:latin typeface="Cambria Math"/>
                      </a:rPr>
                      <m:t> </m:t>
                    </m:r>
                    <m:r>
                      <a:rPr lang="es-GT" b="0" i="1" smtClean="0">
                        <a:latin typeface="Cambria Math"/>
                      </a:rPr>
                      <m:t>𝑝𝑜𝑟</m:t>
                    </m:r>
                    <m:r>
                      <a:rPr lang="es-GT" b="0" i="1" smtClean="0">
                        <a:latin typeface="Cambria Math"/>
                      </a:rPr>
                      <m:t> </m:t>
                    </m:r>
                    <m:r>
                      <a:rPr lang="es-GT" b="0" i="1" smtClean="0">
                        <a:latin typeface="Cambria Math"/>
                      </a:rPr>
                      <m:t>𝑎𝑐𝑐𝑖</m:t>
                    </m:r>
                    <m:r>
                      <a:rPr lang="es-GT" b="0" i="1" smtClean="0">
                        <a:latin typeface="Cambria Math"/>
                      </a:rPr>
                      <m:t>ó</m:t>
                    </m:r>
                    <m:r>
                      <a:rPr lang="es-GT" b="0" i="1" smtClean="0">
                        <a:latin typeface="Cambria Math"/>
                      </a:rPr>
                      <m:t>𝑛</m:t>
                    </m:r>
                    <m:r>
                      <a:rPr lang="es-GT" b="0" i="1" smtClean="0">
                        <a:latin typeface="Cambria Math"/>
                      </a:rPr>
                      <m:t>=</m:t>
                    </m:r>
                    <m:r>
                      <a:rPr lang="es-GT" b="0" i="1" smtClean="0">
                        <a:latin typeface="Cambria Math"/>
                      </a:rPr>
                      <m:t>𝑉𝐿𝑃𝐴</m:t>
                    </m:r>
                    <m:r>
                      <a:rPr lang="es-GT" b="0" i="1" smtClean="0">
                        <a:latin typeface="Cambria Math"/>
                      </a:rPr>
                      <m:t>= </m:t>
                    </m:r>
                    <m:f>
                      <m:fPr>
                        <m:ctrlPr>
                          <a:rPr lang="es-GT" b="0" i="1" smtClean="0">
                            <a:latin typeface="Cambria Math" panose="02040503050406030204" pitchFamily="18" charset="0"/>
                          </a:rPr>
                        </m:ctrlPr>
                      </m:fPr>
                      <m:num>
                        <m:r>
                          <a:rPr lang="es-GT" b="0" i="1" smtClean="0">
                            <a:latin typeface="Cambria Math"/>
                          </a:rPr>
                          <m:t>𝐶𝑎𝑝𝑖𝑡𝑎𝑙</m:t>
                        </m:r>
                        <m:r>
                          <a:rPr lang="es-GT" b="0" i="1" smtClean="0">
                            <a:latin typeface="Cambria Math"/>
                          </a:rPr>
                          <m:t> </m:t>
                        </m:r>
                        <m:r>
                          <a:rPr lang="es-GT" b="0" i="1" smtClean="0">
                            <a:latin typeface="Cambria Math"/>
                          </a:rPr>
                          <m:t>𝑐𝑜𝑚</m:t>
                        </m:r>
                        <m:r>
                          <a:rPr lang="es-GT" b="0" i="1" smtClean="0">
                            <a:latin typeface="Cambria Math"/>
                          </a:rPr>
                          <m:t>ú</m:t>
                        </m:r>
                        <m:r>
                          <a:rPr lang="es-GT" b="0" i="1" smtClean="0">
                            <a:latin typeface="Cambria Math"/>
                          </a:rPr>
                          <m:t>𝑛</m:t>
                        </m:r>
                      </m:num>
                      <m:den>
                        <m:r>
                          <a:rPr lang="es-GT" b="0" i="1" smtClean="0">
                            <a:latin typeface="Cambria Math"/>
                          </a:rPr>
                          <m:t>𝐴𝑐𝑐𝑖𝑜𝑛𝑒𝑠</m:t>
                        </m:r>
                        <m:r>
                          <a:rPr lang="es-GT" b="0" i="1" smtClean="0">
                            <a:latin typeface="Cambria Math"/>
                          </a:rPr>
                          <m:t> </m:t>
                        </m:r>
                        <m:r>
                          <a:rPr lang="es-GT" b="0" i="1" smtClean="0">
                            <a:latin typeface="Cambria Math"/>
                          </a:rPr>
                          <m:t>𝑐𝑜𝑚𝑢𝑛𝑒𝑠</m:t>
                        </m:r>
                        <m:r>
                          <a:rPr lang="es-GT" b="0" i="1" smtClean="0">
                            <a:latin typeface="Cambria Math"/>
                          </a:rPr>
                          <m:t> </m:t>
                        </m:r>
                        <m:r>
                          <a:rPr lang="es-GT" b="0" i="1" smtClean="0">
                            <a:latin typeface="Cambria Math"/>
                          </a:rPr>
                          <m:t>𝑒𝑛</m:t>
                        </m:r>
                        <m:r>
                          <a:rPr lang="es-GT" b="0" i="1" smtClean="0">
                            <a:latin typeface="Cambria Math"/>
                          </a:rPr>
                          <m:t> </m:t>
                        </m:r>
                        <m:r>
                          <a:rPr lang="es-GT" b="0" i="1" smtClean="0">
                            <a:latin typeface="Cambria Math"/>
                          </a:rPr>
                          <m:t>𝑐𝑖𝑟𝑐𝑢𝑙𝑎𝑐𝑖</m:t>
                        </m:r>
                        <m:r>
                          <a:rPr lang="es-GT" b="0" i="1" smtClean="0">
                            <a:latin typeface="Cambria Math"/>
                          </a:rPr>
                          <m:t>ó</m:t>
                        </m:r>
                        <m:r>
                          <a:rPr lang="es-GT" b="0" i="1" smtClean="0">
                            <a:latin typeface="Cambria Math"/>
                          </a:rPr>
                          <m:t>𝑛</m:t>
                        </m:r>
                      </m:den>
                    </m:f>
                  </m:oMath>
                </a14:m>
                <a:endParaRPr lang="es-GT" dirty="0" smtClean="0"/>
              </a:p>
              <a:p>
                <a14:m>
                  <m:oMath xmlns:m="http://schemas.openxmlformats.org/officeDocument/2006/math">
                    <m:r>
                      <a:rPr lang="es-GT" b="0" i="1" smtClean="0">
                        <a:latin typeface="Cambria Math"/>
                      </a:rPr>
                      <m:t>𝐹𝑙𝑢𝑗𝑜</m:t>
                    </m:r>
                    <m:r>
                      <a:rPr lang="es-GT" b="0" i="1" smtClean="0">
                        <a:latin typeface="Cambria Math"/>
                      </a:rPr>
                      <m:t> </m:t>
                    </m:r>
                    <m:r>
                      <a:rPr lang="es-GT" b="0" i="1" smtClean="0">
                        <a:latin typeface="Cambria Math"/>
                      </a:rPr>
                      <m:t>𝑑𝑒</m:t>
                    </m:r>
                    <m:r>
                      <a:rPr lang="es-GT" b="0" i="1" smtClean="0">
                        <a:latin typeface="Cambria Math"/>
                      </a:rPr>
                      <m:t> </m:t>
                    </m:r>
                    <m:r>
                      <a:rPr lang="es-GT" b="0" i="1" smtClean="0">
                        <a:latin typeface="Cambria Math"/>
                      </a:rPr>
                      <m:t>𝑒𝑓𝑒𝑐𝑡𝑖𝑣𝑜</m:t>
                    </m:r>
                    <m:r>
                      <a:rPr lang="es-GT" b="0" i="1" smtClean="0">
                        <a:latin typeface="Cambria Math"/>
                      </a:rPr>
                      <m:t> </m:t>
                    </m:r>
                    <m:r>
                      <a:rPr lang="es-GT" b="0" i="1" smtClean="0">
                        <a:latin typeface="Cambria Math"/>
                      </a:rPr>
                      <m:t>𝑝𝑜𝑟</m:t>
                    </m:r>
                    <m:r>
                      <a:rPr lang="es-GT" b="0" i="1" smtClean="0">
                        <a:latin typeface="Cambria Math"/>
                      </a:rPr>
                      <m:t> </m:t>
                    </m:r>
                    <m:r>
                      <a:rPr lang="es-GT" b="0" i="1" smtClean="0">
                        <a:latin typeface="Cambria Math"/>
                      </a:rPr>
                      <m:t>𝑎𝑐𝑐𝑖</m:t>
                    </m:r>
                    <m:r>
                      <a:rPr lang="es-GT" b="0" i="1" smtClean="0">
                        <a:latin typeface="Cambria Math"/>
                      </a:rPr>
                      <m:t>ó</m:t>
                    </m:r>
                    <m:r>
                      <a:rPr lang="es-GT" b="0" i="1" smtClean="0">
                        <a:latin typeface="Cambria Math"/>
                      </a:rPr>
                      <m:t>𝑛</m:t>
                    </m:r>
                    <m:r>
                      <a:rPr lang="es-GT" b="0" i="1" smtClean="0">
                        <a:latin typeface="Cambria Math"/>
                      </a:rPr>
                      <m:t>=</m:t>
                    </m:r>
                    <m:r>
                      <a:rPr lang="es-GT" b="0" i="1" smtClean="0">
                        <a:latin typeface="Cambria Math"/>
                      </a:rPr>
                      <m:t>𝐹𝐸𝑃𝐴</m:t>
                    </m:r>
                    <m:r>
                      <a:rPr lang="es-GT" b="0" i="1" smtClean="0">
                        <a:latin typeface="Cambria Math"/>
                      </a:rPr>
                      <m:t>= </m:t>
                    </m:r>
                    <m:f>
                      <m:fPr>
                        <m:ctrlPr>
                          <a:rPr lang="es-GT" b="0" i="1" smtClean="0">
                            <a:latin typeface="Cambria Math" panose="02040503050406030204" pitchFamily="18" charset="0"/>
                          </a:rPr>
                        </m:ctrlPr>
                      </m:fPr>
                      <m:num>
                        <m:r>
                          <a:rPr lang="es-GT" b="0" i="1" smtClean="0">
                            <a:latin typeface="Cambria Math"/>
                          </a:rPr>
                          <m:t>𝑈𝑡𝑖𝑙𝑖𝑑𝑎𝑑</m:t>
                        </m:r>
                        <m:r>
                          <a:rPr lang="es-GT" b="0" i="1" smtClean="0">
                            <a:latin typeface="Cambria Math"/>
                          </a:rPr>
                          <m:t> </m:t>
                        </m:r>
                        <m:r>
                          <a:rPr lang="es-GT" b="0" i="1" smtClean="0">
                            <a:latin typeface="Cambria Math"/>
                          </a:rPr>
                          <m:t>𝑛𝑒𝑡𝑎</m:t>
                        </m:r>
                        <m:r>
                          <a:rPr lang="es-GT" b="0" i="1" smtClean="0">
                            <a:latin typeface="Cambria Math"/>
                          </a:rPr>
                          <m:t>+</m:t>
                        </m:r>
                        <m:r>
                          <a:rPr lang="es-GT" b="0" i="1" smtClean="0">
                            <a:latin typeface="Cambria Math"/>
                          </a:rPr>
                          <m:t>𝑑𝑒𝑝𝑟𝑒𝑐𝑖𝑎𝑐𝑖</m:t>
                        </m:r>
                        <m:r>
                          <a:rPr lang="es-GT" b="0" i="1" smtClean="0">
                            <a:latin typeface="Cambria Math"/>
                          </a:rPr>
                          <m:t>ó</m:t>
                        </m:r>
                        <m:r>
                          <a:rPr lang="es-GT" b="0" i="1" smtClean="0">
                            <a:latin typeface="Cambria Math"/>
                          </a:rPr>
                          <m:t>𝑛</m:t>
                        </m:r>
                        <m:r>
                          <a:rPr lang="es-GT" b="0" i="1" smtClean="0">
                            <a:latin typeface="Cambria Math"/>
                          </a:rPr>
                          <m:t>+</m:t>
                        </m:r>
                        <m:r>
                          <a:rPr lang="es-GT" b="0" i="1" smtClean="0">
                            <a:latin typeface="Cambria Math"/>
                          </a:rPr>
                          <m:t>𝑎𝑚𝑜𝑟𝑡𝑖𝑧𝑎𝑐𝑖</m:t>
                        </m:r>
                        <m:r>
                          <a:rPr lang="es-GT" b="0" i="1" smtClean="0">
                            <a:latin typeface="Cambria Math"/>
                          </a:rPr>
                          <m:t>ó</m:t>
                        </m:r>
                        <m:r>
                          <a:rPr lang="es-GT" b="0" i="1" smtClean="0">
                            <a:latin typeface="Cambria Math"/>
                          </a:rPr>
                          <m:t>𝑛</m:t>
                        </m:r>
                      </m:num>
                      <m:den>
                        <m:r>
                          <a:rPr lang="es-GT" b="0" i="1" smtClean="0">
                            <a:latin typeface="Cambria Math"/>
                          </a:rPr>
                          <m:t>𝐴𝑐𝑐𝑖𝑜𝑛𝑒𝑠</m:t>
                        </m:r>
                        <m:r>
                          <a:rPr lang="es-GT" b="0" i="1" smtClean="0">
                            <a:latin typeface="Cambria Math"/>
                          </a:rPr>
                          <m:t> </m:t>
                        </m:r>
                        <m:r>
                          <a:rPr lang="es-GT" b="0" i="1" smtClean="0">
                            <a:latin typeface="Cambria Math"/>
                          </a:rPr>
                          <m:t>𝑐𝑜𝑚𝑢𝑛𝑒𝑠</m:t>
                        </m:r>
                        <m:r>
                          <a:rPr lang="es-GT" b="0" i="1" smtClean="0">
                            <a:latin typeface="Cambria Math"/>
                          </a:rPr>
                          <m:t> </m:t>
                        </m:r>
                        <m:r>
                          <a:rPr lang="es-GT" b="0" i="1" smtClean="0">
                            <a:latin typeface="Cambria Math"/>
                          </a:rPr>
                          <m:t>𝑒𝑛</m:t>
                        </m:r>
                        <m:r>
                          <a:rPr lang="es-GT" b="0" i="1" smtClean="0">
                            <a:latin typeface="Cambria Math"/>
                          </a:rPr>
                          <m:t> </m:t>
                        </m:r>
                        <m:r>
                          <a:rPr lang="es-GT" b="0" i="1" smtClean="0">
                            <a:latin typeface="Cambria Math"/>
                          </a:rPr>
                          <m:t>𝑐𝑖𝑟𝑐𝑢𝑙𝑎𝑐𝑖</m:t>
                        </m:r>
                        <m:r>
                          <a:rPr lang="es-GT" b="0" i="1" smtClean="0">
                            <a:latin typeface="Cambria Math"/>
                          </a:rPr>
                          <m:t>ó</m:t>
                        </m:r>
                        <m:r>
                          <a:rPr lang="es-GT" b="0" i="1" smtClean="0">
                            <a:latin typeface="Cambria Math"/>
                          </a:rPr>
                          <m:t>𝑛</m:t>
                        </m:r>
                      </m:den>
                    </m:f>
                  </m:oMath>
                </a14:m>
                <a:endParaRPr lang="es-GT"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4082652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smtClean="0"/>
              <a:t>RAZÓNES DE LIQUIDEZ</a:t>
            </a:r>
            <a:endParaRPr lang="es-GT"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720090" lvl="2" indent="0">
                  <a:buNone/>
                </a:pPr>
                <a:r>
                  <a:rPr lang="es-ES" dirty="0"/>
                  <a:t>Mientras más alta sea esta razón, mayor será la capacidad de la empresa para pagar sus deudas; de modo contrario, mientras menor sea el resultado, menor será la capacidad que tiene la compañía de pagar sus deudas</a:t>
                </a:r>
                <a:r>
                  <a:rPr lang="es-ES" dirty="0" smtClean="0"/>
                  <a:t>.</a:t>
                </a:r>
              </a:p>
              <a:p>
                <a:pPr marL="720090" lvl="2" indent="0">
                  <a:buNone/>
                </a:pPr>
                <a:endParaRPr lang="es-ES" b="0" i="1" dirty="0">
                  <a:latin typeface="Cambria Math" panose="02040503050406030204" pitchFamily="18" charset="0"/>
                </a:endParaRPr>
              </a:p>
              <a:p>
                <a:pPr marL="720090" lvl="2" indent="0">
                  <a:buNone/>
                </a:pPr>
                <a:endParaRPr lang="en-US" b="0" i="1" dirty="0" smtClean="0">
                  <a:latin typeface="Cambria Math" panose="02040503050406030204" pitchFamily="18" charset="0"/>
                </a:endParaRPr>
              </a:p>
              <a:p>
                <a:pPr marL="72009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𝑅𝑎𝑧</m:t>
                      </m:r>
                      <m:r>
                        <a:rPr lang="en-US" b="0" i="1" smtClean="0">
                          <a:latin typeface="Cambria Math" panose="02040503050406030204" pitchFamily="18" charset="0"/>
                        </a:rPr>
                        <m:t>ó</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𝐶𝑖𝑟𝑐𝑢𝑙𝑎𝑛𝑡𝑒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𝐴𝑐𝑡𝑖𝑣𝑜</m:t>
                          </m:r>
                          <m:r>
                            <a:rPr lang="en-US" b="0" i="1" smtClean="0">
                              <a:latin typeface="Cambria Math" panose="02040503050406030204" pitchFamily="18" charset="0"/>
                            </a:rPr>
                            <m:t> </m:t>
                          </m:r>
                          <m:r>
                            <a:rPr lang="en-US" b="0" i="1" smtClean="0">
                              <a:latin typeface="Cambria Math" panose="02040503050406030204" pitchFamily="18" charset="0"/>
                            </a:rPr>
                            <m:t>𝐶𝑖𝑟𝑐𝑢𝑙𝑎𝑛𝑡𝑒</m:t>
                          </m:r>
                        </m:num>
                        <m:den>
                          <m:r>
                            <a:rPr lang="en-US" b="0" i="1" smtClean="0">
                              <a:latin typeface="Cambria Math" panose="02040503050406030204" pitchFamily="18" charset="0"/>
                            </a:rPr>
                            <m:t>𝑃𝑎𝑠𝑖𝑣𝑜</m:t>
                          </m:r>
                          <m:r>
                            <a:rPr lang="en-US" b="0" i="1" smtClean="0">
                              <a:latin typeface="Cambria Math" panose="02040503050406030204" pitchFamily="18" charset="0"/>
                            </a:rPr>
                            <m:t> </m:t>
                          </m:r>
                          <m:r>
                            <a:rPr lang="en-US" b="0" i="1" smtClean="0">
                              <a:latin typeface="Cambria Math" panose="02040503050406030204" pitchFamily="18" charset="0"/>
                            </a:rPr>
                            <m:t>𝐶𝑖𝑟𝑐𝑢𝑎𝑛𝑡𝑒</m:t>
                          </m:r>
                        </m:den>
                      </m:f>
                    </m:oMath>
                  </m:oMathPara>
                </a14:m>
                <a:endParaRPr lang="en-US" b="0" i="1" dirty="0" smtClean="0">
                  <a:latin typeface="Cambria Math" panose="02040503050406030204" pitchFamily="18" charset="0"/>
                </a:endParaRPr>
              </a:p>
              <a:p>
                <a:pPr marL="720090" lvl="2" indent="0">
                  <a:buNone/>
                </a:pPr>
                <a:endParaRPr lang="en-US" b="0" i="1" dirty="0" smtClean="0">
                  <a:latin typeface="Cambria Math" panose="02040503050406030204" pitchFamily="18" charset="0"/>
                </a:endParaRPr>
              </a:p>
              <a:p>
                <a:pPr marL="720090" lvl="2" indent="0">
                  <a:buNone/>
                </a:pPr>
                <a:r>
                  <a:rPr lang="en-US" dirty="0" err="1"/>
                  <a:t>Mide</a:t>
                </a:r>
                <a:r>
                  <a:rPr lang="en-US" dirty="0"/>
                  <a:t> la </a:t>
                </a:r>
                <a:r>
                  <a:rPr lang="en-US" dirty="0" err="1"/>
                  <a:t>solvencia</a:t>
                </a:r>
                <a:r>
                  <a:rPr lang="en-US" dirty="0"/>
                  <a:t> de la </a:t>
                </a:r>
                <a:r>
                  <a:rPr lang="en-US" dirty="0" err="1"/>
                  <a:t>empresa</a:t>
                </a:r>
                <a:r>
                  <a:rPr lang="en-US" dirty="0"/>
                  <a:t>, </a:t>
                </a:r>
                <a:r>
                  <a:rPr lang="en-US" dirty="0" err="1"/>
                  <a:t>grado</a:t>
                </a:r>
                <a:r>
                  <a:rPr lang="en-US" dirty="0"/>
                  <a:t> al </a:t>
                </a:r>
                <a:r>
                  <a:rPr lang="en-US" dirty="0" err="1"/>
                  <a:t>cual</a:t>
                </a:r>
                <a:r>
                  <a:rPr lang="en-US" dirty="0"/>
                  <a:t> </a:t>
                </a:r>
                <a:r>
                  <a:rPr lang="en-US" dirty="0" err="1"/>
                  <a:t>los</a:t>
                </a:r>
                <a:r>
                  <a:rPr lang="en-US" dirty="0"/>
                  <a:t> </a:t>
                </a:r>
                <a:r>
                  <a:rPr lang="en-US" dirty="0" err="1"/>
                  <a:t>créditos</a:t>
                </a:r>
                <a:r>
                  <a:rPr lang="en-US" dirty="0"/>
                  <a:t> de </a:t>
                </a:r>
                <a:r>
                  <a:rPr lang="en-US" dirty="0" err="1"/>
                  <a:t>corto</a:t>
                </a:r>
                <a:r>
                  <a:rPr lang="en-US" dirty="0"/>
                  <a:t> </a:t>
                </a:r>
                <a:r>
                  <a:rPr lang="en-US" dirty="0" err="1"/>
                  <a:t>plazo</a:t>
                </a:r>
                <a:r>
                  <a:rPr lang="en-US" dirty="0"/>
                  <a:t> </a:t>
                </a:r>
                <a:r>
                  <a:rPr lang="en-US" dirty="0" err="1"/>
                  <a:t>estan</a:t>
                </a:r>
                <a:r>
                  <a:rPr lang="en-US" dirty="0"/>
                  <a:t> </a:t>
                </a:r>
                <a:r>
                  <a:rPr lang="en-US" dirty="0" err="1"/>
                  <a:t>cubiertos</a:t>
                </a:r>
                <a:r>
                  <a:rPr lang="en-US" dirty="0"/>
                  <a:t> </a:t>
                </a:r>
                <a:r>
                  <a:rPr lang="en-US" dirty="0" err="1"/>
                  <a:t>por</a:t>
                </a:r>
                <a:r>
                  <a:rPr lang="en-US" dirty="0"/>
                  <a:t> </a:t>
                </a:r>
                <a:r>
                  <a:rPr lang="en-US" dirty="0" err="1"/>
                  <a:t>los</a:t>
                </a:r>
                <a:r>
                  <a:rPr lang="en-US" dirty="0"/>
                  <a:t> </a:t>
                </a:r>
                <a:r>
                  <a:rPr lang="en-US" dirty="0" err="1" smtClean="0"/>
                  <a:t>activos</a:t>
                </a:r>
                <a:r>
                  <a:rPr lang="en-US" dirty="0" smtClean="0"/>
                  <a:t>.</a:t>
                </a:r>
                <a:endParaRPr lang="en-US" dirty="0"/>
              </a:p>
              <a:p>
                <a:pPr marL="720090" lvl="2" indent="0">
                  <a:buNone/>
                </a:pPr>
                <a:endParaRPr lang="en-US" i="1" dirty="0">
                  <a:latin typeface="Cambria Math" panose="02040503050406030204" pitchFamily="18" charset="0"/>
                </a:endParaRPr>
              </a:p>
              <a:p>
                <a:pPr marL="72009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𝑃𝑟𝑢𝑒𝑏𝑎</m:t>
                      </m:r>
                      <m:r>
                        <a:rPr lang="en-US" b="0" i="1" smtClean="0">
                          <a:latin typeface="Cambria Math" panose="02040503050406030204" pitchFamily="18" charset="0"/>
                        </a:rPr>
                        <m:t> </m:t>
                      </m:r>
                      <m:r>
                        <a:rPr lang="en-US" b="0" i="1" smtClean="0">
                          <a:latin typeface="Cambria Math" panose="02040503050406030204" pitchFamily="18" charset="0"/>
                        </a:rPr>
                        <m:t>𝑑𝑒𝑙</m:t>
                      </m:r>
                      <m:r>
                        <a:rPr lang="en-US" b="0" i="1" smtClean="0">
                          <a:latin typeface="Cambria Math" panose="02040503050406030204" pitchFamily="18" charset="0"/>
                        </a:rPr>
                        <m:t> á</m:t>
                      </m:r>
                      <m:r>
                        <a:rPr lang="en-US" b="0" i="1" smtClean="0">
                          <a:latin typeface="Cambria Math" panose="02040503050406030204" pitchFamily="18" charset="0"/>
                        </a:rPr>
                        <m:t>𝑐𝑖𝑑𝑜</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𝐴𝑐𝑡𝑖𝑣𝑜</m:t>
                          </m:r>
                          <m:r>
                            <a:rPr lang="en-US" i="1">
                              <a:latin typeface="Cambria Math" panose="02040503050406030204" pitchFamily="18" charset="0"/>
                            </a:rPr>
                            <m:t> </m:t>
                          </m:r>
                          <m:r>
                            <a:rPr lang="en-US" i="1">
                              <a:latin typeface="Cambria Math" panose="02040503050406030204" pitchFamily="18" charset="0"/>
                            </a:rPr>
                            <m:t>𝐶𝑖𝑟𝑐𝑢𝑙𝑎𝑛𝑡𝑒</m:t>
                          </m:r>
                          <m:r>
                            <a:rPr lang="en-US" i="1">
                              <a:latin typeface="Cambria Math" panose="02040503050406030204" pitchFamily="18" charset="0"/>
                            </a:rPr>
                            <m:t> −</m:t>
                          </m:r>
                          <m:r>
                            <a:rPr lang="en-US" i="1">
                              <a:latin typeface="Cambria Math" panose="02040503050406030204" pitchFamily="18" charset="0"/>
                            </a:rPr>
                            <m:t>𝐼𝑛𝑣𝑒𝑛𝑡𝑎𝑟𝑖𝑜</m:t>
                          </m:r>
                          <m:r>
                            <m:rPr>
                              <m:nor/>
                            </m:rPr>
                            <a:rPr lang="es-GT" dirty="0"/>
                            <m:t>s</m:t>
                          </m:r>
                          <m:r>
                            <m:rPr>
                              <m:nor/>
                            </m:rPr>
                            <a:rPr lang="es-GT" dirty="0"/>
                            <m:t> </m:t>
                          </m:r>
                        </m:num>
                        <m:den>
                          <m:r>
                            <a:rPr lang="en-US" b="0" i="1" smtClean="0">
                              <a:latin typeface="Cambria Math" panose="02040503050406030204" pitchFamily="18" charset="0"/>
                            </a:rPr>
                            <m:t>𝑃𝑎𝑠𝑖𝑣𝑜</m:t>
                          </m:r>
                          <m:r>
                            <a:rPr lang="en-US" b="0" i="1" smtClean="0">
                              <a:latin typeface="Cambria Math" panose="02040503050406030204" pitchFamily="18" charset="0"/>
                            </a:rPr>
                            <m:t> </m:t>
                          </m:r>
                          <m:r>
                            <a:rPr lang="en-US" b="0" i="1" smtClean="0">
                              <a:latin typeface="Cambria Math" panose="02040503050406030204" pitchFamily="18" charset="0"/>
                            </a:rPr>
                            <m:t>𝑐𝑜𝑟𝑡𝑜</m:t>
                          </m:r>
                          <m:r>
                            <a:rPr lang="en-US" b="0" i="1" smtClean="0">
                              <a:latin typeface="Cambria Math" panose="02040503050406030204" pitchFamily="18" charset="0"/>
                            </a:rPr>
                            <m:t> </m:t>
                          </m:r>
                          <m:r>
                            <a:rPr lang="en-US" b="0" i="1" smtClean="0">
                              <a:latin typeface="Cambria Math" panose="02040503050406030204" pitchFamily="18" charset="0"/>
                            </a:rPr>
                            <m:t>𝑝𝑙𝑎𝑧𝑜</m:t>
                          </m:r>
                        </m:den>
                      </m:f>
                    </m:oMath>
                  </m:oMathPara>
                </a14:m>
                <a:endParaRPr lang="es-GT" dirty="0" smtClean="0"/>
              </a:p>
              <a:p>
                <a:pPr marL="720090" lvl="2" indent="0">
                  <a:buNone/>
                </a:pPr>
                <a:endParaRPr lang="es-GT" dirty="0"/>
              </a:p>
              <a:p>
                <a:pPr marL="720090" lvl="2" indent="0">
                  <a:buNone/>
                </a:pPr>
                <a:r>
                  <a:rPr lang="es-GT" dirty="0" smtClean="0"/>
                  <a:t>Capacidad de la empresa para pagar sus obligaciones a corto plazo sin depender de la venta de sus inventarios.</a:t>
                </a:r>
                <a:endParaRPr lang="es-GT"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r="-333"/>
                </a:stretch>
              </a:blipFill>
            </p:spPr>
            <p:txBody>
              <a:bodyPr/>
              <a:lstStyle/>
              <a:p>
                <a:r>
                  <a:rPr lang="en-US">
                    <a:noFill/>
                  </a:rPr>
                  <a:t> </a:t>
                </a:r>
              </a:p>
            </p:txBody>
          </p:sp>
        </mc:Fallback>
      </mc:AlternateContent>
    </p:spTree>
    <p:extLst>
      <p:ext uri="{BB962C8B-B14F-4D97-AF65-F5344CB8AC3E}">
        <p14:creationId xmlns:p14="http://schemas.microsoft.com/office/powerpoint/2010/main" val="4073626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Activos</a:t>
            </a:r>
            <a:endParaRPr lang="es-GT"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14:m>
                  <m:oMath xmlns:m="http://schemas.openxmlformats.org/officeDocument/2006/math">
                    <m:r>
                      <a:rPr lang="es-GT" b="0" i="1" smtClean="0">
                        <a:latin typeface="Cambria Math"/>
                      </a:rPr>
                      <m:t>𝑅𝑎𝑧</m:t>
                    </m:r>
                    <m:r>
                      <a:rPr lang="es-GT" b="0" i="1" smtClean="0">
                        <a:latin typeface="Cambria Math"/>
                      </a:rPr>
                      <m:t>ó</m:t>
                    </m:r>
                    <m:r>
                      <a:rPr lang="es-GT" b="0" i="1" smtClean="0">
                        <a:latin typeface="Cambria Math"/>
                      </a:rPr>
                      <m:t>𝑛</m:t>
                    </m:r>
                    <m:r>
                      <a:rPr lang="es-GT" b="0" i="1" smtClean="0">
                        <a:latin typeface="Cambria Math"/>
                      </a:rPr>
                      <m:t> </m:t>
                    </m:r>
                    <m:r>
                      <a:rPr lang="es-GT" b="0" i="1" smtClean="0">
                        <a:latin typeface="Cambria Math"/>
                      </a:rPr>
                      <m:t>𝑑𝑒</m:t>
                    </m:r>
                    <m:r>
                      <a:rPr lang="es-GT" b="0" i="1" smtClean="0">
                        <a:latin typeface="Cambria Math"/>
                      </a:rPr>
                      <m:t> </m:t>
                    </m:r>
                    <m:r>
                      <a:rPr lang="es-GT" b="0" i="1" smtClean="0">
                        <a:latin typeface="Cambria Math"/>
                      </a:rPr>
                      <m:t>𝑟𝑜𝑡𝑎𝑐𝑖</m:t>
                    </m:r>
                    <m:r>
                      <a:rPr lang="es-GT" b="0" i="1" smtClean="0">
                        <a:latin typeface="Cambria Math"/>
                      </a:rPr>
                      <m:t>ó</m:t>
                    </m:r>
                    <m:r>
                      <a:rPr lang="es-GT" b="0" i="1" smtClean="0">
                        <a:latin typeface="Cambria Math"/>
                      </a:rPr>
                      <m:t>𝑛</m:t>
                    </m:r>
                    <m:r>
                      <a:rPr lang="es-GT" b="0" i="1" smtClean="0">
                        <a:latin typeface="Cambria Math"/>
                      </a:rPr>
                      <m:t> </m:t>
                    </m:r>
                    <m:r>
                      <a:rPr lang="es-GT" b="0" i="1" smtClean="0">
                        <a:latin typeface="Cambria Math"/>
                      </a:rPr>
                      <m:t>𝑑𝑒</m:t>
                    </m:r>
                    <m:r>
                      <a:rPr lang="es-GT" b="0" i="1" smtClean="0">
                        <a:latin typeface="Cambria Math"/>
                      </a:rPr>
                      <m:t> </m:t>
                    </m:r>
                    <m:r>
                      <a:rPr lang="es-GT" b="0" i="1" smtClean="0">
                        <a:latin typeface="Cambria Math"/>
                      </a:rPr>
                      <m:t>𝑎𝑐𝑡𝑖𝑣𝑜𝑠</m:t>
                    </m:r>
                    <m:r>
                      <a:rPr lang="es-GT" b="0" i="1" smtClean="0">
                        <a:latin typeface="Cambria Math"/>
                      </a:rPr>
                      <m:t> </m:t>
                    </m:r>
                    <m:r>
                      <a:rPr lang="es-GT" b="0" i="1" smtClean="0">
                        <a:latin typeface="Cambria Math"/>
                      </a:rPr>
                      <m:t>𝑓𝑖𝑗𝑜𝑠</m:t>
                    </m:r>
                    <m:r>
                      <a:rPr lang="es-GT" b="0" i="1" smtClean="0">
                        <a:latin typeface="Cambria Math"/>
                      </a:rPr>
                      <m:t>= </m:t>
                    </m:r>
                    <m:f>
                      <m:fPr>
                        <m:ctrlPr>
                          <a:rPr lang="es-GT" b="0" i="1" smtClean="0">
                            <a:latin typeface="Cambria Math" panose="02040503050406030204" pitchFamily="18" charset="0"/>
                          </a:rPr>
                        </m:ctrlPr>
                      </m:fPr>
                      <m:num>
                        <m:r>
                          <a:rPr lang="es-GT" b="0" i="1" smtClean="0">
                            <a:latin typeface="Cambria Math"/>
                          </a:rPr>
                          <m:t>𝑉𝑒𝑛𝑡𝑎𝑠</m:t>
                        </m:r>
                      </m:num>
                      <m:den>
                        <m:r>
                          <a:rPr lang="es-GT" b="0" i="1" smtClean="0">
                            <a:latin typeface="Cambria Math"/>
                          </a:rPr>
                          <m:t>𝐴𝑐𝑡𝑖𝑣𝑜𝑠</m:t>
                        </m:r>
                        <m:r>
                          <a:rPr lang="es-GT" b="0" i="1" smtClean="0">
                            <a:latin typeface="Cambria Math"/>
                          </a:rPr>
                          <m:t> </m:t>
                        </m:r>
                        <m:r>
                          <a:rPr lang="es-GT" b="0" i="1" smtClean="0">
                            <a:latin typeface="Cambria Math"/>
                          </a:rPr>
                          <m:t>𝐹𝑖𝑗𝑜𝑠</m:t>
                        </m:r>
                        <m:r>
                          <a:rPr lang="es-GT" b="0" i="1" smtClean="0">
                            <a:latin typeface="Cambria Math"/>
                          </a:rPr>
                          <m:t> </m:t>
                        </m:r>
                        <m:r>
                          <a:rPr lang="es-GT" b="0" i="1" smtClean="0">
                            <a:latin typeface="Cambria Math"/>
                          </a:rPr>
                          <m:t>𝑛𝑒𝑡𝑜</m:t>
                        </m:r>
                      </m:den>
                    </m:f>
                  </m:oMath>
                </a14:m>
                <a:endParaRPr lang="es-GT" dirty="0" smtClean="0"/>
              </a:p>
              <a:p>
                <a:endParaRPr dirty="0"/>
              </a:p>
              <a:p>
                <a:r>
                  <a:rPr lang="es-GT" b="0" i="1" dirty="0" smtClean="0">
                    <a:latin typeface="Cambria Math"/>
                  </a:rPr>
                  <a:t>Razón de rotación de activos totales = </a:t>
                </a:r>
                <a14:m>
                  <m:oMath xmlns:m="http://schemas.openxmlformats.org/officeDocument/2006/math">
                    <m:f>
                      <m:fPr>
                        <m:ctrlPr>
                          <a:rPr lang="es-GT" b="0" i="1" smtClean="0">
                            <a:latin typeface="Cambria Math" panose="02040503050406030204" pitchFamily="18" charset="0"/>
                          </a:rPr>
                        </m:ctrlPr>
                      </m:fPr>
                      <m:num>
                        <m:r>
                          <a:rPr lang="es-GT" b="0" i="1" smtClean="0">
                            <a:latin typeface="Cambria Math"/>
                          </a:rPr>
                          <m:t>𝑉𝑒𝑛𝑡𝑎𝑠</m:t>
                        </m:r>
                        <m:r>
                          <a:rPr lang="es-GT" b="0" i="1" smtClean="0">
                            <a:latin typeface="Cambria Math"/>
                          </a:rPr>
                          <m:t> </m:t>
                        </m:r>
                      </m:num>
                      <m:den>
                        <m:r>
                          <a:rPr lang="es-GT" b="0" i="1" smtClean="0">
                            <a:latin typeface="Cambria Math"/>
                          </a:rPr>
                          <m:t>𝐴𝑐𝑡𝑖𝑣𝑜𝑠</m:t>
                        </m:r>
                        <m:r>
                          <a:rPr lang="es-GT" b="0" i="1" smtClean="0">
                            <a:latin typeface="Cambria Math"/>
                          </a:rPr>
                          <m:t> </m:t>
                        </m:r>
                        <m:r>
                          <a:rPr lang="es-GT" b="0" i="1" smtClean="0">
                            <a:latin typeface="Cambria Math"/>
                          </a:rPr>
                          <m:t>𝑡𝑜𝑡𝑎𝑙𝑒𝑠</m:t>
                        </m:r>
                      </m:den>
                    </m:f>
                  </m:oMath>
                </a14:m>
                <a:endParaRPr lang="es-GT" dirty="0" smtClean="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987306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1659</TotalTime>
  <Words>609</Words>
  <Application>Microsoft Office PowerPoint</Application>
  <PresentationFormat>On-screen Show (4:3)</PresentationFormat>
  <Paragraphs>84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Cambria Math</vt:lpstr>
      <vt:lpstr>Corbel</vt:lpstr>
      <vt:lpstr>Tahoma</vt:lpstr>
      <vt:lpstr>Wingdings 2</vt:lpstr>
      <vt:lpstr>Frame</vt:lpstr>
      <vt:lpstr>Flujo de efectivo</vt:lpstr>
      <vt:lpstr>Estado de flujos de efectivo</vt:lpstr>
      <vt:lpstr>Tipos de flujos</vt:lpstr>
      <vt:lpstr>Ciclo del flujo de efectivo</vt:lpstr>
      <vt:lpstr>Estado de flujo de efectivo</vt:lpstr>
      <vt:lpstr>FLUJO DE EFECTIVO</vt:lpstr>
      <vt:lpstr>Valoraciónes por accion</vt:lpstr>
      <vt:lpstr>RAZÓNES DE LIQUIDEZ</vt:lpstr>
      <vt:lpstr>Activos</vt:lpstr>
      <vt:lpstr>Rotación de Inventarios y Días de venta pendientes de cobro</vt:lpstr>
      <vt:lpstr>Capital de Trabajo</vt:lpstr>
      <vt:lpstr>Cómo se financia la empresa</vt:lpstr>
      <vt:lpstr>Razones de Rentabilidad</vt:lpstr>
      <vt:lpstr>Rentabilidad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Financiera I</dc:title>
  <dc:creator>Ana Muñoz</dc:creator>
  <cp:lastModifiedBy>Ana Munoz</cp:lastModifiedBy>
  <cp:revision>40</cp:revision>
  <dcterms:created xsi:type="dcterms:W3CDTF">2017-07-27T00:25:48Z</dcterms:created>
  <dcterms:modified xsi:type="dcterms:W3CDTF">2020-08-10T15:59:11Z</dcterms:modified>
</cp:coreProperties>
</file>