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4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95D9FB-AFD6-4498-AAAF-4053AB7BE558}" type="datetimeFigureOut">
              <a:rPr lang="es-GT" smtClean="0"/>
              <a:t>4/09/2020</a:t>
            </a:fld>
            <a:endParaRPr lang="es-G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G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1E9C4-ABB0-483B-983F-CB7CD17D0695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97761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 err="1"/>
              <a:t>Why</a:t>
            </a:r>
            <a:r>
              <a:rPr lang="es-GT" dirty="0"/>
              <a:t>: </a:t>
            </a:r>
            <a:r>
              <a:rPr lang="es-GT" dirty="0" err="1"/>
              <a:t>breaks</a:t>
            </a:r>
            <a:r>
              <a:rPr lang="es-GT" dirty="0"/>
              <a:t> the single </a:t>
            </a:r>
            <a:r>
              <a:rPr lang="es-GT" dirty="0" err="1"/>
              <a:t>responsability</a:t>
            </a:r>
            <a:r>
              <a:rPr lang="es-GT" dirty="0"/>
              <a:t>. </a:t>
            </a:r>
            <a:r>
              <a:rPr lang="es-GT" dirty="0" err="1"/>
              <a:t>End</a:t>
            </a:r>
            <a:r>
              <a:rPr lang="es-GT" dirty="0"/>
              <a:t> up </a:t>
            </a:r>
            <a:r>
              <a:rPr lang="es-GT" dirty="0" err="1"/>
              <a:t>testing</a:t>
            </a:r>
            <a:r>
              <a:rPr lang="es-GT" dirty="0"/>
              <a:t> </a:t>
            </a:r>
            <a:r>
              <a:rPr lang="es-GT" dirty="0" err="1"/>
              <a:t>entire</a:t>
            </a:r>
            <a:r>
              <a:rPr lang="es-GT" dirty="0"/>
              <a:t> </a:t>
            </a:r>
            <a:r>
              <a:rPr lang="es-GT" dirty="0" err="1"/>
              <a:t>functionality</a:t>
            </a:r>
            <a:r>
              <a:rPr lang="es-GT" dirty="0"/>
              <a:t>, </a:t>
            </a:r>
            <a:r>
              <a:rPr lang="es-GT" dirty="0" err="1"/>
              <a:t>maintenance</a:t>
            </a:r>
            <a:r>
              <a:rPr lang="es-GT" dirty="0"/>
              <a:t> </a:t>
            </a:r>
            <a:r>
              <a:rPr lang="es-GT" dirty="0" err="1"/>
              <a:t>overheads</a:t>
            </a:r>
            <a:r>
              <a:rPr lang="es-GT" dirty="0"/>
              <a:t> </a:t>
            </a:r>
            <a:r>
              <a:rPr lang="es-GT" dirty="0" err="1"/>
              <a:t>increase</a:t>
            </a:r>
            <a:r>
              <a:rPr lang="es-GT" dirty="0"/>
              <a:t> </a:t>
            </a:r>
            <a:r>
              <a:rPr lang="es-GT" dirty="0" err="1"/>
              <a:t>on</a:t>
            </a:r>
            <a:r>
              <a:rPr lang="es-GT" dirty="0"/>
              <a:t> the </a:t>
            </a:r>
            <a:r>
              <a:rPr lang="es-GT" dirty="0" err="1"/>
              <a:t>classes</a:t>
            </a:r>
            <a:r>
              <a:rPr lang="es-GT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1E9C4-ABB0-483B-983F-CB7CD17D0695}" type="slidenum">
              <a:rPr lang="es-GT" smtClean="0"/>
              <a:t>3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09165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467EF-AC6B-4926-BE8C-0EE52FCA33EC}" type="datetimeFigureOut">
              <a:rPr lang="es-GT" smtClean="0"/>
              <a:t>4/09/2020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F751-1B32-4A49-BB27-7F32D650DA19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41163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467EF-AC6B-4926-BE8C-0EE52FCA33EC}" type="datetimeFigureOut">
              <a:rPr lang="es-GT" smtClean="0"/>
              <a:t>4/09/2020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F751-1B32-4A49-BB27-7F32D650DA19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743223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467EF-AC6B-4926-BE8C-0EE52FCA33EC}" type="datetimeFigureOut">
              <a:rPr lang="es-GT" smtClean="0"/>
              <a:t>4/09/2020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F751-1B32-4A49-BB27-7F32D650DA19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03565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467EF-AC6B-4926-BE8C-0EE52FCA33EC}" type="datetimeFigureOut">
              <a:rPr lang="es-GT" smtClean="0"/>
              <a:t>4/09/2020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F751-1B32-4A49-BB27-7F32D650DA19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06962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467EF-AC6B-4926-BE8C-0EE52FCA33EC}" type="datetimeFigureOut">
              <a:rPr lang="es-GT" smtClean="0"/>
              <a:t>4/09/2020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F751-1B32-4A49-BB27-7F32D650DA19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73806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467EF-AC6B-4926-BE8C-0EE52FCA33EC}" type="datetimeFigureOut">
              <a:rPr lang="es-GT" smtClean="0"/>
              <a:t>4/09/2020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F751-1B32-4A49-BB27-7F32D650DA19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76284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467EF-AC6B-4926-BE8C-0EE52FCA33EC}" type="datetimeFigureOut">
              <a:rPr lang="es-GT" smtClean="0"/>
              <a:t>4/09/2020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F751-1B32-4A49-BB27-7F32D650DA19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2136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467EF-AC6B-4926-BE8C-0EE52FCA33EC}" type="datetimeFigureOut">
              <a:rPr lang="es-GT" smtClean="0"/>
              <a:t>4/09/2020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F751-1B32-4A49-BB27-7F32D650DA19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47054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467EF-AC6B-4926-BE8C-0EE52FCA33EC}" type="datetimeFigureOut">
              <a:rPr lang="es-GT" smtClean="0"/>
              <a:t>4/09/2020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F751-1B32-4A49-BB27-7F32D650DA19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4841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467EF-AC6B-4926-BE8C-0EE52FCA33EC}" type="datetimeFigureOut">
              <a:rPr lang="es-GT" smtClean="0"/>
              <a:t>4/09/2020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F751-1B32-4A49-BB27-7F32D650DA19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6987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467EF-AC6B-4926-BE8C-0EE52FCA33EC}" type="datetimeFigureOut">
              <a:rPr lang="es-GT" smtClean="0"/>
              <a:t>4/09/2020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F751-1B32-4A49-BB27-7F32D650DA19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02303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467EF-AC6B-4926-BE8C-0EE52FCA33EC}" type="datetimeFigureOut">
              <a:rPr lang="es-GT" smtClean="0"/>
              <a:t>4/09/2020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5F751-1B32-4A49-BB27-7F32D650DA19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575790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1B05-EA2D-430D-912F-48FDECA911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/>
              <a:t>SOLID PRINCIPLES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813E28-4D0B-4396-87F0-7C8EDAE22C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GT" dirty="0"/>
              <a:t>David Corzo</a:t>
            </a:r>
          </a:p>
        </p:txBody>
      </p:sp>
    </p:spTree>
    <p:extLst>
      <p:ext uri="{BB962C8B-B14F-4D97-AF65-F5344CB8AC3E}">
        <p14:creationId xmlns:p14="http://schemas.microsoft.com/office/powerpoint/2010/main" val="3821304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E43D7-C429-4EB5-A53A-3944D2F32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Single-</a:t>
            </a:r>
            <a:r>
              <a:rPr lang="es-GT" dirty="0" err="1"/>
              <a:t>responsibility</a:t>
            </a:r>
            <a:r>
              <a:rPr lang="es-GT" dirty="0"/>
              <a:t> </a:t>
            </a:r>
            <a:r>
              <a:rPr lang="es-GT" dirty="0" err="1"/>
              <a:t>principle</a:t>
            </a:r>
            <a:endParaRPr lang="es-G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5160DC-2FC1-4B2E-B344-D5305BD70DDA}"/>
              </a:ext>
            </a:extLst>
          </p:cNvPr>
          <p:cNvSpPr txBox="1"/>
          <p:nvPr/>
        </p:nvSpPr>
        <p:spPr>
          <a:xfrm>
            <a:off x="838200" y="1690688"/>
            <a:ext cx="3931763" cy="2589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G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incorrect</a:t>
            </a:r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s-G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GT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s-G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s-GT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G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G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G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s-G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G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.text</a:t>
            </a:r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s-G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s-G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G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manipulate</a:t>
            </a:r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G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s-G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G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.text.upper</a:t>
            </a:r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s-G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G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printt</a:t>
            </a:r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G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s-G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G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G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.text</a:t>
            </a:r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G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24B37C-588F-476E-9D04-92EFE9A9E17A}"/>
              </a:ext>
            </a:extLst>
          </p:cNvPr>
          <p:cNvSpPr txBox="1"/>
          <p:nvPr/>
        </p:nvSpPr>
        <p:spPr>
          <a:xfrm>
            <a:off x="5504076" y="1693978"/>
            <a:ext cx="60944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manipulate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.text = text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manipulate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.text.upper()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A8029F-4510-431B-ACA6-F7DDC1268B3F}"/>
              </a:ext>
            </a:extLst>
          </p:cNvPr>
          <p:cNvSpPr txBox="1"/>
          <p:nvPr/>
        </p:nvSpPr>
        <p:spPr>
          <a:xfrm>
            <a:off x="5504076" y="3693274"/>
            <a:ext cx="60944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printt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text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22385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09D4F-948D-4025-878C-18BCC1C70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Open–</a:t>
            </a:r>
            <a:r>
              <a:rPr lang="es-GT" dirty="0" err="1"/>
              <a:t>closed</a:t>
            </a:r>
            <a:r>
              <a:rPr lang="es-GT" dirty="0"/>
              <a:t> </a:t>
            </a:r>
            <a:r>
              <a:rPr lang="es-GT" dirty="0" err="1"/>
              <a:t>principle</a:t>
            </a:r>
            <a:endParaRPr lang="es-G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9780D4-9910-4796-B326-0836D4DCA94D}"/>
              </a:ext>
            </a:extLst>
          </p:cNvPr>
          <p:cNvSpPr txBox="1"/>
          <p:nvPr/>
        </p:nvSpPr>
        <p:spPr>
          <a:xfrm>
            <a:off x="838200" y="5846544"/>
            <a:ext cx="10682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“A new </a:t>
            </a:r>
            <a:r>
              <a:rPr lang="es-GT" dirty="0" err="1"/>
              <a:t>functionality</a:t>
            </a:r>
            <a:r>
              <a:rPr lang="es-GT" dirty="0"/>
              <a:t> </a:t>
            </a:r>
            <a:r>
              <a:rPr lang="es-GT" dirty="0" err="1"/>
              <a:t>should</a:t>
            </a:r>
            <a:r>
              <a:rPr lang="es-GT" dirty="0"/>
              <a:t> be </a:t>
            </a:r>
            <a:r>
              <a:rPr lang="es-GT" dirty="0" err="1"/>
              <a:t>implemented</a:t>
            </a:r>
            <a:r>
              <a:rPr lang="es-GT" dirty="0"/>
              <a:t> </a:t>
            </a:r>
            <a:r>
              <a:rPr lang="es-GT" dirty="0" err="1"/>
              <a:t>by</a:t>
            </a:r>
            <a:r>
              <a:rPr lang="es-GT" dirty="0"/>
              <a:t> </a:t>
            </a:r>
            <a:r>
              <a:rPr lang="es-GT" dirty="0" err="1"/>
              <a:t>adding</a:t>
            </a:r>
            <a:r>
              <a:rPr lang="es-GT" dirty="0"/>
              <a:t> new </a:t>
            </a:r>
            <a:r>
              <a:rPr lang="es-GT" dirty="0" err="1"/>
              <a:t>classes</a:t>
            </a:r>
            <a:r>
              <a:rPr lang="es-GT" dirty="0"/>
              <a:t>, </a:t>
            </a:r>
            <a:r>
              <a:rPr lang="es-GT" dirty="0" err="1"/>
              <a:t>attributes</a:t>
            </a:r>
            <a:r>
              <a:rPr lang="es-GT" dirty="0"/>
              <a:t> and </a:t>
            </a:r>
            <a:r>
              <a:rPr lang="es-GT" dirty="0" err="1"/>
              <a:t>methods</a:t>
            </a:r>
            <a:r>
              <a:rPr lang="es-GT" dirty="0"/>
              <a:t>, </a:t>
            </a:r>
            <a:r>
              <a:rPr lang="es-GT" dirty="0" err="1"/>
              <a:t>instead</a:t>
            </a:r>
            <a:r>
              <a:rPr lang="es-GT" dirty="0"/>
              <a:t> of </a:t>
            </a:r>
            <a:r>
              <a:rPr lang="es-GT" dirty="0" err="1"/>
              <a:t>changing</a:t>
            </a:r>
            <a:r>
              <a:rPr lang="es-GT" dirty="0"/>
              <a:t> the </a:t>
            </a:r>
            <a:r>
              <a:rPr lang="es-GT" dirty="0" err="1"/>
              <a:t>current</a:t>
            </a:r>
            <a:r>
              <a:rPr lang="es-GT" dirty="0"/>
              <a:t> </a:t>
            </a:r>
            <a:r>
              <a:rPr lang="es-GT" dirty="0" err="1"/>
              <a:t>ones</a:t>
            </a:r>
            <a:r>
              <a:rPr lang="es-GT" dirty="0"/>
              <a:t> </a:t>
            </a:r>
            <a:r>
              <a:rPr lang="es-GT" dirty="0" err="1"/>
              <a:t>or</a:t>
            </a:r>
            <a:r>
              <a:rPr lang="es-GT" dirty="0"/>
              <a:t> </a:t>
            </a:r>
            <a:r>
              <a:rPr lang="es-GT" dirty="0" err="1"/>
              <a:t>existing</a:t>
            </a:r>
            <a:r>
              <a:rPr lang="es-GT" dirty="0"/>
              <a:t> </a:t>
            </a:r>
            <a:r>
              <a:rPr lang="es-GT" dirty="0" err="1"/>
              <a:t>ones</a:t>
            </a:r>
            <a:r>
              <a:rPr lang="es-GT" dirty="0"/>
              <a:t>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6A525E-0BFC-49D7-9BA2-BAB356781553}"/>
              </a:ext>
            </a:extLst>
          </p:cNvPr>
          <p:cNvSpPr txBox="1"/>
          <p:nvPr/>
        </p:nvSpPr>
        <p:spPr>
          <a:xfrm>
            <a:off x="275772" y="1553061"/>
            <a:ext cx="4982028" cy="286232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original class: 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Employe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name,salary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.id = _id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.name = name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.salary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salary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bonus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.salary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0.1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Employe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"Someone"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E92A38-4778-49D0-A47D-4CC8761B5483}"/>
              </a:ext>
            </a:extLst>
          </p:cNvPr>
          <p:cNvSpPr txBox="1"/>
          <p:nvPr/>
        </p:nvSpPr>
        <p:spPr>
          <a:xfrm>
            <a:off x="5424713" y="1553061"/>
            <a:ext cx="6491515" cy="369331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s-G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es-G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we</a:t>
            </a:r>
            <a:r>
              <a:rPr lang="es-G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G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s-G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G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another</a:t>
            </a:r>
            <a:r>
              <a:rPr lang="es-G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G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functionality</a:t>
            </a:r>
            <a:r>
              <a:rPr lang="es-G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to the </a:t>
            </a:r>
            <a:r>
              <a:rPr lang="es-G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same</a:t>
            </a:r>
            <a:r>
              <a:rPr lang="es-G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G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G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endParaRPr lang="es-G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G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G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Employe</a:t>
            </a:r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s-G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GT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s-G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s-GT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G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G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s-G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s-G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G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s-G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G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s-G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G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s-G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G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.id</a:t>
            </a:r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_id </a:t>
            </a:r>
          </a:p>
          <a:p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s-G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.name = </a:t>
            </a:r>
            <a:r>
              <a:rPr lang="es-G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s-G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G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.salary</a:t>
            </a:r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s-G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salary</a:t>
            </a:r>
            <a:endParaRPr lang="es-G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s-G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G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t</a:t>
            </a:r>
          </a:p>
          <a:p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s-G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GT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bonus</a:t>
            </a:r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G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s-GT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s-G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G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s-G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G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Permanent</a:t>
            </a:r>
            <a:r>
              <a:rPr lang="es-G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s-GT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G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G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.salary</a:t>
            </a:r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G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0.1</a:t>
            </a:r>
            <a:endParaRPr lang="es-G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s-GT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s-GT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G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G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.salary</a:t>
            </a:r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G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0.05</a:t>
            </a:r>
            <a:endParaRPr lang="es-G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G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G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Employe</a:t>
            </a:r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G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G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"Someone"</a:t>
            </a:r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G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25000</a:t>
            </a:r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G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"Permanent"</a:t>
            </a:r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916695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7AF01-1A50-4D4D-BC1E-8FEC52229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err="1"/>
              <a:t>Better</a:t>
            </a:r>
            <a:r>
              <a:rPr lang="es-GT" dirty="0"/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44F11A-CE1F-4909-A756-BBC8A44EF7B6}"/>
              </a:ext>
            </a:extLst>
          </p:cNvPr>
          <p:cNvSpPr txBox="1"/>
          <p:nvPr/>
        </p:nvSpPr>
        <p:spPr>
          <a:xfrm>
            <a:off x="478971" y="1397675"/>
            <a:ext cx="1008742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G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G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Employe</a:t>
            </a:r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s-G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GT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s-G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s-GT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G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G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s-G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s-G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G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s-G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G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.id</a:t>
            </a:r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_id </a:t>
            </a:r>
          </a:p>
          <a:p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s-G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.name = </a:t>
            </a:r>
            <a:r>
              <a:rPr lang="es-G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s-G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G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.salary</a:t>
            </a:r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s-G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s-G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s-G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GT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s-G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s-GT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G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s-GT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G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s-G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</a:t>
            </a:r>
            <a:r>
              <a:rPr lang="es-G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s-G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s-G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G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.id</a:t>
            </a:r>
            <a:r>
              <a:rPr lang="es-G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s-G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G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s-G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s-G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{self</a:t>
            </a:r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.name</a:t>
            </a:r>
            <a:r>
              <a:rPr lang="es-G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s-G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G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s-G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bonus:</a:t>
            </a:r>
            <a:r>
              <a:rPr lang="es-G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s-G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G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.salary</a:t>
            </a:r>
            <a:r>
              <a:rPr lang="es-G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s-G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s-G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386EC1-0B62-4E3D-A458-784E4617623E}"/>
              </a:ext>
            </a:extLst>
          </p:cNvPr>
          <p:cNvSpPr txBox="1"/>
          <p:nvPr/>
        </p:nvSpPr>
        <p:spPr>
          <a:xfrm>
            <a:off x="478971" y="3630553"/>
            <a:ext cx="5152572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G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G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PermanentEmploye</a:t>
            </a:r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G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Employe</a:t>
            </a:r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s-G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GT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s-G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s-GT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G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G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s-G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s-G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G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s-G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G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s-G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G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.id</a:t>
            </a:r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_id </a:t>
            </a:r>
          </a:p>
          <a:p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s-G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.name = </a:t>
            </a:r>
            <a:r>
              <a:rPr lang="es-G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endParaRPr lang="es-G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s-G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G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.salary</a:t>
            </a:r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s-G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G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0.05</a:t>
            </a:r>
            <a:endParaRPr lang="es-G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G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G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TemporaryEmploye</a:t>
            </a:r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G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Employe</a:t>
            </a:r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s-G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GT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s-G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s-GT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G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G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s-G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s-G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G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s-G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G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s-G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G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.id</a:t>
            </a:r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_id </a:t>
            </a:r>
          </a:p>
          <a:p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s-G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.name = </a:t>
            </a:r>
            <a:r>
              <a:rPr lang="es-G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endParaRPr lang="es-G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s-G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G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.salary</a:t>
            </a:r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s-G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G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0.05</a:t>
            </a:r>
            <a:endParaRPr lang="es-G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9A61D4-DB53-401D-AE4D-015BFB98C530}"/>
              </a:ext>
            </a:extLst>
          </p:cNvPr>
          <p:cNvSpPr txBox="1"/>
          <p:nvPr/>
        </p:nvSpPr>
        <p:spPr>
          <a:xfrm>
            <a:off x="5820228" y="4696549"/>
            <a:ext cx="6096000" cy="175432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em_1 = 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PermanentEmploye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"Someone_perm"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90_000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em_2 = 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TemporaryEmploye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"Someone_temp"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90_000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(em_1)</a:t>
            </a:r>
          </a:p>
          <a:p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(em_2)</a:t>
            </a:r>
          </a:p>
        </p:txBody>
      </p:sp>
    </p:spTree>
    <p:extLst>
      <p:ext uri="{BB962C8B-B14F-4D97-AF65-F5344CB8AC3E}">
        <p14:creationId xmlns:p14="http://schemas.microsoft.com/office/powerpoint/2010/main" val="2460774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66F5B-2663-42F3-A5EB-AB8F6DEA4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err="1"/>
              <a:t>Liskov</a:t>
            </a:r>
            <a:r>
              <a:rPr lang="es-GT" dirty="0"/>
              <a:t> </a:t>
            </a:r>
            <a:r>
              <a:rPr lang="es-GT" dirty="0" err="1"/>
              <a:t>substitution</a:t>
            </a:r>
            <a:r>
              <a:rPr lang="es-GT" dirty="0"/>
              <a:t> </a:t>
            </a:r>
            <a:r>
              <a:rPr lang="es-GT" dirty="0" err="1"/>
              <a:t>principle</a:t>
            </a:r>
            <a:endParaRPr lang="es-G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20F20-FC0D-41F1-B7AD-2D2B96A87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471" y="4844369"/>
            <a:ext cx="11107057" cy="1648506"/>
          </a:xfrm>
        </p:spPr>
        <p:txBody>
          <a:bodyPr>
            <a:normAutofit lnSpcReduction="10000"/>
          </a:bodyPr>
          <a:lstStyle/>
          <a:p>
            <a:r>
              <a:rPr lang="es-GT" dirty="0"/>
              <a:t>“S </a:t>
            </a:r>
            <a:r>
              <a:rPr lang="es-GT" dirty="0" err="1"/>
              <a:t>is</a:t>
            </a:r>
            <a:r>
              <a:rPr lang="es-GT" dirty="0"/>
              <a:t> a </a:t>
            </a:r>
            <a:r>
              <a:rPr lang="es-GT" dirty="0" err="1"/>
              <a:t>subtype</a:t>
            </a:r>
            <a:r>
              <a:rPr lang="es-GT" dirty="0"/>
              <a:t> of T, </a:t>
            </a:r>
            <a:r>
              <a:rPr lang="es-GT" dirty="0" err="1"/>
              <a:t>then</a:t>
            </a:r>
            <a:r>
              <a:rPr lang="es-GT" dirty="0"/>
              <a:t> </a:t>
            </a:r>
            <a:r>
              <a:rPr lang="es-GT" dirty="0" err="1"/>
              <a:t>objects</a:t>
            </a:r>
            <a:r>
              <a:rPr lang="es-GT" dirty="0"/>
              <a:t> of </a:t>
            </a:r>
            <a:r>
              <a:rPr lang="es-GT" dirty="0" err="1"/>
              <a:t>type</a:t>
            </a:r>
            <a:r>
              <a:rPr lang="es-GT" dirty="0"/>
              <a:t> T </a:t>
            </a:r>
            <a:r>
              <a:rPr lang="es-GT" dirty="0" err="1"/>
              <a:t>may</a:t>
            </a:r>
            <a:r>
              <a:rPr lang="es-GT" dirty="0"/>
              <a:t> be </a:t>
            </a:r>
            <a:r>
              <a:rPr lang="es-GT" dirty="0" err="1"/>
              <a:t>replaced</a:t>
            </a:r>
            <a:r>
              <a:rPr lang="es-GT" dirty="0"/>
              <a:t> </a:t>
            </a:r>
            <a:r>
              <a:rPr lang="es-GT" dirty="0" err="1"/>
              <a:t>with</a:t>
            </a:r>
            <a:r>
              <a:rPr lang="es-GT" dirty="0"/>
              <a:t> </a:t>
            </a:r>
            <a:r>
              <a:rPr lang="es-GT" dirty="0" err="1"/>
              <a:t>objects</a:t>
            </a:r>
            <a:r>
              <a:rPr lang="es-GT" dirty="0"/>
              <a:t> of </a:t>
            </a:r>
            <a:r>
              <a:rPr lang="es-GT" dirty="0" err="1"/>
              <a:t>type</a:t>
            </a:r>
            <a:r>
              <a:rPr lang="es-GT" dirty="0"/>
              <a:t> S.”</a:t>
            </a:r>
          </a:p>
          <a:p>
            <a:r>
              <a:rPr lang="es-GT" dirty="0"/>
              <a:t>No new </a:t>
            </a:r>
            <a:r>
              <a:rPr lang="es-GT" dirty="0" err="1"/>
              <a:t>exceptions</a:t>
            </a:r>
            <a:r>
              <a:rPr lang="es-GT" dirty="0"/>
              <a:t> for </a:t>
            </a:r>
            <a:r>
              <a:rPr lang="es-GT" dirty="0" err="1"/>
              <a:t>subtype</a:t>
            </a:r>
            <a:r>
              <a:rPr lang="es-GT" dirty="0"/>
              <a:t>. </a:t>
            </a:r>
            <a:r>
              <a:rPr lang="es-GT" dirty="0" err="1"/>
              <a:t>Derived</a:t>
            </a:r>
            <a:r>
              <a:rPr lang="es-GT" dirty="0"/>
              <a:t> </a:t>
            </a:r>
            <a:r>
              <a:rPr lang="es-GT" dirty="0" err="1"/>
              <a:t>classes</a:t>
            </a:r>
            <a:r>
              <a:rPr lang="es-GT" dirty="0"/>
              <a:t> </a:t>
            </a:r>
            <a:r>
              <a:rPr lang="es-GT" dirty="0" err="1"/>
              <a:t>just</a:t>
            </a:r>
            <a:r>
              <a:rPr lang="es-GT" dirty="0"/>
              <a:t> </a:t>
            </a:r>
            <a:r>
              <a:rPr lang="es-GT" dirty="0" err="1"/>
              <a:t>extend</a:t>
            </a:r>
            <a:r>
              <a:rPr lang="es-GT" dirty="0"/>
              <a:t> without </a:t>
            </a:r>
            <a:r>
              <a:rPr lang="es-GT" dirty="0" err="1"/>
              <a:t>replacing</a:t>
            </a:r>
            <a:r>
              <a:rPr lang="es-GT" dirty="0"/>
              <a:t> the </a:t>
            </a:r>
            <a:r>
              <a:rPr lang="es-GT" dirty="0" err="1"/>
              <a:t>functionality</a:t>
            </a:r>
            <a:r>
              <a:rPr lang="es-GT" dirty="0"/>
              <a:t> of </a:t>
            </a:r>
            <a:r>
              <a:rPr lang="es-GT" dirty="0" err="1"/>
              <a:t>old</a:t>
            </a:r>
            <a:r>
              <a:rPr lang="es-GT" dirty="0"/>
              <a:t> </a:t>
            </a:r>
            <a:r>
              <a:rPr lang="es-GT" dirty="0" err="1"/>
              <a:t>classes</a:t>
            </a:r>
            <a:r>
              <a:rPr lang="es-GT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FBB865-180A-44D5-B745-A5984B7735D1}"/>
              </a:ext>
            </a:extLst>
          </p:cNvPr>
          <p:cNvSpPr txBox="1"/>
          <p:nvPr/>
        </p:nvSpPr>
        <p:spPr>
          <a:xfrm>
            <a:off x="542471" y="1690688"/>
            <a:ext cx="5277758" cy="286232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Liskov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principle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a*b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a/b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New exception: 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t_ = T().do(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78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s_ = S().do(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78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ZeroDivisionError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C3DC3-8CA3-46F6-8E7E-6230C8DF61B0}"/>
              </a:ext>
            </a:extLst>
          </p:cNvPr>
          <p:cNvSpPr txBox="1"/>
          <p:nvPr/>
        </p:nvSpPr>
        <p:spPr>
          <a:xfrm>
            <a:off x="6096000" y="1690688"/>
            <a:ext cx="6096000" cy="120032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calculate_surface_area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a line does not have a surface area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041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F6524-6A03-4876-856D-246A5342D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err="1"/>
              <a:t>Dependency</a:t>
            </a:r>
            <a:r>
              <a:rPr lang="es-GT" dirty="0"/>
              <a:t> </a:t>
            </a:r>
            <a:r>
              <a:rPr lang="es-GT" dirty="0" err="1"/>
              <a:t>inversion</a:t>
            </a:r>
            <a:r>
              <a:rPr lang="es-GT" dirty="0"/>
              <a:t> </a:t>
            </a:r>
            <a:r>
              <a:rPr lang="es-GT" dirty="0" err="1"/>
              <a:t>principle</a:t>
            </a:r>
            <a:endParaRPr lang="es-G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FBB3E-BE67-4CD3-ACB8-734CF5318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18629"/>
            <a:ext cx="10515600" cy="458334"/>
          </a:xfrm>
        </p:spPr>
        <p:txBody>
          <a:bodyPr>
            <a:normAutofit lnSpcReduction="10000"/>
          </a:bodyPr>
          <a:lstStyle/>
          <a:p>
            <a:r>
              <a:rPr lang="es-GT" dirty="0"/>
              <a:t>High </a:t>
            </a:r>
            <a:r>
              <a:rPr lang="es-GT" dirty="0" err="1"/>
              <a:t>level</a:t>
            </a:r>
            <a:r>
              <a:rPr lang="es-GT" dirty="0"/>
              <a:t> modules </a:t>
            </a:r>
            <a:r>
              <a:rPr lang="es-GT" dirty="0" err="1"/>
              <a:t>should</a:t>
            </a:r>
            <a:r>
              <a:rPr lang="es-GT" dirty="0"/>
              <a:t> not </a:t>
            </a:r>
            <a:r>
              <a:rPr lang="es-GT" dirty="0" err="1"/>
              <a:t>depend</a:t>
            </a:r>
            <a:r>
              <a:rPr lang="es-GT" dirty="0"/>
              <a:t> </a:t>
            </a:r>
            <a:r>
              <a:rPr lang="es-GT" dirty="0" err="1"/>
              <a:t>on</a:t>
            </a:r>
            <a:r>
              <a:rPr lang="es-GT" dirty="0"/>
              <a:t> </a:t>
            </a:r>
            <a:r>
              <a:rPr lang="es-GT" dirty="0" err="1"/>
              <a:t>low</a:t>
            </a:r>
            <a:r>
              <a:rPr lang="es-GT" dirty="0"/>
              <a:t> </a:t>
            </a:r>
            <a:r>
              <a:rPr lang="es-GT" dirty="0" err="1"/>
              <a:t>level</a:t>
            </a:r>
            <a:r>
              <a:rPr lang="es-GT" dirty="0"/>
              <a:t> modules.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1C5ED4-3341-4C9A-BD31-B30C2AFF7C04}"/>
              </a:ext>
            </a:extLst>
          </p:cNvPr>
          <p:cNvSpPr txBox="1"/>
          <p:nvPr/>
        </p:nvSpPr>
        <p:spPr>
          <a:xfrm>
            <a:off x="838200" y="1720840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dependency inversion principle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CEO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instruct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instructions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instructions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do_ceo_stuff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do: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truck_driver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(CEO):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carry_out_those_instructions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instructions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exec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(instructions)</a:t>
            </a:r>
          </a:p>
        </p:txBody>
      </p:sp>
    </p:spTree>
    <p:extLst>
      <p:ext uri="{BB962C8B-B14F-4D97-AF65-F5344CB8AC3E}">
        <p14:creationId xmlns:p14="http://schemas.microsoft.com/office/powerpoint/2010/main" val="2459143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7ED6A-34C5-43BA-B74E-03A33B165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Interface </a:t>
            </a:r>
            <a:r>
              <a:rPr lang="es-GT" dirty="0" err="1"/>
              <a:t>segregation</a:t>
            </a:r>
            <a:r>
              <a:rPr lang="es-GT" dirty="0"/>
              <a:t> </a:t>
            </a:r>
            <a:r>
              <a:rPr lang="es-GT" dirty="0" err="1"/>
              <a:t>principle</a:t>
            </a:r>
            <a:endParaRPr lang="es-GT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047AFB-CE34-471B-800B-11CCE3FF1107}"/>
              </a:ext>
            </a:extLst>
          </p:cNvPr>
          <p:cNvSpPr txBox="1"/>
          <p:nvPr/>
        </p:nvSpPr>
        <p:spPr>
          <a:xfrm>
            <a:off x="333828" y="1690688"/>
            <a:ext cx="483325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G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s-G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G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draw_circle</a:t>
            </a:r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G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 </a:t>
            </a:r>
            <a:r>
              <a:rPr lang="es-G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es-G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s-G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endParaRPr lang="es-G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s-GT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pass</a:t>
            </a:r>
            <a:endParaRPr lang="es-G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s-G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G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draw_square</a:t>
            </a:r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G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 </a:t>
            </a:r>
            <a:r>
              <a:rPr lang="es-G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es-G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square</a:t>
            </a:r>
            <a:endParaRPr lang="es-G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s-GT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pass</a:t>
            </a:r>
            <a:endParaRPr lang="es-G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G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G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G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s-G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G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draw_circle</a:t>
            </a:r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G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 </a:t>
            </a:r>
            <a:r>
              <a:rPr lang="es-G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es-G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circle</a:t>
            </a:r>
            <a:endParaRPr lang="es-G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s-GT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pass</a:t>
            </a:r>
            <a:endParaRPr lang="es-G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s-G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G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draw_square</a:t>
            </a:r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G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 </a:t>
            </a:r>
            <a:r>
              <a:rPr lang="es-G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es-G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s-G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?</a:t>
            </a:r>
            <a:endParaRPr lang="es-G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s-GT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pass</a:t>
            </a:r>
            <a:endParaRPr lang="es-G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s-G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G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BFBD7F-DA50-47B7-8574-A6116E6995B9}"/>
              </a:ext>
            </a:extLst>
          </p:cNvPr>
          <p:cNvSpPr txBox="1"/>
          <p:nvPr/>
        </p:nvSpPr>
        <p:spPr>
          <a:xfrm>
            <a:off x="5762172" y="1690688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solution 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draw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inherits shape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inherits shape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291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</TotalTime>
  <Words>1214</Words>
  <Application>Microsoft Office PowerPoint</Application>
  <PresentationFormat>Widescreen</PresentationFormat>
  <Paragraphs>119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SOLID PRINCIPLES </vt:lpstr>
      <vt:lpstr>Single-responsibility principle</vt:lpstr>
      <vt:lpstr>Open–closed principle</vt:lpstr>
      <vt:lpstr>Better…</vt:lpstr>
      <vt:lpstr>Liskov substitution principle</vt:lpstr>
      <vt:lpstr>Dependency inversion principle</vt:lpstr>
      <vt:lpstr>Interface segregation principle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 PRINCIPLES </dc:title>
  <dc:creator>David Corzo</dc:creator>
  <cp:lastModifiedBy>David Corzo</cp:lastModifiedBy>
  <cp:revision>13</cp:revision>
  <dcterms:created xsi:type="dcterms:W3CDTF">2020-09-04T01:12:40Z</dcterms:created>
  <dcterms:modified xsi:type="dcterms:W3CDTF">2020-09-04T13:25:25Z</dcterms:modified>
</cp:coreProperties>
</file>