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9" r:id="rId3"/>
    <p:sldId id="292" r:id="rId4"/>
    <p:sldId id="298" r:id="rId5"/>
    <p:sldId id="295" r:id="rId6"/>
    <p:sldId id="299" r:id="rId7"/>
    <p:sldId id="296" r:id="rId8"/>
    <p:sldId id="300" r:id="rId9"/>
    <p:sldId id="297" r:id="rId10"/>
    <p:sldId id="301" r:id="rId11"/>
    <p:sldId id="302" r:id="rId12"/>
    <p:sldId id="303" r:id="rId13"/>
    <p:sldId id="304" r:id="rId14"/>
    <p:sldId id="305" r:id="rId15"/>
    <p:sldId id="306" r:id="rId16"/>
    <p:sldId id="307" r:id="rId17"/>
    <p:sldId id="309" r:id="rId18"/>
    <p:sldId id="311" r:id="rId19"/>
    <p:sldId id="310" r:id="rId20"/>
    <p:sldId id="312" r:id="rId21"/>
    <p:sldId id="313" r:id="rId22"/>
    <p:sldId id="315" r:id="rId23"/>
    <p:sldId id="316" r:id="rId24"/>
    <p:sldId id="317" r:id="rId25"/>
    <p:sldId id="318" r:id="rId26"/>
    <p:sldId id="319" r:id="rId27"/>
    <p:sldId id="320" r:id="rId28"/>
    <p:sldId id="321" r:id="rId29"/>
    <p:sldId id="322" r:id="rId30"/>
    <p:sldId id="323" r:id="rId31"/>
    <p:sldId id="324" r:id="rId32"/>
    <p:sldId id="325" r:id="rId33"/>
    <p:sldId id="326" r:id="rId34"/>
    <p:sldId id="327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268" autoAdjust="0"/>
    <p:restoredTop sz="94660"/>
  </p:normalViewPr>
  <p:slideViewPr>
    <p:cSldViewPr>
      <p:cViewPr>
        <p:scale>
          <a:sx n="80" d="100"/>
          <a:sy n="80" d="100"/>
        </p:scale>
        <p:origin x="-1152" y="-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9144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300" y="2404534"/>
            <a:ext cx="5825202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300" y="4050834"/>
            <a:ext cx="5825202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E4571-FC0A-405E-B8E7-CF8FB41D3ED2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0C90E-A699-40E5-9FC4-3D726DC80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458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609600"/>
            <a:ext cx="6447501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470400"/>
            <a:ext cx="6447501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E4571-FC0A-405E-B8E7-CF8FB41D3ED2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0C90E-A699-40E5-9FC4-3D726DC80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880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609600"/>
            <a:ext cx="6070601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4604" y="3632200"/>
            <a:ext cx="5418393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470400"/>
            <a:ext cx="6447501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E4571-FC0A-405E-B8E7-CF8FB41D3ED2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0C90E-A699-40E5-9FC4-3D726DC804EC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06403" y="790378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886556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35565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931988"/>
            <a:ext cx="6447501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527448"/>
            <a:ext cx="6447501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E4571-FC0A-405E-B8E7-CF8FB41D3ED2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0C90E-A699-40E5-9FC4-3D726DC80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503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609600"/>
            <a:ext cx="6070601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4013200"/>
            <a:ext cx="6447502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527448"/>
            <a:ext cx="6447501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E4571-FC0A-405E-B8E7-CF8FB41D3ED2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0C90E-A699-40E5-9FC4-3D726DC804EC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06403" y="790378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886556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05050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609600"/>
            <a:ext cx="644115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4013200"/>
            <a:ext cx="6447502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527448"/>
            <a:ext cx="6447501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E4571-FC0A-405E-B8E7-CF8FB41D3ED2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0C90E-A699-40E5-9FC4-3D726DC80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890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E4571-FC0A-405E-B8E7-CF8FB41D3ED2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0C90E-A699-40E5-9FC4-3D726DC80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684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5755" y="609600"/>
            <a:ext cx="978557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1" y="609600"/>
            <a:ext cx="5295113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E4571-FC0A-405E-B8E7-CF8FB41D3ED2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0C90E-A699-40E5-9FC4-3D726DC80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768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E4571-FC0A-405E-B8E7-CF8FB41D3ED2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0C90E-A699-40E5-9FC4-3D726DC80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275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E4571-FC0A-405E-B8E7-CF8FB41D3ED2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0C90E-A699-40E5-9FC4-3D726DC80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609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2700868"/>
            <a:ext cx="6447501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527448"/>
            <a:ext cx="6447501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E4571-FC0A-405E-B8E7-CF8FB41D3ED2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0C90E-A699-40E5-9FC4-3D726DC80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135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1" y="2160589"/>
            <a:ext cx="3138026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7477" y="2160590"/>
            <a:ext cx="3138026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E4571-FC0A-405E-B8E7-CF8FB41D3ED2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0C90E-A699-40E5-9FC4-3D726DC80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444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6809" y="2160983"/>
            <a:ext cx="313921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809" y="2737246"/>
            <a:ext cx="31392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16287" y="2160983"/>
            <a:ext cx="313921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16288" y="2737246"/>
            <a:ext cx="313921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E4571-FC0A-405E-B8E7-CF8FB41D3ED2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0C90E-A699-40E5-9FC4-3D726DC80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814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609600"/>
            <a:ext cx="6447501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E4571-FC0A-405E-B8E7-CF8FB41D3ED2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0C90E-A699-40E5-9FC4-3D726DC80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488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E4571-FC0A-405E-B8E7-CF8FB41D3ED2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0C90E-A699-40E5-9FC4-3D726DC80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923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498604"/>
            <a:ext cx="2890896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346" y="514925"/>
            <a:ext cx="3385156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2777069"/>
            <a:ext cx="2890896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E4571-FC0A-405E-B8E7-CF8FB41D3ED2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0C90E-A699-40E5-9FC4-3D726DC80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837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800600"/>
            <a:ext cx="64475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8001" y="609600"/>
            <a:ext cx="6447501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5367338"/>
            <a:ext cx="6447500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0C90E-A699-40E5-9FC4-3D726DC804EC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E4571-FC0A-405E-B8E7-CF8FB41D3ED2}" type="datetimeFigureOut">
              <a:rPr lang="en-US" smtClean="0"/>
              <a:t>1/29/2021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934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9144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1" y="609600"/>
            <a:ext cx="6447501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2160590"/>
            <a:ext cx="6447501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3850" y="6041363"/>
            <a:ext cx="6839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5E4571-FC0A-405E-B8E7-CF8FB41D3ED2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8001" y="6041363"/>
            <a:ext cx="47232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2998" y="6041363"/>
            <a:ext cx="5125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730C90E-A699-40E5-9FC4-3D726DC80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930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743201"/>
            <a:ext cx="6955502" cy="1646302"/>
          </a:xfrm>
        </p:spPr>
        <p:txBody>
          <a:bodyPr/>
          <a:lstStyle/>
          <a:p>
            <a:r>
              <a:rPr lang="en-US" sz="4800" b="1" smtClean="0"/>
              <a:t>Data Science</a:t>
            </a:r>
            <a:br>
              <a:rPr lang="en-US" sz="4800" b="1" smtClean="0"/>
            </a:br>
            <a:r>
              <a:rPr lang="en-US" sz="4800" b="1" smtClean="0"/>
              <a:t>Naïve Bayes</a:t>
            </a:r>
            <a:endParaRPr lang="en-US" sz="4800" b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300" y="4389501"/>
            <a:ext cx="5825202" cy="1096899"/>
          </a:xfrm>
        </p:spPr>
        <p:txBody>
          <a:bodyPr/>
          <a:lstStyle/>
          <a:p>
            <a:r>
              <a:rPr lang="en-US" smtClean="0"/>
              <a:t>Facultad de Ciencias Económicas</a:t>
            </a:r>
          </a:p>
          <a:p>
            <a:r>
              <a:rPr lang="en-US" smtClean="0"/>
              <a:t>Catedrático: </a:t>
            </a:r>
            <a:r>
              <a:rPr lang="en-US" b="1" smtClean="0"/>
              <a:t>Franz Haidacher</a:t>
            </a:r>
            <a:endParaRPr lang="en-US" b="1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685800"/>
            <a:ext cx="2310193" cy="1785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572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122737"/>
            <a:ext cx="2438400" cy="2201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685800" y="4520625"/>
            <a:ext cx="53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smtClean="0">
                <a:latin typeface="Arial" pitchFamily="34" charset="0"/>
                <a:cs typeface="Arial" pitchFamily="34" charset="0"/>
              </a:rPr>
              <a:t>B</a:t>
            </a:r>
            <a:endParaRPr lang="en-US" sz="3200" b="1">
              <a:latin typeface="Arial" pitchFamily="34" charset="0"/>
              <a:cs typeface="Arial" pitchFamily="34" charset="0"/>
            </a:endParaRPr>
          </a:p>
        </p:txBody>
      </p:sp>
      <p:pic>
        <p:nvPicPr>
          <p:cNvPr id="21" name="Picture 4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4587875"/>
            <a:ext cx="1431925" cy="143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76200" y="1970782"/>
            <a:ext cx="8153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smtClean="0">
                <a:latin typeface="Arial" pitchFamily="34" charset="0"/>
                <a:cs typeface="Arial" pitchFamily="34" charset="0"/>
              </a:rPr>
              <a:t>What is the probability that tool from machine B is defective?</a:t>
            </a:r>
            <a:endParaRPr lang="en-US" sz="4000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895600" y="5968425"/>
            <a:ext cx="5486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smtClean="0">
                <a:latin typeface="Arial" pitchFamily="34" charset="0"/>
                <a:cs typeface="Arial" pitchFamily="34" charset="0"/>
              </a:rPr>
              <a:t>50% of defectives from B</a:t>
            </a:r>
            <a:endParaRPr lang="en-US" sz="3200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3453825"/>
            <a:ext cx="3695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smtClean="0">
                <a:latin typeface="Arial" pitchFamily="34" charset="0"/>
                <a:cs typeface="Arial" pitchFamily="34" charset="0"/>
              </a:rPr>
              <a:t>P(defect </a:t>
            </a:r>
            <a:r>
              <a:rPr lang="en-US" sz="3200" b="1">
                <a:latin typeface="Arial" pitchFamily="34" charset="0"/>
                <a:cs typeface="Arial" pitchFamily="34" charset="0"/>
              </a:rPr>
              <a:t>| </a:t>
            </a:r>
            <a:r>
              <a:rPr lang="en-US" sz="3200" b="1" smtClean="0">
                <a:latin typeface="Arial" pitchFamily="34" charset="0"/>
                <a:cs typeface="Arial" pitchFamily="34" charset="0"/>
              </a:rPr>
              <a:t>B) </a:t>
            </a:r>
            <a:r>
              <a:rPr lang="en-US" sz="3200" b="1">
                <a:latin typeface="Arial" pitchFamily="34" charset="0"/>
                <a:cs typeface="Arial" pitchFamily="34" charset="0"/>
              </a:rPr>
              <a:t>= </a:t>
            </a:r>
            <a:r>
              <a:rPr lang="en-US" sz="3200" b="1" smtClean="0">
                <a:latin typeface="Arial" pitchFamily="34" charset="0"/>
                <a:cs typeface="Arial" pitchFamily="34" charset="0"/>
              </a:rPr>
              <a:t>?</a:t>
            </a:r>
            <a:endParaRPr lang="en-US" sz="3200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001000" cy="838200"/>
          </a:xfrm>
        </p:spPr>
        <p:txBody>
          <a:bodyPr anchor="ctr">
            <a:normAutofit/>
          </a:bodyPr>
          <a:lstStyle/>
          <a:p>
            <a:r>
              <a:rPr lang="en-US" sz="4400" b="1" smtClean="0">
                <a:cs typeface="Arial"/>
              </a:rPr>
              <a:t>Naïve Bayes Intuition</a:t>
            </a:r>
            <a:endParaRPr lang="en-US" sz="4400" b="1"/>
          </a:p>
        </p:txBody>
      </p:sp>
    </p:spTree>
    <p:extLst>
      <p:ext uri="{BB962C8B-B14F-4D97-AF65-F5344CB8AC3E}">
        <p14:creationId xmlns:p14="http://schemas.microsoft.com/office/powerpoint/2010/main" val="3262563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122737"/>
            <a:ext cx="2438400" cy="2201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685800" y="4520625"/>
            <a:ext cx="53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smtClean="0">
                <a:latin typeface="Arial" pitchFamily="34" charset="0"/>
                <a:cs typeface="Arial" pitchFamily="34" charset="0"/>
              </a:rPr>
              <a:t>B</a:t>
            </a:r>
            <a:endParaRPr lang="en-US" sz="3200" b="1">
              <a:latin typeface="Arial" pitchFamily="34" charset="0"/>
              <a:cs typeface="Arial" pitchFamily="34" charset="0"/>
            </a:endParaRPr>
          </a:p>
        </p:txBody>
      </p:sp>
      <p:pic>
        <p:nvPicPr>
          <p:cNvPr id="21" name="Picture 4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4587875"/>
            <a:ext cx="1431925" cy="143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57200" y="3453825"/>
            <a:ext cx="3048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smtClean="0">
                <a:latin typeface="Arial" pitchFamily="34" charset="0"/>
                <a:cs typeface="Arial" pitchFamily="34" charset="0"/>
              </a:rPr>
              <a:t>P(defect </a:t>
            </a:r>
            <a:r>
              <a:rPr lang="en-US" sz="3200" b="1">
                <a:latin typeface="Arial" pitchFamily="34" charset="0"/>
                <a:cs typeface="Arial" pitchFamily="34" charset="0"/>
              </a:rPr>
              <a:t>| </a:t>
            </a:r>
            <a:r>
              <a:rPr lang="en-US" sz="3200" b="1" smtClean="0">
                <a:latin typeface="Arial" pitchFamily="34" charset="0"/>
                <a:cs typeface="Arial" pitchFamily="34" charset="0"/>
              </a:rPr>
              <a:t>B) </a:t>
            </a:r>
            <a:r>
              <a:rPr lang="en-US" sz="3200" b="1">
                <a:latin typeface="Arial" pitchFamily="34" charset="0"/>
                <a:cs typeface="Arial" pitchFamily="34" charset="0"/>
              </a:rPr>
              <a:t>= </a:t>
            </a:r>
          </a:p>
        </p:txBody>
      </p:sp>
      <p:cxnSp>
        <p:nvCxnSpPr>
          <p:cNvPr id="4" name="Straight Connector 3"/>
          <p:cNvCxnSpPr>
            <a:stCxn id="8" idx="3"/>
          </p:cNvCxnSpPr>
          <p:nvPr/>
        </p:nvCxnSpPr>
        <p:spPr>
          <a:xfrm>
            <a:off x="3505200" y="3746213"/>
            <a:ext cx="495300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352800" y="3161437"/>
            <a:ext cx="48402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smtClean="0">
                <a:latin typeface="Arial" pitchFamily="34" charset="0"/>
                <a:cs typeface="Arial" pitchFamily="34" charset="0"/>
              </a:rPr>
              <a:t>P(B|defect) * P(defect) </a:t>
            </a:r>
            <a:endParaRPr lang="en-US" sz="3200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581400" y="3758625"/>
            <a:ext cx="48402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smtClean="0">
                <a:latin typeface="Arial" pitchFamily="34" charset="0"/>
                <a:cs typeface="Arial" pitchFamily="34" charset="0"/>
              </a:rPr>
              <a:t>P(B) </a:t>
            </a:r>
            <a:endParaRPr lang="en-US" sz="3200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001000" cy="838200"/>
          </a:xfrm>
        </p:spPr>
        <p:txBody>
          <a:bodyPr anchor="ctr">
            <a:normAutofit/>
          </a:bodyPr>
          <a:lstStyle/>
          <a:p>
            <a:r>
              <a:rPr lang="en-US" sz="4400" b="1" smtClean="0">
                <a:cs typeface="Arial"/>
              </a:rPr>
              <a:t>Naïve Bayes Intuition</a:t>
            </a:r>
            <a:endParaRPr lang="en-US" sz="4400" b="1"/>
          </a:p>
        </p:txBody>
      </p:sp>
    </p:spTree>
    <p:extLst>
      <p:ext uri="{BB962C8B-B14F-4D97-AF65-F5344CB8AC3E}">
        <p14:creationId xmlns:p14="http://schemas.microsoft.com/office/powerpoint/2010/main" val="2952414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122737"/>
            <a:ext cx="2438400" cy="2201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685800" y="4520625"/>
            <a:ext cx="53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smtClean="0">
                <a:latin typeface="Arial" pitchFamily="34" charset="0"/>
                <a:cs typeface="Arial" pitchFamily="34" charset="0"/>
              </a:rPr>
              <a:t>B</a:t>
            </a:r>
            <a:endParaRPr lang="en-US" sz="3200" b="1">
              <a:latin typeface="Arial" pitchFamily="34" charset="0"/>
              <a:cs typeface="Arial" pitchFamily="34" charset="0"/>
            </a:endParaRPr>
          </a:p>
        </p:txBody>
      </p:sp>
      <p:pic>
        <p:nvPicPr>
          <p:cNvPr id="21" name="Picture 4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4587875"/>
            <a:ext cx="1431925" cy="143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57200" y="3453825"/>
            <a:ext cx="3048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smtClean="0">
                <a:latin typeface="Arial" pitchFamily="34" charset="0"/>
                <a:cs typeface="Arial" pitchFamily="34" charset="0"/>
              </a:rPr>
              <a:t>P(defect </a:t>
            </a:r>
            <a:r>
              <a:rPr lang="en-US" sz="3200" b="1">
                <a:latin typeface="Arial" pitchFamily="34" charset="0"/>
                <a:cs typeface="Arial" pitchFamily="34" charset="0"/>
              </a:rPr>
              <a:t>| </a:t>
            </a:r>
            <a:r>
              <a:rPr lang="en-US" sz="3200" b="1" smtClean="0">
                <a:latin typeface="Arial" pitchFamily="34" charset="0"/>
                <a:cs typeface="Arial" pitchFamily="34" charset="0"/>
              </a:rPr>
              <a:t>B) </a:t>
            </a:r>
            <a:r>
              <a:rPr lang="en-US" sz="3200" b="1">
                <a:latin typeface="Arial" pitchFamily="34" charset="0"/>
                <a:cs typeface="Arial" pitchFamily="34" charset="0"/>
              </a:rPr>
              <a:t>= </a:t>
            </a:r>
          </a:p>
        </p:txBody>
      </p:sp>
      <p:cxnSp>
        <p:nvCxnSpPr>
          <p:cNvPr id="4" name="Straight Connector 3"/>
          <p:cNvCxnSpPr>
            <a:stCxn id="8" idx="3"/>
          </p:cNvCxnSpPr>
          <p:nvPr/>
        </p:nvCxnSpPr>
        <p:spPr>
          <a:xfrm>
            <a:off x="3505200" y="3746213"/>
            <a:ext cx="495300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581400" y="3161437"/>
            <a:ext cx="48402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smtClean="0">
                <a:latin typeface="Arial" pitchFamily="34" charset="0"/>
                <a:cs typeface="Arial" pitchFamily="34" charset="0"/>
              </a:rPr>
              <a:t>  0.5 * 0.01</a:t>
            </a:r>
            <a:endParaRPr lang="en-US" sz="3200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617976" y="3758625"/>
            <a:ext cx="48402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smtClean="0">
                <a:latin typeface="Arial" pitchFamily="34" charset="0"/>
                <a:cs typeface="Arial" pitchFamily="34" charset="0"/>
              </a:rPr>
              <a:t>0.4 </a:t>
            </a:r>
            <a:endParaRPr lang="en-US" sz="3200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001000" cy="838200"/>
          </a:xfrm>
        </p:spPr>
        <p:txBody>
          <a:bodyPr anchor="ctr">
            <a:normAutofit/>
          </a:bodyPr>
          <a:lstStyle/>
          <a:p>
            <a:r>
              <a:rPr lang="en-US" sz="4400" b="1" smtClean="0">
                <a:cs typeface="Arial"/>
              </a:rPr>
              <a:t>Naïve Bayes Intuition</a:t>
            </a:r>
            <a:endParaRPr lang="en-US" sz="4400" b="1"/>
          </a:p>
        </p:txBody>
      </p:sp>
    </p:spTree>
    <p:extLst>
      <p:ext uri="{BB962C8B-B14F-4D97-AF65-F5344CB8AC3E}">
        <p14:creationId xmlns:p14="http://schemas.microsoft.com/office/powerpoint/2010/main" val="3939559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122737"/>
            <a:ext cx="2438400" cy="2201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685800" y="4520625"/>
            <a:ext cx="53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smtClean="0">
                <a:latin typeface="Arial" pitchFamily="34" charset="0"/>
                <a:cs typeface="Arial" pitchFamily="34" charset="0"/>
              </a:rPr>
              <a:t>B</a:t>
            </a:r>
            <a:endParaRPr lang="en-US" sz="3200" b="1">
              <a:latin typeface="Arial" pitchFamily="34" charset="0"/>
              <a:cs typeface="Arial" pitchFamily="34" charset="0"/>
            </a:endParaRPr>
          </a:p>
        </p:txBody>
      </p:sp>
      <p:pic>
        <p:nvPicPr>
          <p:cNvPr id="21" name="Picture 4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4587875"/>
            <a:ext cx="1431925" cy="143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57200" y="3453825"/>
            <a:ext cx="3048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smtClean="0">
                <a:latin typeface="Arial" pitchFamily="34" charset="0"/>
                <a:cs typeface="Arial" pitchFamily="34" charset="0"/>
              </a:rPr>
              <a:t>P(defect </a:t>
            </a:r>
            <a:r>
              <a:rPr lang="en-US" sz="3200" b="1">
                <a:latin typeface="Arial" pitchFamily="34" charset="0"/>
                <a:cs typeface="Arial" pitchFamily="34" charset="0"/>
              </a:rPr>
              <a:t>| </a:t>
            </a:r>
            <a:r>
              <a:rPr lang="en-US" sz="3200" b="1" smtClean="0">
                <a:latin typeface="Arial" pitchFamily="34" charset="0"/>
                <a:cs typeface="Arial" pitchFamily="34" charset="0"/>
              </a:rPr>
              <a:t>B) </a:t>
            </a:r>
            <a:r>
              <a:rPr lang="en-US" sz="3200" b="1">
                <a:latin typeface="Arial" pitchFamily="34" charset="0"/>
                <a:cs typeface="Arial" pitchFamily="34" charset="0"/>
              </a:rPr>
              <a:t>=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429000" y="3453825"/>
            <a:ext cx="19446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smtClean="0">
                <a:latin typeface="Arial" pitchFamily="34" charset="0"/>
                <a:cs typeface="Arial" pitchFamily="34" charset="0"/>
              </a:rPr>
              <a:t>0.0125</a:t>
            </a:r>
            <a:endParaRPr lang="en-US" sz="3200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001000" cy="838200"/>
          </a:xfrm>
        </p:spPr>
        <p:txBody>
          <a:bodyPr anchor="ctr">
            <a:normAutofit/>
          </a:bodyPr>
          <a:lstStyle/>
          <a:p>
            <a:r>
              <a:rPr lang="en-US" sz="4400" b="1" smtClean="0">
                <a:cs typeface="Arial"/>
              </a:rPr>
              <a:t>Naïve Bayes Intuition</a:t>
            </a:r>
            <a:endParaRPr lang="en-US" sz="4400" b="1"/>
          </a:p>
        </p:txBody>
      </p:sp>
    </p:spTree>
    <p:extLst>
      <p:ext uri="{BB962C8B-B14F-4D97-AF65-F5344CB8AC3E}">
        <p14:creationId xmlns:p14="http://schemas.microsoft.com/office/powerpoint/2010/main" val="2593508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52400" y="3352800"/>
            <a:ext cx="69342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smtClean="0">
                <a:latin typeface="Arial" pitchFamily="34" charset="0"/>
                <a:cs typeface="Arial" pitchFamily="34" charset="0"/>
              </a:rPr>
              <a:t>Example:</a:t>
            </a:r>
          </a:p>
          <a:p>
            <a:r>
              <a:rPr lang="en-US" sz="2800" b="1" smtClean="0">
                <a:latin typeface="Arial" pitchFamily="34" charset="0"/>
                <a:cs typeface="Arial" pitchFamily="34" charset="0"/>
              </a:rPr>
              <a:t>10,000 tools</a:t>
            </a:r>
          </a:p>
          <a:p>
            <a:r>
              <a:rPr lang="en-US" sz="2800" b="1" smtClean="0">
                <a:latin typeface="Arial" pitchFamily="34" charset="0"/>
                <a:cs typeface="Arial" pitchFamily="34" charset="0"/>
              </a:rPr>
              <a:t>  4,000 from machine B</a:t>
            </a:r>
          </a:p>
          <a:p>
            <a:r>
              <a:rPr lang="en-US" sz="2800" b="1" smtClean="0">
                <a:latin typeface="Arial" pitchFamily="34" charset="0"/>
                <a:cs typeface="Arial" pitchFamily="34" charset="0"/>
              </a:rPr>
              <a:t>     100 defective (1%)</a:t>
            </a:r>
          </a:p>
          <a:p>
            <a:r>
              <a:rPr lang="en-US" sz="2800" b="1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smtClean="0">
                <a:latin typeface="Arial" pitchFamily="34" charset="0"/>
                <a:cs typeface="Arial" pitchFamily="34" charset="0"/>
              </a:rPr>
              <a:t>      50 defective from B (50%)</a:t>
            </a:r>
          </a:p>
          <a:p>
            <a:endParaRPr lang="en-US" sz="2800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52400" y="1396425"/>
            <a:ext cx="3048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smtClean="0">
                <a:latin typeface="Arial" pitchFamily="34" charset="0"/>
                <a:cs typeface="Arial" pitchFamily="34" charset="0"/>
              </a:rPr>
              <a:t>P(defect </a:t>
            </a:r>
            <a:r>
              <a:rPr lang="en-US" sz="2800" b="1">
                <a:latin typeface="Arial" pitchFamily="34" charset="0"/>
                <a:cs typeface="Arial" pitchFamily="34" charset="0"/>
              </a:rPr>
              <a:t>| </a:t>
            </a:r>
            <a:r>
              <a:rPr lang="en-US" sz="2800" b="1" smtClean="0">
                <a:latin typeface="Arial" pitchFamily="34" charset="0"/>
                <a:cs typeface="Arial" pitchFamily="34" charset="0"/>
              </a:rPr>
              <a:t>B) </a:t>
            </a:r>
            <a:r>
              <a:rPr lang="en-US" sz="2800" b="1">
                <a:latin typeface="Arial" pitchFamily="34" charset="0"/>
                <a:cs typeface="Arial" pitchFamily="34" charset="0"/>
              </a:rPr>
              <a:t>= 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2819400" y="1674168"/>
            <a:ext cx="403860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819400" y="1138535"/>
            <a:ext cx="4038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smtClean="0">
                <a:latin typeface="Arial" pitchFamily="34" charset="0"/>
                <a:cs typeface="Arial" pitchFamily="34" charset="0"/>
              </a:rPr>
              <a:t>P(B|defect) * P(defect) </a:t>
            </a:r>
            <a:endParaRPr lang="en-US" sz="2800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819400" y="1686580"/>
            <a:ext cx="4038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smtClean="0">
                <a:latin typeface="Arial" pitchFamily="34" charset="0"/>
                <a:cs typeface="Arial" pitchFamily="34" charset="0"/>
              </a:rPr>
              <a:t>P(B) </a:t>
            </a:r>
            <a:endParaRPr lang="en-US" sz="2800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934200" y="1396425"/>
            <a:ext cx="17495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smtClean="0">
                <a:latin typeface="Arial" pitchFamily="34" charset="0"/>
                <a:cs typeface="Arial" pitchFamily="34" charset="0"/>
              </a:rPr>
              <a:t>= 1.25%</a:t>
            </a:r>
            <a:endParaRPr lang="en-US" sz="2800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001000" cy="838200"/>
          </a:xfrm>
        </p:spPr>
        <p:txBody>
          <a:bodyPr anchor="ctr">
            <a:normAutofit/>
          </a:bodyPr>
          <a:lstStyle/>
          <a:p>
            <a:r>
              <a:rPr lang="en-US" sz="4400" b="1" smtClean="0">
                <a:cs typeface="Arial"/>
              </a:rPr>
              <a:t>Naïve Bayes Intuition</a:t>
            </a:r>
            <a:endParaRPr lang="en-US" sz="4400" b="1"/>
          </a:p>
        </p:txBody>
      </p:sp>
    </p:spTree>
    <p:extLst>
      <p:ext uri="{BB962C8B-B14F-4D97-AF65-F5344CB8AC3E}">
        <p14:creationId xmlns:p14="http://schemas.microsoft.com/office/powerpoint/2010/main" val="974955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52400" y="3352800"/>
            <a:ext cx="69342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smtClean="0">
                <a:latin typeface="Arial" pitchFamily="34" charset="0"/>
                <a:cs typeface="Arial" pitchFamily="34" charset="0"/>
              </a:rPr>
              <a:t>Example:</a:t>
            </a:r>
          </a:p>
          <a:p>
            <a:r>
              <a:rPr lang="en-US" sz="2800" b="1" smtClean="0">
                <a:latin typeface="Arial" pitchFamily="34" charset="0"/>
                <a:cs typeface="Arial" pitchFamily="34" charset="0"/>
              </a:rPr>
              <a:t>10,000 tools</a:t>
            </a:r>
          </a:p>
          <a:p>
            <a:r>
              <a:rPr lang="en-US" sz="2800" b="1" smtClean="0">
                <a:latin typeface="Arial" pitchFamily="34" charset="0"/>
                <a:cs typeface="Arial" pitchFamily="34" charset="0"/>
              </a:rPr>
              <a:t>  </a:t>
            </a:r>
            <a:r>
              <a:rPr lang="en-US" sz="2800" b="1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4,000</a:t>
            </a:r>
            <a:r>
              <a:rPr lang="en-US" sz="2800" b="1" smtClean="0">
                <a:latin typeface="Arial" pitchFamily="34" charset="0"/>
                <a:cs typeface="Arial" pitchFamily="34" charset="0"/>
              </a:rPr>
              <a:t> from machine B</a:t>
            </a:r>
          </a:p>
          <a:p>
            <a:r>
              <a:rPr lang="en-US" sz="2800" b="1" smtClean="0">
                <a:latin typeface="Arial" pitchFamily="34" charset="0"/>
                <a:cs typeface="Arial" pitchFamily="34" charset="0"/>
              </a:rPr>
              <a:t>     100 defective (1%)</a:t>
            </a:r>
          </a:p>
          <a:p>
            <a:r>
              <a:rPr lang="en-US" sz="2800" b="1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smtClean="0">
                <a:latin typeface="Arial" pitchFamily="34" charset="0"/>
                <a:cs typeface="Arial" pitchFamily="34" charset="0"/>
              </a:rPr>
              <a:t>      </a:t>
            </a:r>
            <a:r>
              <a:rPr lang="en-US" sz="2800" b="1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50</a:t>
            </a:r>
            <a:r>
              <a:rPr lang="en-US" sz="2800" b="1" smtClean="0">
                <a:latin typeface="Arial" pitchFamily="34" charset="0"/>
                <a:cs typeface="Arial" pitchFamily="34" charset="0"/>
              </a:rPr>
              <a:t> defective from B (50%)</a:t>
            </a:r>
          </a:p>
          <a:p>
            <a:endParaRPr lang="en-US" sz="2800" b="1">
              <a:latin typeface="Arial" pitchFamily="34" charset="0"/>
              <a:cs typeface="Arial" pitchFamily="34" charset="0"/>
            </a:endParaRPr>
          </a:p>
          <a:p>
            <a:r>
              <a:rPr lang="en-US" sz="2800" b="1" smtClean="0">
                <a:latin typeface="Arial" pitchFamily="34" charset="0"/>
                <a:cs typeface="Arial" pitchFamily="34" charset="0"/>
              </a:rPr>
              <a:t>% defective from B = </a:t>
            </a:r>
            <a:r>
              <a:rPr lang="en-US" sz="2800" b="1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50</a:t>
            </a:r>
            <a:r>
              <a:rPr lang="en-US" sz="2800" b="1" smtClean="0">
                <a:latin typeface="Arial" pitchFamily="34" charset="0"/>
                <a:cs typeface="Arial" pitchFamily="34" charset="0"/>
              </a:rPr>
              <a:t> / </a:t>
            </a:r>
            <a:r>
              <a:rPr lang="en-US" sz="2800" b="1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4,000</a:t>
            </a:r>
            <a:r>
              <a:rPr lang="en-US" sz="2800" b="1" smtClean="0">
                <a:latin typeface="Arial" pitchFamily="34" charset="0"/>
                <a:cs typeface="Arial" pitchFamily="34" charset="0"/>
              </a:rPr>
              <a:t> = 1.25%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52400" y="1396425"/>
            <a:ext cx="3048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smtClean="0">
                <a:latin typeface="Arial" pitchFamily="34" charset="0"/>
                <a:cs typeface="Arial" pitchFamily="34" charset="0"/>
              </a:rPr>
              <a:t>P(defect </a:t>
            </a:r>
            <a:r>
              <a:rPr lang="en-US" sz="2800" b="1">
                <a:latin typeface="Arial" pitchFamily="34" charset="0"/>
                <a:cs typeface="Arial" pitchFamily="34" charset="0"/>
              </a:rPr>
              <a:t>| </a:t>
            </a:r>
            <a:r>
              <a:rPr lang="en-US" sz="2800" b="1" smtClean="0">
                <a:latin typeface="Arial" pitchFamily="34" charset="0"/>
                <a:cs typeface="Arial" pitchFamily="34" charset="0"/>
              </a:rPr>
              <a:t>B) </a:t>
            </a:r>
            <a:r>
              <a:rPr lang="en-US" sz="2800" b="1">
                <a:latin typeface="Arial" pitchFamily="34" charset="0"/>
                <a:cs typeface="Arial" pitchFamily="34" charset="0"/>
              </a:rPr>
              <a:t>= 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2819400" y="1674168"/>
            <a:ext cx="403860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819400" y="1138535"/>
            <a:ext cx="4038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smtClean="0">
                <a:latin typeface="Arial" pitchFamily="34" charset="0"/>
                <a:cs typeface="Arial" pitchFamily="34" charset="0"/>
              </a:rPr>
              <a:t>P(B|defect) * P(defect) </a:t>
            </a:r>
            <a:endParaRPr lang="en-US" sz="2800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819400" y="1686580"/>
            <a:ext cx="4038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smtClean="0">
                <a:latin typeface="Arial" pitchFamily="34" charset="0"/>
                <a:cs typeface="Arial" pitchFamily="34" charset="0"/>
              </a:rPr>
              <a:t>P(B) </a:t>
            </a:r>
            <a:endParaRPr lang="en-US" sz="2800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934200" y="1396425"/>
            <a:ext cx="17495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smtClean="0">
                <a:latin typeface="Arial" pitchFamily="34" charset="0"/>
                <a:cs typeface="Arial" pitchFamily="34" charset="0"/>
              </a:rPr>
              <a:t>= 1.25%</a:t>
            </a:r>
            <a:endParaRPr lang="en-US" sz="2800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001000" cy="838200"/>
          </a:xfrm>
        </p:spPr>
        <p:txBody>
          <a:bodyPr anchor="ctr">
            <a:normAutofit/>
          </a:bodyPr>
          <a:lstStyle/>
          <a:p>
            <a:r>
              <a:rPr lang="en-US" sz="4400" b="1" smtClean="0">
                <a:cs typeface="Arial"/>
              </a:rPr>
              <a:t>Naïve Bayes Intuition</a:t>
            </a:r>
            <a:endParaRPr lang="en-US" sz="4400" b="1"/>
          </a:p>
        </p:txBody>
      </p:sp>
    </p:spTree>
    <p:extLst>
      <p:ext uri="{BB962C8B-B14F-4D97-AF65-F5344CB8AC3E}">
        <p14:creationId xmlns:p14="http://schemas.microsoft.com/office/powerpoint/2010/main" val="3440665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52400" y="1396425"/>
            <a:ext cx="3048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smtClean="0">
                <a:latin typeface="Arial" pitchFamily="34" charset="0"/>
                <a:cs typeface="Arial" pitchFamily="34" charset="0"/>
              </a:rPr>
              <a:t>P(defect </a:t>
            </a:r>
            <a:r>
              <a:rPr lang="en-US" sz="2800" b="1">
                <a:latin typeface="Arial" pitchFamily="34" charset="0"/>
                <a:cs typeface="Arial" pitchFamily="34" charset="0"/>
              </a:rPr>
              <a:t>| </a:t>
            </a:r>
            <a:r>
              <a:rPr lang="en-US" sz="2800" b="1" smtClean="0">
                <a:latin typeface="Arial" pitchFamily="34" charset="0"/>
                <a:cs typeface="Arial" pitchFamily="34" charset="0"/>
              </a:rPr>
              <a:t>A) </a:t>
            </a:r>
            <a:r>
              <a:rPr lang="en-US" sz="2800" b="1">
                <a:latin typeface="Arial" pitchFamily="34" charset="0"/>
                <a:cs typeface="Arial" pitchFamily="34" charset="0"/>
              </a:rPr>
              <a:t>= 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2819400" y="1674168"/>
            <a:ext cx="403860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819400" y="1138535"/>
            <a:ext cx="4038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smtClean="0">
                <a:latin typeface="Arial" pitchFamily="34" charset="0"/>
                <a:cs typeface="Arial" pitchFamily="34" charset="0"/>
              </a:rPr>
              <a:t>P(A|defect) * P(defect) </a:t>
            </a:r>
            <a:endParaRPr lang="en-US" sz="2800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819400" y="1686580"/>
            <a:ext cx="4038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smtClean="0">
                <a:latin typeface="Arial" pitchFamily="34" charset="0"/>
                <a:cs typeface="Arial" pitchFamily="34" charset="0"/>
              </a:rPr>
              <a:t>P(A) </a:t>
            </a:r>
            <a:endParaRPr lang="en-US" sz="2800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2400" y="3352800"/>
            <a:ext cx="69342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smtClean="0">
                <a:latin typeface="Arial" pitchFamily="34" charset="0"/>
                <a:cs typeface="Arial" pitchFamily="34" charset="0"/>
              </a:rPr>
              <a:t>Example:</a:t>
            </a:r>
          </a:p>
          <a:p>
            <a:r>
              <a:rPr lang="en-US" sz="2800" b="1" smtClean="0">
                <a:latin typeface="Arial" pitchFamily="34" charset="0"/>
                <a:cs typeface="Arial" pitchFamily="34" charset="0"/>
              </a:rPr>
              <a:t>10,000 tools</a:t>
            </a:r>
          </a:p>
          <a:p>
            <a:r>
              <a:rPr lang="en-US" sz="2800" b="1" smtClean="0">
                <a:latin typeface="Arial" pitchFamily="34" charset="0"/>
                <a:cs typeface="Arial" pitchFamily="34" charset="0"/>
              </a:rPr>
              <a:t>  </a:t>
            </a:r>
            <a:r>
              <a:rPr lang="en-US" sz="2800" b="1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6,000</a:t>
            </a:r>
            <a:r>
              <a:rPr lang="en-US" sz="2800" b="1" smtClean="0">
                <a:latin typeface="Arial" pitchFamily="34" charset="0"/>
                <a:cs typeface="Arial" pitchFamily="34" charset="0"/>
              </a:rPr>
              <a:t> from machine A</a:t>
            </a:r>
          </a:p>
          <a:p>
            <a:r>
              <a:rPr lang="en-US" sz="2800" b="1" smtClean="0">
                <a:latin typeface="Arial" pitchFamily="34" charset="0"/>
                <a:cs typeface="Arial" pitchFamily="34" charset="0"/>
              </a:rPr>
              <a:t>     100 defective (1%)</a:t>
            </a:r>
          </a:p>
          <a:p>
            <a:r>
              <a:rPr lang="en-US" sz="2800" b="1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smtClean="0">
                <a:latin typeface="Arial" pitchFamily="34" charset="0"/>
                <a:cs typeface="Arial" pitchFamily="34" charset="0"/>
              </a:rPr>
              <a:t>      </a:t>
            </a:r>
            <a:r>
              <a:rPr lang="en-US" sz="2800" b="1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50</a:t>
            </a:r>
            <a:r>
              <a:rPr lang="en-US" sz="2800" b="1" smtClean="0">
                <a:latin typeface="Arial" pitchFamily="34" charset="0"/>
                <a:cs typeface="Arial" pitchFamily="34" charset="0"/>
              </a:rPr>
              <a:t> defective from A (50%)</a:t>
            </a:r>
          </a:p>
          <a:p>
            <a:endParaRPr lang="en-US" sz="2800" b="1">
              <a:latin typeface="Arial" pitchFamily="34" charset="0"/>
              <a:cs typeface="Arial" pitchFamily="34" charset="0"/>
            </a:endParaRPr>
          </a:p>
          <a:p>
            <a:r>
              <a:rPr lang="en-US" sz="2800" b="1" smtClean="0">
                <a:latin typeface="Arial" pitchFamily="34" charset="0"/>
                <a:cs typeface="Arial" pitchFamily="34" charset="0"/>
              </a:rPr>
              <a:t>% defective from A = </a:t>
            </a:r>
            <a:r>
              <a:rPr lang="en-US" sz="2800" b="1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50</a:t>
            </a:r>
            <a:r>
              <a:rPr lang="en-US" sz="2800" b="1" smtClean="0">
                <a:latin typeface="Arial" pitchFamily="34" charset="0"/>
                <a:cs typeface="Arial" pitchFamily="34" charset="0"/>
              </a:rPr>
              <a:t> / </a:t>
            </a:r>
            <a:r>
              <a:rPr lang="en-US" sz="2800" b="1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6,000</a:t>
            </a:r>
            <a:r>
              <a:rPr lang="en-US" sz="2800" b="1" smtClean="0">
                <a:latin typeface="Arial" pitchFamily="34" charset="0"/>
                <a:cs typeface="Arial" pitchFamily="34" charset="0"/>
              </a:rPr>
              <a:t> = 0.83%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2819400" y="2893368"/>
            <a:ext cx="403860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819400" y="2357735"/>
            <a:ext cx="4038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smtClean="0">
                <a:latin typeface="Arial" pitchFamily="34" charset="0"/>
                <a:cs typeface="Arial" pitchFamily="34" charset="0"/>
              </a:rPr>
              <a:t>     0.5 * 0.01</a:t>
            </a:r>
            <a:endParaRPr lang="en-US" sz="2800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819400" y="2905780"/>
            <a:ext cx="4038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smtClean="0">
                <a:latin typeface="Arial" pitchFamily="34" charset="0"/>
                <a:cs typeface="Arial" pitchFamily="34" charset="0"/>
              </a:rPr>
              <a:t>0.6 </a:t>
            </a:r>
            <a:endParaRPr lang="en-US" sz="2800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209800" y="2590800"/>
            <a:ext cx="60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smtClean="0">
                <a:latin typeface="Arial" pitchFamily="34" charset="0"/>
                <a:cs typeface="Arial" pitchFamily="34" charset="0"/>
              </a:rPr>
              <a:t>= </a:t>
            </a:r>
            <a:endParaRPr lang="en-US" sz="2800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001000" cy="838200"/>
          </a:xfrm>
        </p:spPr>
        <p:txBody>
          <a:bodyPr anchor="ctr">
            <a:normAutofit/>
          </a:bodyPr>
          <a:lstStyle/>
          <a:p>
            <a:r>
              <a:rPr lang="en-US" sz="4400" b="1" smtClean="0">
                <a:cs typeface="Arial"/>
              </a:rPr>
              <a:t>Naïve Bayes Intuition</a:t>
            </a:r>
            <a:endParaRPr lang="en-US" sz="4400" b="1"/>
          </a:p>
        </p:txBody>
      </p:sp>
      <p:sp>
        <p:nvSpPr>
          <p:cNvPr id="21" name="TextBox 20"/>
          <p:cNvSpPr txBox="1"/>
          <p:nvPr/>
        </p:nvSpPr>
        <p:spPr>
          <a:xfrm>
            <a:off x="6934200" y="2600980"/>
            <a:ext cx="17495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smtClean="0">
                <a:latin typeface="Arial" pitchFamily="34" charset="0"/>
                <a:cs typeface="Arial" pitchFamily="34" charset="0"/>
              </a:rPr>
              <a:t>= 0.83%</a:t>
            </a:r>
            <a:endParaRPr lang="en-US" sz="2800" b="1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5567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001000" cy="838200"/>
          </a:xfrm>
        </p:spPr>
        <p:txBody>
          <a:bodyPr anchor="ctr">
            <a:normAutofit/>
          </a:bodyPr>
          <a:lstStyle/>
          <a:p>
            <a:r>
              <a:rPr lang="en-US" sz="4400" b="1" smtClean="0">
                <a:cs typeface="Arial"/>
              </a:rPr>
              <a:t>Naïve Bayes Intuition</a:t>
            </a:r>
            <a:endParaRPr lang="en-US" sz="4400" b="1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569482"/>
            <a:ext cx="5353050" cy="283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381000" y="1207532"/>
            <a:ext cx="121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>
                <a:latin typeface="Arial" pitchFamily="34" charset="0"/>
                <a:cs typeface="Arial" pitchFamily="34" charset="0"/>
              </a:rPr>
              <a:t>Salary</a:t>
            </a:r>
            <a:endParaRPr lang="en-US" sz="2400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477000" y="4174867"/>
            <a:ext cx="8191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>
                <a:latin typeface="Arial" pitchFamily="34" charset="0"/>
                <a:cs typeface="Arial" pitchFamily="34" charset="0"/>
              </a:rPr>
              <a:t>Age</a:t>
            </a:r>
            <a:endParaRPr lang="en-US" sz="2400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257800" y="1893332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Drives</a:t>
            </a:r>
            <a:endParaRPr lang="en-US" b="1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447800" y="2807732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Walks</a:t>
            </a:r>
            <a:endParaRPr lang="en-US" b="1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3855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001000" cy="838200"/>
          </a:xfrm>
        </p:spPr>
        <p:txBody>
          <a:bodyPr anchor="ctr">
            <a:normAutofit/>
          </a:bodyPr>
          <a:lstStyle/>
          <a:p>
            <a:r>
              <a:rPr lang="en-US" sz="4400" b="1" smtClean="0">
                <a:cs typeface="Arial"/>
              </a:rPr>
              <a:t>Naïve Bayes Intuition</a:t>
            </a:r>
            <a:endParaRPr lang="en-US" sz="4400" b="1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569482"/>
            <a:ext cx="5353050" cy="283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381000" y="1207532"/>
            <a:ext cx="121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>
                <a:latin typeface="Arial" pitchFamily="34" charset="0"/>
                <a:cs typeface="Arial" pitchFamily="34" charset="0"/>
              </a:rPr>
              <a:t>Salary</a:t>
            </a:r>
            <a:endParaRPr lang="en-US" sz="2400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477000" y="4174867"/>
            <a:ext cx="8191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>
                <a:latin typeface="Arial" pitchFamily="34" charset="0"/>
                <a:cs typeface="Arial" pitchFamily="34" charset="0"/>
              </a:rPr>
              <a:t>Age</a:t>
            </a:r>
            <a:endParaRPr lang="en-US" sz="2400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257800" y="1893332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Drives</a:t>
            </a:r>
            <a:endParaRPr lang="en-US" b="1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447800" y="2807732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Walks</a:t>
            </a:r>
            <a:endParaRPr lang="en-US" b="1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905000" y="1447800"/>
            <a:ext cx="1898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New data point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2895600" y="1800314"/>
            <a:ext cx="0" cy="55021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743200" y="2274332"/>
            <a:ext cx="409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o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04800" y="5287090"/>
            <a:ext cx="69913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smtClean="0">
                <a:latin typeface="Arial" pitchFamily="34" charset="0"/>
                <a:cs typeface="Arial" pitchFamily="34" charset="0"/>
              </a:rPr>
              <a:t>How should we classify this new point?</a:t>
            </a:r>
            <a:endParaRPr lang="en-US" sz="2800" b="1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4551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001000" cy="838200"/>
          </a:xfrm>
        </p:spPr>
        <p:txBody>
          <a:bodyPr anchor="ctr">
            <a:normAutofit/>
          </a:bodyPr>
          <a:lstStyle/>
          <a:p>
            <a:r>
              <a:rPr lang="en-US" sz="4400" b="1" smtClean="0">
                <a:cs typeface="Arial"/>
              </a:rPr>
              <a:t>Naïve Bayes Intuition</a:t>
            </a:r>
            <a:endParaRPr lang="en-US" sz="4400" b="1"/>
          </a:p>
        </p:txBody>
      </p:sp>
      <p:sp>
        <p:nvSpPr>
          <p:cNvPr id="11" name="TextBox 10"/>
          <p:cNvSpPr txBox="1"/>
          <p:nvPr/>
        </p:nvSpPr>
        <p:spPr>
          <a:xfrm>
            <a:off x="304800" y="5287090"/>
            <a:ext cx="3048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smtClean="0">
                <a:latin typeface="Arial" pitchFamily="34" charset="0"/>
                <a:cs typeface="Arial" pitchFamily="34" charset="0"/>
              </a:rPr>
              <a:t>P(walks </a:t>
            </a:r>
            <a:r>
              <a:rPr lang="en-US" sz="2800" b="1">
                <a:latin typeface="Arial" pitchFamily="34" charset="0"/>
                <a:cs typeface="Arial" pitchFamily="34" charset="0"/>
              </a:rPr>
              <a:t>| </a:t>
            </a:r>
            <a:r>
              <a:rPr lang="en-US" sz="2800" b="1" smtClean="0">
                <a:latin typeface="Arial" pitchFamily="34" charset="0"/>
                <a:cs typeface="Arial" pitchFamily="34" charset="0"/>
              </a:rPr>
              <a:t>X) </a:t>
            </a:r>
            <a:r>
              <a:rPr lang="en-US" sz="2800" b="1">
                <a:latin typeface="Arial" pitchFamily="34" charset="0"/>
                <a:cs typeface="Arial" pitchFamily="34" charset="0"/>
              </a:rPr>
              <a:t>= 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2971800" y="5564833"/>
            <a:ext cx="403860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971800" y="5029200"/>
            <a:ext cx="4038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smtClean="0">
                <a:latin typeface="Arial" pitchFamily="34" charset="0"/>
                <a:cs typeface="Arial" pitchFamily="34" charset="0"/>
              </a:rPr>
              <a:t>P(X|walks) * P(walks) </a:t>
            </a:r>
            <a:endParaRPr lang="en-US" sz="2800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971800" y="5577245"/>
            <a:ext cx="4038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smtClean="0">
                <a:latin typeface="Arial" pitchFamily="34" charset="0"/>
                <a:cs typeface="Arial" pitchFamily="34" charset="0"/>
              </a:rPr>
              <a:t>P(X) </a:t>
            </a:r>
            <a:endParaRPr lang="en-US" sz="2800" b="1">
              <a:latin typeface="Arial" pitchFamily="34" charset="0"/>
              <a:cs typeface="Arial" pitchFamily="34" charset="0"/>
            </a:endParaRPr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569482"/>
            <a:ext cx="5353050" cy="283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381000" y="1207532"/>
            <a:ext cx="121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>
                <a:latin typeface="Arial" pitchFamily="34" charset="0"/>
                <a:cs typeface="Arial" pitchFamily="34" charset="0"/>
              </a:rPr>
              <a:t>Salary</a:t>
            </a:r>
            <a:endParaRPr lang="en-US" sz="2400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477000" y="4174867"/>
            <a:ext cx="8191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>
                <a:latin typeface="Arial" pitchFamily="34" charset="0"/>
                <a:cs typeface="Arial" pitchFamily="34" charset="0"/>
              </a:rPr>
              <a:t>Age</a:t>
            </a:r>
            <a:endParaRPr lang="en-US" sz="2400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257800" y="1893332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Drives</a:t>
            </a:r>
            <a:endParaRPr lang="en-US" b="1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447800" y="2807732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Walks</a:t>
            </a:r>
            <a:endParaRPr lang="en-US" b="1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905000" y="1447800"/>
            <a:ext cx="1898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New data point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2895600" y="1800314"/>
            <a:ext cx="0" cy="55021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743200" y="2274332"/>
            <a:ext cx="409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o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8795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52400" y="18288"/>
            <a:ext cx="8001000" cy="1048512"/>
          </a:xfrm>
        </p:spPr>
        <p:txBody>
          <a:bodyPr anchor="ctr">
            <a:normAutofit/>
          </a:bodyPr>
          <a:lstStyle/>
          <a:p>
            <a:r>
              <a:rPr lang="en-US" sz="4400" b="1" smtClean="0">
                <a:cs typeface="Arial"/>
              </a:rPr>
              <a:t>Bayes Theorem</a:t>
            </a:r>
            <a:endParaRPr lang="en-US" sz="4400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685800" y="2642449"/>
                <a:ext cx="6230680" cy="13961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1" i="1" smtClean="0">
                          <a:latin typeface="Cambria Math"/>
                        </a:rPr>
                        <m:t>𝑷</m:t>
                      </m:r>
                      <m:d>
                        <m:dPr>
                          <m:ctrlPr>
                            <a:rPr lang="en-US" sz="4000" b="1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4000" b="1" i="1" smtClean="0">
                              <a:latin typeface="Cambria Math"/>
                            </a:rPr>
                            <m:t>𝑨</m:t>
                          </m:r>
                        </m:e>
                        <m:e>
                          <m:r>
                            <a:rPr lang="en-US" sz="4000" b="1" i="1" smtClean="0">
                              <a:latin typeface="Cambria Math"/>
                            </a:rPr>
                            <m:t>𝑩</m:t>
                          </m:r>
                        </m:e>
                      </m:d>
                      <m:r>
                        <a:rPr lang="en-US" sz="4000" b="1" i="1" smtClean="0">
                          <a:latin typeface="Cambria Math"/>
                        </a:rPr>
                        <m:t>=  </m:t>
                      </m:r>
                      <m:f>
                        <m:fPr>
                          <m:ctrlPr>
                            <a:rPr lang="en-US" sz="4000" b="1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4000" b="1" i="1" smtClean="0">
                              <a:latin typeface="Cambria Math"/>
                            </a:rPr>
                            <m:t>𝑷</m:t>
                          </m:r>
                          <m:d>
                            <m:dPr>
                              <m:ctrlPr>
                                <a:rPr lang="en-US" sz="4000" b="1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4000" b="1" i="1" smtClean="0">
                                  <a:latin typeface="Cambria Math"/>
                                </a:rPr>
                                <m:t>𝑩</m:t>
                              </m:r>
                            </m:e>
                            <m:e>
                              <m:r>
                                <a:rPr lang="en-US" sz="4000" b="1" i="1" smtClean="0">
                                  <a:latin typeface="Cambria Math"/>
                                </a:rPr>
                                <m:t>𝑨</m:t>
                              </m:r>
                            </m:e>
                          </m:d>
                          <m:r>
                            <a:rPr lang="en-US" sz="4000" b="1" i="1" smtClean="0">
                              <a:latin typeface="Cambria Math"/>
                            </a:rPr>
                            <m:t> </m:t>
                          </m:r>
                          <m:r>
                            <a:rPr lang="en-US" sz="4000" b="1" i="1" smtClean="0">
                              <a:latin typeface="Cambria Math"/>
                              <a:ea typeface="Cambria Math"/>
                            </a:rPr>
                            <m:t>∙ </m:t>
                          </m:r>
                          <m:r>
                            <a:rPr lang="en-US" sz="4000" b="1" i="1" smtClean="0">
                              <a:latin typeface="Cambria Math"/>
                            </a:rPr>
                            <m:t>𝑷</m:t>
                          </m:r>
                          <m:r>
                            <a:rPr lang="en-US" sz="4000" b="1" i="1" smtClean="0">
                              <a:latin typeface="Cambria Math"/>
                            </a:rPr>
                            <m:t>(</m:t>
                          </m:r>
                          <m:r>
                            <a:rPr lang="en-US" sz="4000" b="1" i="1" smtClean="0">
                              <a:latin typeface="Cambria Math"/>
                            </a:rPr>
                            <m:t>𝑨</m:t>
                          </m:r>
                          <m:r>
                            <a:rPr lang="en-US" sz="4000" b="1" i="1" smtClean="0"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sz="4000" b="1" i="1" smtClean="0">
                              <a:latin typeface="Cambria Math"/>
                            </a:rPr>
                            <m:t>𝑷</m:t>
                          </m:r>
                          <m:r>
                            <a:rPr lang="en-US" sz="4000" b="1" i="1" smtClean="0">
                              <a:latin typeface="Cambria Math"/>
                            </a:rPr>
                            <m:t>(</m:t>
                          </m:r>
                          <m:r>
                            <a:rPr lang="en-US" sz="4000" b="1" i="1" smtClean="0">
                              <a:latin typeface="Cambria Math"/>
                            </a:rPr>
                            <m:t>𝑩</m:t>
                          </m:r>
                          <m:r>
                            <a:rPr lang="en-US" sz="4000" b="1" i="1" smtClean="0">
                              <a:latin typeface="Cambria Math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4000" b="1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2642449"/>
                <a:ext cx="6230680" cy="1396151"/>
              </a:xfrm>
              <a:prstGeom prst="rect">
                <a:avLst/>
              </a:prstGeom>
              <a:blipFill rotWithShape="1">
                <a:blip r:embed="rId2"/>
                <a:stretch>
                  <a:fillRect r="-41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1919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001000" cy="838200"/>
          </a:xfrm>
        </p:spPr>
        <p:txBody>
          <a:bodyPr anchor="ctr">
            <a:normAutofit/>
          </a:bodyPr>
          <a:lstStyle/>
          <a:p>
            <a:r>
              <a:rPr lang="en-US" sz="4400" b="1" smtClean="0">
                <a:cs typeface="Arial"/>
              </a:rPr>
              <a:t>Naïve Bayes Intuition</a:t>
            </a:r>
            <a:endParaRPr lang="en-US" sz="4400" b="1"/>
          </a:p>
        </p:txBody>
      </p:sp>
      <p:sp>
        <p:nvSpPr>
          <p:cNvPr id="11" name="TextBox 10"/>
          <p:cNvSpPr txBox="1"/>
          <p:nvPr/>
        </p:nvSpPr>
        <p:spPr>
          <a:xfrm>
            <a:off x="304800" y="5287090"/>
            <a:ext cx="3048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smtClean="0">
                <a:latin typeface="Arial" pitchFamily="34" charset="0"/>
                <a:cs typeface="Arial" pitchFamily="34" charset="0"/>
              </a:rPr>
              <a:t>P(walks </a:t>
            </a:r>
            <a:r>
              <a:rPr lang="en-US" sz="2800" b="1">
                <a:latin typeface="Arial" pitchFamily="34" charset="0"/>
                <a:cs typeface="Arial" pitchFamily="34" charset="0"/>
              </a:rPr>
              <a:t>| </a:t>
            </a:r>
            <a:r>
              <a:rPr lang="en-US" sz="2800" b="1" smtClean="0">
                <a:latin typeface="Arial" pitchFamily="34" charset="0"/>
                <a:cs typeface="Arial" pitchFamily="34" charset="0"/>
              </a:rPr>
              <a:t>X) </a:t>
            </a:r>
            <a:r>
              <a:rPr lang="en-US" sz="2800" b="1">
                <a:latin typeface="Arial" pitchFamily="34" charset="0"/>
                <a:cs typeface="Arial" pitchFamily="34" charset="0"/>
              </a:rPr>
              <a:t>= 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2971800" y="5564833"/>
            <a:ext cx="403860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971800" y="5029200"/>
            <a:ext cx="4038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smtClean="0">
                <a:latin typeface="Arial" pitchFamily="34" charset="0"/>
                <a:cs typeface="Arial" pitchFamily="34" charset="0"/>
              </a:rPr>
              <a:t>P(X|walks) * P(walks) </a:t>
            </a:r>
            <a:endParaRPr lang="en-US" sz="2800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971800" y="5577245"/>
            <a:ext cx="4038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smtClean="0">
                <a:latin typeface="Arial" pitchFamily="34" charset="0"/>
                <a:cs typeface="Arial" pitchFamily="34" charset="0"/>
              </a:rPr>
              <a:t>P(X) </a:t>
            </a:r>
            <a:endParaRPr lang="en-US" sz="2800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187696" y="4114800"/>
            <a:ext cx="1898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>
                <a:latin typeface="Arial" pitchFamily="34" charset="0"/>
                <a:cs typeface="Arial" pitchFamily="34" charset="0"/>
              </a:rPr>
              <a:t>prior probability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352800" y="41148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>
                <a:latin typeface="Arial" pitchFamily="34" charset="0"/>
                <a:cs typeface="Arial" pitchFamily="34" charset="0"/>
              </a:rPr>
              <a:t>likelihood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352800" y="6096000"/>
            <a:ext cx="12207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marginal likelihood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041648" y="4478982"/>
            <a:ext cx="0" cy="55021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6112002" y="4484132"/>
            <a:ext cx="0" cy="55021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4419600" y="6019800"/>
            <a:ext cx="364236" cy="35816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09600" y="4078069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>
                <a:latin typeface="Arial" pitchFamily="34" charset="0"/>
                <a:cs typeface="Arial" pitchFamily="34" charset="0"/>
              </a:rPr>
              <a:t>posterior probability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1295400" y="4783782"/>
            <a:ext cx="0" cy="55021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324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001000" cy="838200"/>
          </a:xfrm>
        </p:spPr>
        <p:txBody>
          <a:bodyPr anchor="ctr">
            <a:normAutofit/>
          </a:bodyPr>
          <a:lstStyle/>
          <a:p>
            <a:r>
              <a:rPr lang="en-US" sz="4400" b="1" smtClean="0">
                <a:cs typeface="Arial"/>
              </a:rPr>
              <a:t>Naïve Bayes Intuition</a:t>
            </a:r>
            <a:endParaRPr lang="en-US" sz="4400" b="1"/>
          </a:p>
        </p:txBody>
      </p:sp>
      <p:sp>
        <p:nvSpPr>
          <p:cNvPr id="11" name="TextBox 10"/>
          <p:cNvSpPr txBox="1"/>
          <p:nvPr/>
        </p:nvSpPr>
        <p:spPr>
          <a:xfrm>
            <a:off x="304800" y="5287090"/>
            <a:ext cx="3048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smtClean="0">
                <a:latin typeface="Arial" pitchFamily="34" charset="0"/>
                <a:cs typeface="Arial" pitchFamily="34" charset="0"/>
              </a:rPr>
              <a:t>P(walks </a:t>
            </a:r>
            <a:r>
              <a:rPr lang="en-US" sz="2800" b="1">
                <a:latin typeface="Arial" pitchFamily="34" charset="0"/>
                <a:cs typeface="Arial" pitchFamily="34" charset="0"/>
              </a:rPr>
              <a:t>| </a:t>
            </a:r>
            <a:r>
              <a:rPr lang="en-US" sz="2800" b="1" smtClean="0">
                <a:latin typeface="Arial" pitchFamily="34" charset="0"/>
                <a:cs typeface="Arial" pitchFamily="34" charset="0"/>
              </a:rPr>
              <a:t>X) </a:t>
            </a:r>
            <a:r>
              <a:rPr lang="en-US" sz="2800" b="1">
                <a:latin typeface="Arial" pitchFamily="34" charset="0"/>
                <a:cs typeface="Arial" pitchFamily="34" charset="0"/>
              </a:rPr>
              <a:t>= 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2971800" y="5564833"/>
            <a:ext cx="403860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971800" y="5029200"/>
            <a:ext cx="4038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smtClean="0">
                <a:latin typeface="Arial" pitchFamily="34" charset="0"/>
                <a:cs typeface="Arial" pitchFamily="34" charset="0"/>
              </a:rPr>
              <a:t>P(X|walks) * P(walks) </a:t>
            </a:r>
            <a:endParaRPr lang="en-US" sz="2800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971800" y="5577245"/>
            <a:ext cx="4038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smtClean="0">
                <a:latin typeface="Arial" pitchFamily="34" charset="0"/>
                <a:cs typeface="Arial" pitchFamily="34" charset="0"/>
              </a:rPr>
              <a:t>P(X) </a:t>
            </a:r>
            <a:endParaRPr lang="en-US" sz="2800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187696" y="4114800"/>
            <a:ext cx="1898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>
                <a:latin typeface="Arial" pitchFamily="34" charset="0"/>
                <a:cs typeface="Arial" pitchFamily="34" charset="0"/>
              </a:rPr>
              <a:t>prior probability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352800" y="41148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>
                <a:latin typeface="Arial" pitchFamily="34" charset="0"/>
                <a:cs typeface="Arial" pitchFamily="34" charset="0"/>
              </a:rPr>
              <a:t>likelihood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352800" y="6096000"/>
            <a:ext cx="12207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marginal likelihood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041648" y="4478982"/>
            <a:ext cx="0" cy="55021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6112002" y="4484132"/>
            <a:ext cx="0" cy="55021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4419600" y="6019800"/>
            <a:ext cx="364236" cy="35816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09600" y="4078069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>
                <a:latin typeface="Arial" pitchFamily="34" charset="0"/>
                <a:cs typeface="Arial" pitchFamily="34" charset="0"/>
              </a:rPr>
              <a:t>posterior probability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1295400" y="4783782"/>
            <a:ext cx="0" cy="55021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04800" y="2047221"/>
            <a:ext cx="3048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smtClean="0">
                <a:latin typeface="Arial" pitchFamily="34" charset="0"/>
                <a:cs typeface="Arial" pitchFamily="34" charset="0"/>
              </a:rPr>
              <a:t>P(drives </a:t>
            </a:r>
            <a:r>
              <a:rPr lang="en-US" sz="2800" b="1">
                <a:latin typeface="Arial" pitchFamily="34" charset="0"/>
                <a:cs typeface="Arial" pitchFamily="34" charset="0"/>
              </a:rPr>
              <a:t>| </a:t>
            </a:r>
            <a:r>
              <a:rPr lang="en-US" sz="2800" b="1" smtClean="0">
                <a:latin typeface="Arial" pitchFamily="34" charset="0"/>
                <a:cs typeface="Arial" pitchFamily="34" charset="0"/>
              </a:rPr>
              <a:t>X) </a:t>
            </a:r>
            <a:r>
              <a:rPr lang="en-US" sz="2800" b="1">
                <a:latin typeface="Arial" pitchFamily="34" charset="0"/>
                <a:cs typeface="Arial" pitchFamily="34" charset="0"/>
              </a:rPr>
              <a:t>= </a:t>
            </a:r>
          </a:p>
        </p:txBody>
      </p:sp>
      <p:cxnSp>
        <p:nvCxnSpPr>
          <p:cNvPr id="33" name="Straight Connector 32"/>
          <p:cNvCxnSpPr/>
          <p:nvPr/>
        </p:nvCxnSpPr>
        <p:spPr>
          <a:xfrm>
            <a:off x="2971800" y="2324964"/>
            <a:ext cx="403860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971800" y="1789331"/>
            <a:ext cx="4038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smtClean="0">
                <a:latin typeface="Arial" pitchFamily="34" charset="0"/>
                <a:cs typeface="Arial" pitchFamily="34" charset="0"/>
              </a:rPr>
              <a:t>P(X|drives) * P(drives) </a:t>
            </a:r>
            <a:endParaRPr lang="en-US" sz="2800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971800" y="2337376"/>
            <a:ext cx="4038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smtClean="0">
                <a:latin typeface="Arial" pitchFamily="34" charset="0"/>
                <a:cs typeface="Arial" pitchFamily="34" charset="0"/>
              </a:rPr>
              <a:t>P(X) </a:t>
            </a:r>
            <a:endParaRPr lang="en-US" sz="2800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187696" y="874931"/>
            <a:ext cx="1898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>
                <a:latin typeface="Arial" pitchFamily="34" charset="0"/>
                <a:cs typeface="Arial" pitchFamily="34" charset="0"/>
              </a:rPr>
              <a:t>prior probability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352800" y="874931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>
                <a:latin typeface="Arial" pitchFamily="34" charset="0"/>
                <a:cs typeface="Arial" pitchFamily="34" charset="0"/>
              </a:rPr>
              <a:t>likelihood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352800" y="2856131"/>
            <a:ext cx="12207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marginal likelihood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4041648" y="1239113"/>
            <a:ext cx="0" cy="55021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6112002" y="1244263"/>
            <a:ext cx="0" cy="55021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4419600" y="2779931"/>
            <a:ext cx="364236" cy="35816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609600" y="838200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>
                <a:latin typeface="Arial" pitchFamily="34" charset="0"/>
                <a:cs typeface="Arial" pitchFamily="34" charset="0"/>
              </a:rPr>
              <a:t>posterior probability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1295400" y="1543913"/>
            <a:ext cx="0" cy="55021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6369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001000" cy="838200"/>
          </a:xfrm>
        </p:spPr>
        <p:txBody>
          <a:bodyPr anchor="ctr">
            <a:normAutofit/>
          </a:bodyPr>
          <a:lstStyle/>
          <a:p>
            <a:r>
              <a:rPr lang="en-US" sz="4400" b="1" smtClean="0">
                <a:cs typeface="Arial"/>
              </a:rPr>
              <a:t>Prior Probability</a:t>
            </a:r>
            <a:endParaRPr lang="en-US" sz="4400" b="1"/>
          </a:p>
        </p:txBody>
      </p:sp>
      <p:sp>
        <p:nvSpPr>
          <p:cNvPr id="11" name="TextBox 10"/>
          <p:cNvSpPr txBox="1"/>
          <p:nvPr/>
        </p:nvSpPr>
        <p:spPr>
          <a:xfrm>
            <a:off x="304800" y="5287090"/>
            <a:ext cx="3048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smtClean="0">
                <a:latin typeface="Arial" pitchFamily="34" charset="0"/>
                <a:cs typeface="Arial" pitchFamily="34" charset="0"/>
              </a:rPr>
              <a:t>P(walks) </a:t>
            </a:r>
            <a:r>
              <a:rPr lang="en-US" sz="2800" b="1">
                <a:latin typeface="Arial" pitchFamily="34" charset="0"/>
                <a:cs typeface="Arial" pitchFamily="34" charset="0"/>
              </a:rPr>
              <a:t>= 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2286000" y="5564833"/>
            <a:ext cx="346710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286000" y="5029200"/>
            <a:ext cx="3467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Number of walkers</a:t>
            </a:r>
            <a:endParaRPr lang="en-US" sz="2800" b="1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286000" y="5577245"/>
            <a:ext cx="3467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smtClean="0">
                <a:latin typeface="Arial" pitchFamily="34" charset="0"/>
                <a:cs typeface="Arial" pitchFamily="34" charset="0"/>
              </a:rPr>
              <a:t>Total observations </a:t>
            </a:r>
            <a:endParaRPr lang="en-US" sz="2800" b="1">
              <a:latin typeface="Arial" pitchFamily="34" charset="0"/>
              <a:cs typeface="Arial" pitchFamily="34" charset="0"/>
            </a:endParaRPr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569482"/>
            <a:ext cx="5353050" cy="283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381000" y="1207532"/>
            <a:ext cx="121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>
                <a:latin typeface="Arial" pitchFamily="34" charset="0"/>
                <a:cs typeface="Arial" pitchFamily="34" charset="0"/>
              </a:rPr>
              <a:t>Salary</a:t>
            </a:r>
            <a:endParaRPr lang="en-US" sz="2400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477000" y="4174867"/>
            <a:ext cx="8191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>
                <a:latin typeface="Arial" pitchFamily="34" charset="0"/>
                <a:cs typeface="Arial" pitchFamily="34" charset="0"/>
              </a:rPr>
              <a:t>Age</a:t>
            </a:r>
            <a:endParaRPr lang="en-US" sz="2400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257800" y="1893332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Drives</a:t>
            </a:r>
            <a:endParaRPr lang="en-US" b="1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447800" y="2807732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Walks</a:t>
            </a:r>
            <a:endParaRPr lang="en-US" b="1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887212" y="5315635"/>
            <a:ext cx="4175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smtClean="0">
                <a:latin typeface="Arial" pitchFamily="34" charset="0"/>
                <a:cs typeface="Arial" pitchFamily="34" charset="0"/>
              </a:rPr>
              <a:t>=</a:t>
            </a:r>
            <a:endParaRPr lang="en-US" sz="2800" b="1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>
            <a:off x="6324600" y="5564833"/>
            <a:ext cx="76200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324600" y="5029200"/>
            <a:ext cx="76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20</a:t>
            </a:r>
            <a:endParaRPr lang="en-US" sz="2800" b="1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324600" y="5577245"/>
            <a:ext cx="76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smtClean="0">
                <a:latin typeface="Arial" pitchFamily="34" charset="0"/>
                <a:cs typeface="Arial" pitchFamily="34" charset="0"/>
              </a:rPr>
              <a:t>60 </a:t>
            </a:r>
            <a:endParaRPr lang="en-US" sz="2800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162800" y="5307015"/>
            <a:ext cx="144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smtClean="0">
                <a:latin typeface="Arial" pitchFamily="34" charset="0"/>
                <a:cs typeface="Arial" pitchFamily="34" charset="0"/>
              </a:rPr>
              <a:t>= 0.333</a:t>
            </a:r>
            <a:endParaRPr lang="en-US" sz="2800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524000" y="3048000"/>
            <a:ext cx="676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(20)</a:t>
            </a:r>
            <a:endParaRPr lang="en-US" b="1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524500" y="2133600"/>
            <a:ext cx="647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(40)</a:t>
            </a:r>
            <a:endParaRPr lang="en-US" b="1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6326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001000" cy="838200"/>
          </a:xfrm>
        </p:spPr>
        <p:txBody>
          <a:bodyPr anchor="ctr">
            <a:normAutofit/>
          </a:bodyPr>
          <a:lstStyle/>
          <a:p>
            <a:r>
              <a:rPr lang="en-US" sz="4400" b="1" smtClean="0">
                <a:cs typeface="Arial"/>
              </a:rPr>
              <a:t>Marginal Likelihood</a:t>
            </a:r>
            <a:endParaRPr lang="en-US" sz="4400" b="1"/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569482"/>
            <a:ext cx="5353050" cy="283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381000" y="1207532"/>
            <a:ext cx="121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>
                <a:latin typeface="Arial" pitchFamily="34" charset="0"/>
                <a:cs typeface="Arial" pitchFamily="34" charset="0"/>
              </a:rPr>
              <a:t>Salary</a:t>
            </a:r>
            <a:endParaRPr lang="en-US" sz="2400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477000" y="4174867"/>
            <a:ext cx="8191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>
                <a:latin typeface="Arial" pitchFamily="34" charset="0"/>
                <a:cs typeface="Arial" pitchFamily="34" charset="0"/>
              </a:rPr>
              <a:t>Age</a:t>
            </a:r>
            <a:endParaRPr lang="en-US" sz="2400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257800" y="1893332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Drives</a:t>
            </a:r>
            <a:endParaRPr lang="en-US" b="1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447800" y="2807732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Walks</a:t>
            </a:r>
            <a:endParaRPr lang="en-US" b="1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1" name="Oval 30"/>
          <p:cNvSpPr/>
          <p:nvPr/>
        </p:nvSpPr>
        <p:spPr>
          <a:xfrm>
            <a:off x="2514600" y="2077998"/>
            <a:ext cx="838200" cy="817602"/>
          </a:xfrm>
          <a:prstGeom prst="ellipse">
            <a:avLst/>
          </a:prstGeom>
          <a:solidFill>
            <a:schemeClr val="accent2">
              <a:alpha val="20000"/>
            </a:schemeClr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2743200" y="2274332"/>
            <a:ext cx="409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o</a:t>
            </a:r>
            <a:endParaRPr lang="en-US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37875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001000" cy="838200"/>
          </a:xfrm>
        </p:spPr>
        <p:txBody>
          <a:bodyPr anchor="ctr">
            <a:normAutofit/>
          </a:bodyPr>
          <a:lstStyle/>
          <a:p>
            <a:r>
              <a:rPr lang="en-US" sz="4400" b="1" smtClean="0">
                <a:cs typeface="Arial"/>
              </a:rPr>
              <a:t>Marginal Likelihood</a:t>
            </a:r>
            <a:endParaRPr lang="en-US" sz="4400" b="1"/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569482"/>
            <a:ext cx="5353050" cy="283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381000" y="1207532"/>
            <a:ext cx="121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>
                <a:latin typeface="Arial" pitchFamily="34" charset="0"/>
                <a:cs typeface="Arial" pitchFamily="34" charset="0"/>
              </a:rPr>
              <a:t>Salary</a:t>
            </a:r>
            <a:endParaRPr lang="en-US" sz="2400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477000" y="4174867"/>
            <a:ext cx="8191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>
                <a:latin typeface="Arial" pitchFamily="34" charset="0"/>
                <a:cs typeface="Arial" pitchFamily="34" charset="0"/>
              </a:rPr>
              <a:t>Age</a:t>
            </a:r>
            <a:endParaRPr lang="en-US" sz="2400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257800" y="1893332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Drives</a:t>
            </a:r>
            <a:endParaRPr lang="en-US" b="1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447800" y="2807732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Walks</a:t>
            </a:r>
            <a:endParaRPr lang="en-US" b="1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905000" y="1143000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>
                <a:latin typeface="Arial" pitchFamily="34" charset="0"/>
                <a:cs typeface="Arial" pitchFamily="34" charset="0"/>
              </a:rPr>
              <a:t>similar features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2895600" y="1495514"/>
            <a:ext cx="0" cy="55021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2514600" y="2077998"/>
            <a:ext cx="838200" cy="817602"/>
          </a:xfrm>
          <a:prstGeom prst="ellipse">
            <a:avLst/>
          </a:prstGeom>
          <a:solidFill>
            <a:schemeClr val="accent2">
              <a:alpha val="20000"/>
            </a:schemeClr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Left Brace 1"/>
          <p:cNvSpPr/>
          <p:nvPr/>
        </p:nvSpPr>
        <p:spPr>
          <a:xfrm>
            <a:off x="838200" y="2077998"/>
            <a:ext cx="304800" cy="817602"/>
          </a:xfrm>
          <a:prstGeom prst="leftBrace">
            <a:avLst>
              <a:gd name="adj1" fmla="val 36385"/>
              <a:gd name="adj2" fmla="val 50000"/>
            </a:avLst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 Brace 12"/>
          <p:cNvSpPr/>
          <p:nvPr/>
        </p:nvSpPr>
        <p:spPr>
          <a:xfrm rot="16200000">
            <a:off x="2771001" y="4086999"/>
            <a:ext cx="304800" cy="817602"/>
          </a:xfrm>
          <a:prstGeom prst="leftBrace">
            <a:avLst>
              <a:gd name="adj1" fmla="val 36385"/>
              <a:gd name="adj2" fmla="val 50000"/>
            </a:avLst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/>
          <p:cNvCxnSpPr/>
          <p:nvPr/>
        </p:nvCxnSpPr>
        <p:spPr>
          <a:xfrm>
            <a:off x="1295400" y="2077998"/>
            <a:ext cx="13716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1295400" y="2895600"/>
            <a:ext cx="13716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rot="16200000">
            <a:off x="1828800" y="3505200"/>
            <a:ext cx="13716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rot="16200000">
            <a:off x="2629579" y="3505200"/>
            <a:ext cx="13716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356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001000" cy="838200"/>
          </a:xfrm>
        </p:spPr>
        <p:txBody>
          <a:bodyPr anchor="ctr">
            <a:normAutofit/>
          </a:bodyPr>
          <a:lstStyle/>
          <a:p>
            <a:r>
              <a:rPr lang="en-US" sz="4400" b="1" smtClean="0">
                <a:cs typeface="Arial"/>
              </a:rPr>
              <a:t>Marginal Likelihood</a:t>
            </a:r>
            <a:endParaRPr lang="en-US" sz="4400" b="1"/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569482"/>
            <a:ext cx="5353050" cy="283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381000" y="1207532"/>
            <a:ext cx="121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>
                <a:latin typeface="Arial" pitchFamily="34" charset="0"/>
                <a:cs typeface="Arial" pitchFamily="34" charset="0"/>
              </a:rPr>
              <a:t>Salary</a:t>
            </a:r>
            <a:endParaRPr lang="en-US" sz="2400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477000" y="4174867"/>
            <a:ext cx="8191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>
                <a:latin typeface="Arial" pitchFamily="34" charset="0"/>
                <a:cs typeface="Arial" pitchFamily="34" charset="0"/>
              </a:rPr>
              <a:t>Age</a:t>
            </a:r>
            <a:endParaRPr lang="en-US" sz="2400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257800" y="1893332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Drives</a:t>
            </a:r>
            <a:endParaRPr lang="en-US" b="1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447800" y="2807732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Walks</a:t>
            </a:r>
            <a:endParaRPr lang="en-US" b="1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905000" y="1143000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>
                <a:latin typeface="Arial" pitchFamily="34" charset="0"/>
                <a:cs typeface="Arial" pitchFamily="34" charset="0"/>
              </a:rPr>
              <a:t>similar features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2895600" y="1495514"/>
            <a:ext cx="0" cy="55021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2514600" y="2077998"/>
            <a:ext cx="838200" cy="817602"/>
          </a:xfrm>
          <a:prstGeom prst="ellipse">
            <a:avLst/>
          </a:prstGeom>
          <a:solidFill>
            <a:schemeClr val="accent2">
              <a:alpha val="20000"/>
            </a:schemeClr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04800" y="5287090"/>
            <a:ext cx="3048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smtClean="0">
                <a:latin typeface="Arial" pitchFamily="34" charset="0"/>
                <a:cs typeface="Arial" pitchFamily="34" charset="0"/>
              </a:rPr>
              <a:t>P(X) </a:t>
            </a:r>
            <a:r>
              <a:rPr lang="en-US" sz="2800" b="1">
                <a:latin typeface="Arial" pitchFamily="34" charset="0"/>
                <a:cs typeface="Arial" pitchFamily="34" charset="0"/>
              </a:rPr>
              <a:t>= 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1600200" y="5564833"/>
            <a:ext cx="487680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600200" y="5100935"/>
            <a:ext cx="480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smtClean="0">
                <a:latin typeface="Arial" pitchFamily="34" charset="0"/>
                <a:cs typeface="Arial" pitchFamily="34" charset="0"/>
              </a:rPr>
              <a:t>Number of similar observations</a:t>
            </a:r>
            <a:endParaRPr lang="en-US" sz="2400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286000" y="5562600"/>
            <a:ext cx="3467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smtClean="0">
                <a:latin typeface="Arial" pitchFamily="34" charset="0"/>
                <a:cs typeface="Arial" pitchFamily="34" charset="0"/>
              </a:rPr>
              <a:t>Total observations </a:t>
            </a:r>
            <a:endParaRPr lang="en-US" sz="2800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553200" y="5315635"/>
            <a:ext cx="4175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smtClean="0">
                <a:latin typeface="Arial" pitchFamily="34" charset="0"/>
                <a:cs typeface="Arial" pitchFamily="34" charset="0"/>
              </a:rPr>
              <a:t>=</a:t>
            </a:r>
            <a:endParaRPr lang="en-US" sz="2800" b="1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7010400" y="5564833"/>
            <a:ext cx="76200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010400" y="5029200"/>
            <a:ext cx="76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smtClean="0">
                <a:latin typeface="Arial" pitchFamily="34" charset="0"/>
                <a:cs typeface="Arial" pitchFamily="34" charset="0"/>
              </a:rPr>
              <a:t>3</a:t>
            </a:r>
            <a:endParaRPr lang="en-US" sz="2800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010400" y="5577245"/>
            <a:ext cx="76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smtClean="0">
                <a:latin typeface="Arial" pitchFamily="34" charset="0"/>
                <a:cs typeface="Arial" pitchFamily="34" charset="0"/>
              </a:rPr>
              <a:t>60 </a:t>
            </a:r>
            <a:endParaRPr lang="en-US" sz="2800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772400" y="5307015"/>
            <a:ext cx="121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smtClean="0">
                <a:latin typeface="Arial" pitchFamily="34" charset="0"/>
                <a:cs typeface="Arial" pitchFamily="34" charset="0"/>
              </a:rPr>
              <a:t>= 0.05</a:t>
            </a:r>
            <a:endParaRPr lang="en-US" sz="2800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524000" y="3048000"/>
            <a:ext cx="676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(20)</a:t>
            </a:r>
            <a:endParaRPr lang="en-US" b="1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524500" y="2133600"/>
            <a:ext cx="647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(40)</a:t>
            </a:r>
            <a:endParaRPr lang="en-US" b="1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3750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001000" cy="838200"/>
          </a:xfrm>
        </p:spPr>
        <p:txBody>
          <a:bodyPr anchor="ctr">
            <a:normAutofit/>
          </a:bodyPr>
          <a:lstStyle/>
          <a:p>
            <a:r>
              <a:rPr lang="en-US" sz="4400" b="1" smtClean="0">
                <a:cs typeface="Arial"/>
              </a:rPr>
              <a:t>Likelihood</a:t>
            </a:r>
            <a:endParaRPr lang="en-US" sz="4400" b="1"/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569482"/>
            <a:ext cx="5353050" cy="283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381000" y="1207532"/>
            <a:ext cx="121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>
                <a:latin typeface="Arial" pitchFamily="34" charset="0"/>
                <a:cs typeface="Arial" pitchFamily="34" charset="0"/>
              </a:rPr>
              <a:t>Salary</a:t>
            </a:r>
            <a:endParaRPr lang="en-US" sz="2400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477000" y="4174867"/>
            <a:ext cx="8191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>
                <a:latin typeface="Arial" pitchFamily="34" charset="0"/>
                <a:cs typeface="Arial" pitchFamily="34" charset="0"/>
              </a:rPr>
              <a:t>Age</a:t>
            </a:r>
            <a:endParaRPr lang="en-US" sz="2400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257800" y="1893332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Drives</a:t>
            </a:r>
            <a:endParaRPr lang="en-US" b="1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447800" y="2807732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Walks</a:t>
            </a:r>
            <a:endParaRPr lang="en-US" b="1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905000" y="1143000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>
                <a:latin typeface="Arial" pitchFamily="34" charset="0"/>
                <a:cs typeface="Arial" pitchFamily="34" charset="0"/>
              </a:rPr>
              <a:t>similar features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2895600" y="1495514"/>
            <a:ext cx="0" cy="55021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2514600" y="2077998"/>
            <a:ext cx="838200" cy="817602"/>
          </a:xfrm>
          <a:prstGeom prst="ellipse">
            <a:avLst/>
          </a:prstGeom>
          <a:solidFill>
            <a:schemeClr val="accent2">
              <a:alpha val="20000"/>
            </a:schemeClr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04800" y="5287090"/>
            <a:ext cx="3048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smtClean="0">
                <a:latin typeface="Arial" pitchFamily="34" charset="0"/>
                <a:cs typeface="Arial" pitchFamily="34" charset="0"/>
              </a:rPr>
              <a:t>P(X|walks) </a:t>
            </a:r>
            <a:r>
              <a:rPr lang="en-US" sz="2800" b="1">
                <a:latin typeface="Arial" pitchFamily="34" charset="0"/>
                <a:cs typeface="Arial" pitchFamily="34" charset="0"/>
              </a:rPr>
              <a:t>= 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2590800" y="5564833"/>
            <a:ext cx="388620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419350" y="4854714"/>
            <a:ext cx="42291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smtClean="0">
                <a:latin typeface="Arial" pitchFamily="34" charset="0"/>
                <a:cs typeface="Arial" pitchFamily="34" charset="0"/>
              </a:rPr>
              <a:t>Number of similar observations among those who walk</a:t>
            </a:r>
            <a:endParaRPr lang="en-US" sz="2000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819400" y="5562600"/>
            <a:ext cx="34671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smtClean="0">
                <a:latin typeface="Arial" pitchFamily="34" charset="0"/>
                <a:cs typeface="Arial" pitchFamily="34" charset="0"/>
              </a:rPr>
              <a:t>Total number of walkers </a:t>
            </a:r>
            <a:endParaRPr lang="en-US" sz="2000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553200" y="5315635"/>
            <a:ext cx="4175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smtClean="0">
                <a:latin typeface="Arial" pitchFamily="34" charset="0"/>
                <a:cs typeface="Arial" pitchFamily="34" charset="0"/>
              </a:rPr>
              <a:t>=</a:t>
            </a:r>
            <a:endParaRPr lang="en-US" sz="2800" b="1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7010400" y="5564833"/>
            <a:ext cx="76200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010400" y="5029200"/>
            <a:ext cx="76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smtClean="0">
                <a:latin typeface="Arial" pitchFamily="34" charset="0"/>
                <a:cs typeface="Arial" pitchFamily="34" charset="0"/>
              </a:rPr>
              <a:t>1</a:t>
            </a:r>
            <a:endParaRPr lang="en-US" sz="2800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010400" y="5577245"/>
            <a:ext cx="76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smtClean="0">
                <a:latin typeface="Arial" pitchFamily="34" charset="0"/>
                <a:cs typeface="Arial" pitchFamily="34" charset="0"/>
              </a:rPr>
              <a:t>20 </a:t>
            </a:r>
            <a:endParaRPr lang="en-US" sz="2800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772400" y="5307015"/>
            <a:ext cx="121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smtClean="0">
                <a:latin typeface="Arial" pitchFamily="34" charset="0"/>
                <a:cs typeface="Arial" pitchFamily="34" charset="0"/>
              </a:rPr>
              <a:t>= 0.05</a:t>
            </a:r>
            <a:endParaRPr lang="en-US" sz="2800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524000" y="3048000"/>
            <a:ext cx="676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(20)</a:t>
            </a:r>
            <a:endParaRPr lang="en-US" b="1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524500" y="2133600"/>
            <a:ext cx="647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(40)</a:t>
            </a:r>
            <a:endParaRPr lang="en-US" b="1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3048000" y="2438400"/>
            <a:ext cx="228600" cy="228600"/>
          </a:xfrm>
          <a:prstGeom prst="ellipse">
            <a:avLst/>
          </a:prstGeom>
          <a:solidFill>
            <a:schemeClr val="accent2">
              <a:lumMod val="20000"/>
              <a:lumOff val="80000"/>
              <a:alpha val="8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2819400" y="2667000"/>
            <a:ext cx="228600" cy="228600"/>
          </a:xfrm>
          <a:prstGeom prst="ellipse">
            <a:avLst/>
          </a:prstGeom>
          <a:solidFill>
            <a:schemeClr val="accent2">
              <a:lumMod val="20000"/>
              <a:lumOff val="80000"/>
              <a:alpha val="8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008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001000" cy="838200"/>
          </a:xfrm>
        </p:spPr>
        <p:txBody>
          <a:bodyPr anchor="ctr">
            <a:normAutofit/>
          </a:bodyPr>
          <a:lstStyle/>
          <a:p>
            <a:r>
              <a:rPr lang="en-US" sz="4400" b="1" smtClean="0">
                <a:cs typeface="Arial"/>
              </a:rPr>
              <a:t>Posterior Probability</a:t>
            </a:r>
            <a:endParaRPr lang="en-US" sz="4400" b="1"/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569482"/>
            <a:ext cx="5353050" cy="283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381000" y="1207532"/>
            <a:ext cx="121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>
                <a:latin typeface="Arial" pitchFamily="34" charset="0"/>
                <a:cs typeface="Arial" pitchFamily="34" charset="0"/>
              </a:rPr>
              <a:t>Salary</a:t>
            </a:r>
            <a:endParaRPr lang="en-US" sz="2400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477000" y="4174867"/>
            <a:ext cx="8191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>
                <a:latin typeface="Arial" pitchFamily="34" charset="0"/>
                <a:cs typeface="Arial" pitchFamily="34" charset="0"/>
              </a:rPr>
              <a:t>Age</a:t>
            </a:r>
            <a:endParaRPr lang="en-US" sz="2400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257800" y="1893332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Drives</a:t>
            </a:r>
            <a:endParaRPr lang="en-US" b="1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447800" y="2807732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Walks</a:t>
            </a:r>
            <a:endParaRPr lang="en-US" b="1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905000" y="1143000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>
                <a:latin typeface="Arial" pitchFamily="34" charset="0"/>
                <a:cs typeface="Arial" pitchFamily="34" charset="0"/>
              </a:rPr>
              <a:t>similar features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2895600" y="1495514"/>
            <a:ext cx="0" cy="55021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2514600" y="2077998"/>
            <a:ext cx="838200" cy="817602"/>
          </a:xfrm>
          <a:prstGeom prst="ellipse">
            <a:avLst/>
          </a:prstGeom>
          <a:solidFill>
            <a:schemeClr val="accent2">
              <a:alpha val="20000"/>
            </a:schemeClr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1524000" y="3048000"/>
            <a:ext cx="676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(20)</a:t>
            </a:r>
            <a:endParaRPr lang="en-US" b="1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524500" y="2133600"/>
            <a:ext cx="647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(40)</a:t>
            </a:r>
            <a:endParaRPr lang="en-US" b="1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743200" y="2274332"/>
            <a:ext cx="409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o</a:t>
            </a:r>
            <a:endParaRPr lang="en-US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04800" y="5287090"/>
            <a:ext cx="3048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smtClean="0">
                <a:latin typeface="Arial" pitchFamily="34" charset="0"/>
                <a:cs typeface="Arial" pitchFamily="34" charset="0"/>
              </a:rPr>
              <a:t>P(walks </a:t>
            </a:r>
            <a:r>
              <a:rPr lang="en-US" sz="2800" b="1">
                <a:latin typeface="Arial" pitchFamily="34" charset="0"/>
                <a:cs typeface="Arial" pitchFamily="34" charset="0"/>
              </a:rPr>
              <a:t>| </a:t>
            </a:r>
            <a:r>
              <a:rPr lang="en-US" sz="2800" b="1" smtClean="0">
                <a:latin typeface="Arial" pitchFamily="34" charset="0"/>
                <a:cs typeface="Arial" pitchFamily="34" charset="0"/>
              </a:rPr>
              <a:t>X) </a:t>
            </a:r>
            <a:r>
              <a:rPr lang="en-US" sz="2800" b="1">
                <a:latin typeface="Arial" pitchFamily="34" charset="0"/>
                <a:cs typeface="Arial" pitchFamily="34" charset="0"/>
              </a:rPr>
              <a:t>= </a:t>
            </a:r>
          </a:p>
        </p:txBody>
      </p:sp>
      <p:cxnSp>
        <p:nvCxnSpPr>
          <p:cNvPr id="34" name="Straight Connector 33"/>
          <p:cNvCxnSpPr/>
          <p:nvPr/>
        </p:nvCxnSpPr>
        <p:spPr>
          <a:xfrm>
            <a:off x="2971800" y="5564833"/>
            <a:ext cx="403860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971800" y="5029200"/>
            <a:ext cx="4038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smtClean="0">
                <a:latin typeface="Arial" pitchFamily="34" charset="0"/>
                <a:cs typeface="Arial" pitchFamily="34" charset="0"/>
              </a:rPr>
              <a:t>P(X|walks) * P(walks) </a:t>
            </a:r>
            <a:endParaRPr lang="en-US" sz="2800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971800" y="5577245"/>
            <a:ext cx="4038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smtClean="0">
                <a:latin typeface="Arial" pitchFamily="34" charset="0"/>
                <a:cs typeface="Arial" pitchFamily="34" charset="0"/>
              </a:rPr>
              <a:t>P(X) </a:t>
            </a:r>
            <a:endParaRPr lang="en-US" sz="2800" b="1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6066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001000" cy="838200"/>
          </a:xfrm>
        </p:spPr>
        <p:txBody>
          <a:bodyPr anchor="ctr">
            <a:normAutofit/>
          </a:bodyPr>
          <a:lstStyle/>
          <a:p>
            <a:r>
              <a:rPr lang="en-US" sz="4400" b="1" smtClean="0">
                <a:cs typeface="Arial"/>
              </a:rPr>
              <a:t>Posterior Probability</a:t>
            </a:r>
            <a:endParaRPr lang="en-US" sz="4400" b="1"/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569482"/>
            <a:ext cx="5353050" cy="283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381000" y="1207532"/>
            <a:ext cx="121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>
                <a:latin typeface="Arial" pitchFamily="34" charset="0"/>
                <a:cs typeface="Arial" pitchFamily="34" charset="0"/>
              </a:rPr>
              <a:t>Salary</a:t>
            </a:r>
            <a:endParaRPr lang="en-US" sz="2400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477000" y="4174867"/>
            <a:ext cx="8191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>
                <a:latin typeface="Arial" pitchFamily="34" charset="0"/>
                <a:cs typeface="Arial" pitchFamily="34" charset="0"/>
              </a:rPr>
              <a:t>Age</a:t>
            </a:r>
            <a:endParaRPr lang="en-US" sz="2400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257800" y="1893332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Drives</a:t>
            </a:r>
            <a:endParaRPr lang="en-US" b="1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447800" y="2807732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Walks</a:t>
            </a:r>
            <a:endParaRPr lang="en-US" b="1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905000" y="1143000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>
                <a:latin typeface="Arial" pitchFamily="34" charset="0"/>
                <a:cs typeface="Arial" pitchFamily="34" charset="0"/>
              </a:rPr>
              <a:t>similar features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2895600" y="1495514"/>
            <a:ext cx="0" cy="55021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2514600" y="2077998"/>
            <a:ext cx="838200" cy="817602"/>
          </a:xfrm>
          <a:prstGeom prst="ellipse">
            <a:avLst/>
          </a:prstGeom>
          <a:solidFill>
            <a:schemeClr val="accent2">
              <a:alpha val="20000"/>
            </a:schemeClr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1524000" y="3048000"/>
            <a:ext cx="676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(20)</a:t>
            </a:r>
            <a:endParaRPr lang="en-US" b="1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524500" y="2133600"/>
            <a:ext cx="647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(40)</a:t>
            </a:r>
            <a:endParaRPr lang="en-US" b="1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743200" y="2274332"/>
            <a:ext cx="409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o</a:t>
            </a:r>
            <a:endParaRPr lang="en-US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04800" y="5287090"/>
            <a:ext cx="3048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smtClean="0">
                <a:latin typeface="Arial" pitchFamily="34" charset="0"/>
                <a:cs typeface="Arial" pitchFamily="34" charset="0"/>
              </a:rPr>
              <a:t>P(</a:t>
            </a:r>
            <a:r>
              <a:rPr lang="en-US" sz="2800" b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walks</a:t>
            </a:r>
            <a:r>
              <a:rPr lang="en-US" sz="2800" b="1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>
                <a:latin typeface="Arial" pitchFamily="34" charset="0"/>
                <a:cs typeface="Arial" pitchFamily="34" charset="0"/>
              </a:rPr>
              <a:t>| </a:t>
            </a:r>
            <a:r>
              <a:rPr lang="en-US" sz="2800" b="1" smtClean="0">
                <a:latin typeface="Arial" pitchFamily="34" charset="0"/>
                <a:cs typeface="Arial" pitchFamily="34" charset="0"/>
              </a:rPr>
              <a:t>X) </a:t>
            </a:r>
            <a:r>
              <a:rPr lang="en-US" sz="2800" b="1">
                <a:latin typeface="Arial" pitchFamily="34" charset="0"/>
                <a:cs typeface="Arial" pitchFamily="34" charset="0"/>
              </a:rPr>
              <a:t>= </a:t>
            </a:r>
          </a:p>
        </p:txBody>
      </p:sp>
      <p:cxnSp>
        <p:nvCxnSpPr>
          <p:cNvPr id="34" name="Straight Connector 33"/>
          <p:cNvCxnSpPr/>
          <p:nvPr/>
        </p:nvCxnSpPr>
        <p:spPr>
          <a:xfrm>
            <a:off x="2971800" y="5564833"/>
            <a:ext cx="403860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971800" y="5029200"/>
            <a:ext cx="4038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smtClean="0">
                <a:latin typeface="Arial" pitchFamily="34" charset="0"/>
                <a:cs typeface="Arial" pitchFamily="34" charset="0"/>
              </a:rPr>
              <a:t>     0.05 * </a:t>
            </a:r>
            <a:r>
              <a:rPr lang="en-US" sz="2800" b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0.333</a:t>
            </a:r>
            <a:endParaRPr lang="en-US" sz="2800" b="1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971800" y="5577245"/>
            <a:ext cx="4038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smtClean="0">
                <a:latin typeface="Arial" pitchFamily="34" charset="0"/>
                <a:cs typeface="Arial" pitchFamily="34" charset="0"/>
              </a:rPr>
              <a:t>0.05</a:t>
            </a:r>
            <a:endParaRPr lang="en-US" sz="2800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086600" y="5307015"/>
            <a:ext cx="152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smtClean="0">
                <a:latin typeface="Arial" pitchFamily="34" charset="0"/>
                <a:cs typeface="Arial" pitchFamily="34" charset="0"/>
              </a:rPr>
              <a:t>= </a:t>
            </a:r>
            <a:r>
              <a:rPr lang="en-US" sz="2800" b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0.333</a:t>
            </a:r>
            <a:endParaRPr lang="en-US" sz="2800" b="1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7874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001000" cy="838200"/>
          </a:xfrm>
        </p:spPr>
        <p:txBody>
          <a:bodyPr anchor="ctr">
            <a:normAutofit/>
          </a:bodyPr>
          <a:lstStyle/>
          <a:p>
            <a:r>
              <a:rPr lang="en-US" sz="4400" b="1" smtClean="0">
                <a:cs typeface="Arial"/>
              </a:rPr>
              <a:t>Posterior Probability</a:t>
            </a:r>
            <a:endParaRPr lang="en-US" sz="4400" b="1"/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569482"/>
            <a:ext cx="5353050" cy="283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381000" y="1207532"/>
            <a:ext cx="121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>
                <a:latin typeface="Arial" pitchFamily="34" charset="0"/>
                <a:cs typeface="Arial" pitchFamily="34" charset="0"/>
              </a:rPr>
              <a:t>Salary</a:t>
            </a:r>
            <a:endParaRPr lang="en-US" sz="2400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477000" y="4174867"/>
            <a:ext cx="8191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>
                <a:latin typeface="Arial" pitchFamily="34" charset="0"/>
                <a:cs typeface="Arial" pitchFamily="34" charset="0"/>
              </a:rPr>
              <a:t>Age</a:t>
            </a:r>
            <a:endParaRPr lang="en-US" sz="2400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257800" y="1893332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Drives</a:t>
            </a:r>
            <a:endParaRPr lang="en-US" b="1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447800" y="2807732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Walks</a:t>
            </a:r>
            <a:endParaRPr lang="en-US" b="1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905000" y="1143000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>
                <a:latin typeface="Arial" pitchFamily="34" charset="0"/>
                <a:cs typeface="Arial" pitchFamily="34" charset="0"/>
              </a:rPr>
              <a:t>similar features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2895600" y="1495514"/>
            <a:ext cx="0" cy="55021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2514600" y="2077998"/>
            <a:ext cx="838200" cy="817602"/>
          </a:xfrm>
          <a:prstGeom prst="ellipse">
            <a:avLst/>
          </a:prstGeom>
          <a:solidFill>
            <a:schemeClr val="accent2">
              <a:alpha val="20000"/>
            </a:schemeClr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1524000" y="3048000"/>
            <a:ext cx="676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(20)</a:t>
            </a:r>
            <a:endParaRPr lang="en-US" b="1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524500" y="2133600"/>
            <a:ext cx="647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(40)</a:t>
            </a:r>
            <a:endParaRPr lang="en-US" b="1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743200" y="2274332"/>
            <a:ext cx="409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o</a:t>
            </a:r>
            <a:endParaRPr lang="en-US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04800" y="5287090"/>
            <a:ext cx="3048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smtClean="0">
                <a:latin typeface="Arial" pitchFamily="34" charset="0"/>
                <a:cs typeface="Arial" pitchFamily="34" charset="0"/>
              </a:rPr>
              <a:t>P(</a:t>
            </a:r>
            <a:r>
              <a:rPr lang="en-US" sz="2800" b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drives</a:t>
            </a:r>
            <a:r>
              <a:rPr lang="en-US" sz="2800" b="1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>
                <a:latin typeface="Arial" pitchFamily="34" charset="0"/>
                <a:cs typeface="Arial" pitchFamily="34" charset="0"/>
              </a:rPr>
              <a:t>| </a:t>
            </a:r>
            <a:r>
              <a:rPr lang="en-US" sz="2800" b="1" smtClean="0">
                <a:latin typeface="Arial" pitchFamily="34" charset="0"/>
                <a:cs typeface="Arial" pitchFamily="34" charset="0"/>
              </a:rPr>
              <a:t>X) </a:t>
            </a:r>
            <a:r>
              <a:rPr lang="en-US" sz="2800" b="1">
                <a:latin typeface="Arial" pitchFamily="34" charset="0"/>
                <a:cs typeface="Arial" pitchFamily="34" charset="0"/>
              </a:rPr>
              <a:t>= </a:t>
            </a:r>
          </a:p>
        </p:txBody>
      </p:sp>
      <p:cxnSp>
        <p:nvCxnSpPr>
          <p:cNvPr id="34" name="Straight Connector 33"/>
          <p:cNvCxnSpPr/>
          <p:nvPr/>
        </p:nvCxnSpPr>
        <p:spPr>
          <a:xfrm>
            <a:off x="2971800" y="5564833"/>
            <a:ext cx="403860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971800" y="5029200"/>
            <a:ext cx="4038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smtClean="0">
                <a:latin typeface="Arial" pitchFamily="34" charset="0"/>
                <a:cs typeface="Arial" pitchFamily="34" charset="0"/>
              </a:rPr>
              <a:t>     0.05 * </a:t>
            </a:r>
            <a:r>
              <a:rPr lang="en-US" sz="2800" b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0.666</a:t>
            </a:r>
            <a:endParaRPr lang="en-US" sz="2800" b="1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971800" y="5577245"/>
            <a:ext cx="4038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smtClean="0">
                <a:latin typeface="Arial" pitchFamily="34" charset="0"/>
                <a:cs typeface="Arial" pitchFamily="34" charset="0"/>
              </a:rPr>
              <a:t>0.05</a:t>
            </a:r>
            <a:endParaRPr lang="en-US" sz="2800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086600" y="5307015"/>
            <a:ext cx="152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smtClean="0">
                <a:latin typeface="Arial" pitchFamily="34" charset="0"/>
                <a:cs typeface="Arial" pitchFamily="34" charset="0"/>
              </a:rPr>
              <a:t>= </a:t>
            </a:r>
            <a:r>
              <a:rPr lang="en-US" sz="2800" b="1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0.666</a:t>
            </a:r>
            <a:endParaRPr lang="en-US" sz="2800" b="1">
              <a:solidFill>
                <a:schemeClr val="accent5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6943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001000" cy="838200"/>
          </a:xfrm>
        </p:spPr>
        <p:txBody>
          <a:bodyPr anchor="ctr">
            <a:normAutofit/>
          </a:bodyPr>
          <a:lstStyle/>
          <a:p>
            <a:r>
              <a:rPr lang="en-US" sz="4400" b="1" smtClean="0">
                <a:cs typeface="Arial"/>
              </a:rPr>
              <a:t>Naïve Bayes Intuition</a:t>
            </a:r>
            <a:endParaRPr lang="en-US" sz="4400" b="1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447800"/>
            <a:ext cx="2438400" cy="2201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122737"/>
            <a:ext cx="2438400" cy="2201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85800" y="1853625"/>
            <a:ext cx="53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smtClean="0">
                <a:latin typeface="Arial" pitchFamily="34" charset="0"/>
                <a:cs typeface="Arial" pitchFamily="34" charset="0"/>
              </a:rPr>
              <a:t>A</a:t>
            </a:r>
            <a:endParaRPr lang="en-US" sz="3200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85800" y="4520625"/>
            <a:ext cx="53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smtClean="0">
                <a:latin typeface="Arial" pitchFamily="34" charset="0"/>
                <a:cs typeface="Arial" pitchFamily="34" charset="0"/>
              </a:rPr>
              <a:t>B</a:t>
            </a:r>
            <a:endParaRPr lang="en-US" sz="3200" b="1">
              <a:latin typeface="Arial" pitchFamily="34" charset="0"/>
              <a:cs typeface="Arial" pitchFamily="34" charset="0"/>
            </a:endParaRPr>
          </a:p>
        </p:txBody>
      </p:sp>
      <p:pic>
        <p:nvPicPr>
          <p:cNvPr id="16" name="Picture 4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1905000"/>
            <a:ext cx="1431925" cy="143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Picture 4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4587875"/>
            <a:ext cx="1431925" cy="143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4876800" y="2256343"/>
            <a:ext cx="2590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>
                <a:latin typeface="Arial" pitchFamily="34" charset="0"/>
                <a:cs typeface="Arial" pitchFamily="34" charset="0"/>
              </a:rPr>
              <a:t>3</a:t>
            </a:r>
            <a:r>
              <a:rPr lang="en-US" sz="3200" b="1" smtClean="0">
                <a:latin typeface="Arial" pitchFamily="34" charset="0"/>
                <a:cs typeface="Arial" pitchFamily="34" charset="0"/>
              </a:rPr>
              <a:t>0 per hour</a:t>
            </a:r>
            <a:endParaRPr lang="en-US" sz="3200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876800" y="4953000"/>
            <a:ext cx="2590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smtClean="0">
                <a:latin typeface="Arial" pitchFamily="34" charset="0"/>
                <a:cs typeface="Arial" pitchFamily="34" charset="0"/>
              </a:rPr>
              <a:t>20 per hour</a:t>
            </a:r>
            <a:endParaRPr lang="en-US" sz="3200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6200" y="990600"/>
            <a:ext cx="7848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smtClean="0">
                <a:latin typeface="Arial" pitchFamily="34" charset="0"/>
                <a:cs typeface="Arial" pitchFamily="34" charset="0"/>
              </a:rPr>
              <a:t>Two machines produce the same tools</a:t>
            </a:r>
            <a:endParaRPr lang="en-US" sz="3200" b="1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5318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001000" cy="838200"/>
          </a:xfrm>
        </p:spPr>
        <p:txBody>
          <a:bodyPr anchor="ctr">
            <a:normAutofit/>
          </a:bodyPr>
          <a:lstStyle/>
          <a:p>
            <a:r>
              <a:rPr lang="en-US" sz="4400" b="1" smtClean="0">
                <a:cs typeface="Arial"/>
              </a:rPr>
              <a:t>Posterior Probability</a:t>
            </a:r>
            <a:endParaRPr lang="en-US" sz="4400" b="1"/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569482"/>
            <a:ext cx="5353050" cy="283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381000" y="1207532"/>
            <a:ext cx="121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>
                <a:latin typeface="Arial" pitchFamily="34" charset="0"/>
                <a:cs typeface="Arial" pitchFamily="34" charset="0"/>
              </a:rPr>
              <a:t>Salary</a:t>
            </a:r>
            <a:endParaRPr lang="en-US" sz="2400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477000" y="4174867"/>
            <a:ext cx="8191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>
                <a:latin typeface="Arial" pitchFamily="34" charset="0"/>
                <a:cs typeface="Arial" pitchFamily="34" charset="0"/>
              </a:rPr>
              <a:t>Age</a:t>
            </a:r>
            <a:endParaRPr lang="en-US" sz="2400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257800" y="1893332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Drives</a:t>
            </a:r>
            <a:endParaRPr lang="en-US" b="1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447800" y="2807732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Walks</a:t>
            </a:r>
            <a:endParaRPr lang="en-US" b="1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905000" y="1143000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>
                <a:latin typeface="Arial" pitchFamily="34" charset="0"/>
                <a:cs typeface="Arial" pitchFamily="34" charset="0"/>
              </a:rPr>
              <a:t>similar features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2895600" y="1495514"/>
            <a:ext cx="0" cy="55021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2514600" y="2077998"/>
            <a:ext cx="838200" cy="817602"/>
          </a:xfrm>
          <a:prstGeom prst="ellipse">
            <a:avLst/>
          </a:prstGeom>
          <a:solidFill>
            <a:schemeClr val="accent2">
              <a:alpha val="20000"/>
            </a:schemeClr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1524000" y="3048000"/>
            <a:ext cx="676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(20)</a:t>
            </a:r>
            <a:endParaRPr lang="en-US" b="1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524500" y="2133600"/>
            <a:ext cx="647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(40)</a:t>
            </a:r>
            <a:endParaRPr lang="en-US" b="1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743200" y="2274332"/>
            <a:ext cx="409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o</a:t>
            </a:r>
            <a:endParaRPr lang="en-US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04800" y="5287090"/>
            <a:ext cx="487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smtClean="0">
                <a:latin typeface="Arial" pitchFamily="34" charset="0"/>
                <a:cs typeface="Arial" pitchFamily="34" charset="0"/>
              </a:rPr>
              <a:t>P(</a:t>
            </a:r>
            <a:r>
              <a:rPr lang="en-US" sz="2800" b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drives</a:t>
            </a:r>
            <a:r>
              <a:rPr lang="en-US" sz="2800" b="1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>
                <a:latin typeface="Arial" pitchFamily="34" charset="0"/>
                <a:cs typeface="Arial" pitchFamily="34" charset="0"/>
              </a:rPr>
              <a:t>| </a:t>
            </a:r>
            <a:r>
              <a:rPr lang="en-US" sz="2800" b="1" smtClean="0">
                <a:latin typeface="Arial" pitchFamily="34" charset="0"/>
                <a:cs typeface="Arial" pitchFamily="34" charset="0"/>
              </a:rPr>
              <a:t>X) &gt; P(</a:t>
            </a:r>
            <a:r>
              <a:rPr lang="en-US" sz="2800" b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walks</a:t>
            </a:r>
            <a:r>
              <a:rPr lang="en-US" sz="2800" b="1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>
                <a:latin typeface="Arial" pitchFamily="34" charset="0"/>
                <a:cs typeface="Arial" pitchFamily="34" charset="0"/>
              </a:rPr>
              <a:t>| X) 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4464" y="5725180"/>
            <a:ext cx="121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0.666</a:t>
            </a:r>
            <a:endParaRPr lang="en-US" sz="2800" b="1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152775" y="5715000"/>
            <a:ext cx="121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0.333</a:t>
            </a:r>
            <a:endParaRPr lang="en-US" sz="2800" b="1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3403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001000" cy="838200"/>
          </a:xfrm>
        </p:spPr>
        <p:txBody>
          <a:bodyPr anchor="ctr">
            <a:normAutofit/>
          </a:bodyPr>
          <a:lstStyle/>
          <a:p>
            <a:r>
              <a:rPr lang="en-US" sz="4400" b="1" smtClean="0">
                <a:cs typeface="Arial"/>
              </a:rPr>
              <a:t>Posterior Probability</a:t>
            </a:r>
            <a:endParaRPr lang="en-US" sz="4400" b="1"/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569482"/>
            <a:ext cx="5353050" cy="283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381000" y="1207532"/>
            <a:ext cx="121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>
                <a:latin typeface="Arial" pitchFamily="34" charset="0"/>
                <a:cs typeface="Arial" pitchFamily="34" charset="0"/>
              </a:rPr>
              <a:t>Salary</a:t>
            </a:r>
            <a:endParaRPr lang="en-US" sz="2400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477000" y="4174867"/>
            <a:ext cx="8191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>
                <a:latin typeface="Arial" pitchFamily="34" charset="0"/>
                <a:cs typeface="Arial" pitchFamily="34" charset="0"/>
              </a:rPr>
              <a:t>Age</a:t>
            </a:r>
            <a:endParaRPr lang="en-US" sz="2400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257800" y="1893332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Drives</a:t>
            </a:r>
            <a:endParaRPr lang="en-US" b="1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447800" y="2807732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Walks</a:t>
            </a:r>
            <a:endParaRPr lang="en-US" b="1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257425" y="838200"/>
            <a:ext cx="12477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>
                <a:latin typeface="Arial" pitchFamily="34" charset="0"/>
                <a:cs typeface="Arial" pitchFamily="34" charset="0"/>
              </a:rPr>
              <a:t>New point is a driver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2895600" y="1495514"/>
            <a:ext cx="0" cy="55021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2514600" y="2077998"/>
            <a:ext cx="838200" cy="817602"/>
          </a:xfrm>
          <a:prstGeom prst="ellipse">
            <a:avLst/>
          </a:prstGeom>
          <a:solidFill>
            <a:schemeClr val="accent2">
              <a:alpha val="20000"/>
            </a:schemeClr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1524000" y="3048000"/>
            <a:ext cx="676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(20)</a:t>
            </a:r>
            <a:endParaRPr lang="en-US" b="1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524500" y="2133600"/>
            <a:ext cx="647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(40)</a:t>
            </a:r>
            <a:endParaRPr lang="en-US" b="1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04800" y="5287090"/>
            <a:ext cx="487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smtClean="0">
                <a:latin typeface="Arial" pitchFamily="34" charset="0"/>
                <a:cs typeface="Arial" pitchFamily="34" charset="0"/>
              </a:rPr>
              <a:t>P(</a:t>
            </a:r>
            <a:r>
              <a:rPr lang="en-US" sz="2800" b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drives</a:t>
            </a:r>
            <a:r>
              <a:rPr lang="en-US" sz="2800" b="1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>
                <a:latin typeface="Arial" pitchFamily="34" charset="0"/>
                <a:cs typeface="Arial" pitchFamily="34" charset="0"/>
              </a:rPr>
              <a:t>| </a:t>
            </a:r>
            <a:r>
              <a:rPr lang="en-US" sz="2800" b="1" smtClean="0">
                <a:latin typeface="Arial" pitchFamily="34" charset="0"/>
                <a:cs typeface="Arial" pitchFamily="34" charset="0"/>
              </a:rPr>
              <a:t>X) &gt; P(</a:t>
            </a:r>
            <a:r>
              <a:rPr lang="en-US" sz="2800" b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walks</a:t>
            </a:r>
            <a:r>
              <a:rPr lang="en-US" sz="2800" b="1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>
                <a:latin typeface="Arial" pitchFamily="34" charset="0"/>
                <a:cs typeface="Arial" pitchFamily="34" charset="0"/>
              </a:rPr>
              <a:t>| X) 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4464" y="5725180"/>
            <a:ext cx="121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0.666</a:t>
            </a:r>
            <a:endParaRPr lang="en-US" sz="2800" b="1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152775" y="5715000"/>
            <a:ext cx="121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0.333</a:t>
            </a:r>
            <a:endParaRPr lang="en-US" sz="2800" b="1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Oval 1"/>
          <p:cNvSpPr/>
          <p:nvPr/>
        </p:nvSpPr>
        <p:spPr>
          <a:xfrm>
            <a:off x="2855654" y="2422442"/>
            <a:ext cx="92333" cy="92333"/>
          </a:xfrm>
          <a:prstGeom prst="ellipse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235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001000" cy="838200"/>
          </a:xfrm>
        </p:spPr>
        <p:txBody>
          <a:bodyPr anchor="ctr">
            <a:normAutofit/>
          </a:bodyPr>
          <a:lstStyle/>
          <a:p>
            <a:r>
              <a:rPr lang="en-US" sz="4400" b="1" smtClean="0">
                <a:cs typeface="Arial"/>
              </a:rPr>
              <a:t>Posterior Probability</a:t>
            </a:r>
            <a:endParaRPr lang="en-US" sz="4400" b="1"/>
          </a:p>
        </p:txBody>
      </p:sp>
      <p:sp>
        <p:nvSpPr>
          <p:cNvPr id="33" name="TextBox 32"/>
          <p:cNvSpPr txBox="1"/>
          <p:nvPr/>
        </p:nvSpPr>
        <p:spPr>
          <a:xfrm>
            <a:off x="304800" y="5287090"/>
            <a:ext cx="487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smtClean="0">
                <a:latin typeface="Arial" pitchFamily="34" charset="0"/>
                <a:cs typeface="Arial" pitchFamily="34" charset="0"/>
              </a:rPr>
              <a:t>P(</a:t>
            </a:r>
            <a:r>
              <a:rPr lang="en-US" sz="2800" b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drives</a:t>
            </a:r>
            <a:r>
              <a:rPr lang="en-US" sz="2800" b="1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>
                <a:latin typeface="Arial" pitchFamily="34" charset="0"/>
                <a:cs typeface="Arial" pitchFamily="34" charset="0"/>
              </a:rPr>
              <a:t>| </a:t>
            </a:r>
            <a:r>
              <a:rPr lang="en-US" sz="2800" b="1" smtClean="0">
                <a:latin typeface="Arial" pitchFamily="34" charset="0"/>
                <a:cs typeface="Arial" pitchFamily="34" charset="0"/>
              </a:rPr>
              <a:t>X) &gt; P(</a:t>
            </a:r>
            <a:r>
              <a:rPr lang="en-US" sz="2800" b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walks</a:t>
            </a:r>
            <a:r>
              <a:rPr lang="en-US" sz="2800" b="1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>
                <a:latin typeface="Arial" pitchFamily="34" charset="0"/>
                <a:cs typeface="Arial" pitchFamily="34" charset="0"/>
              </a:rPr>
              <a:t>| X) 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4464" y="5725180"/>
            <a:ext cx="121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0.666</a:t>
            </a:r>
            <a:endParaRPr lang="en-US" sz="2800" b="1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152775" y="5715000"/>
            <a:ext cx="121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0.333</a:t>
            </a:r>
            <a:endParaRPr lang="en-US" sz="2800" b="1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76200" y="3274368"/>
            <a:ext cx="403860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6200" y="2738735"/>
            <a:ext cx="4038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smtClean="0">
                <a:latin typeface="Arial" pitchFamily="34" charset="0"/>
                <a:cs typeface="Arial" pitchFamily="34" charset="0"/>
              </a:rPr>
              <a:t>P(X|drives) * P(drives) </a:t>
            </a:r>
            <a:endParaRPr lang="en-US" sz="2800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6200" y="3286780"/>
            <a:ext cx="4038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smtClean="0">
                <a:latin typeface="Arial" pitchFamily="34" charset="0"/>
                <a:cs typeface="Arial" pitchFamily="34" charset="0"/>
              </a:rPr>
              <a:t>P(X) </a:t>
            </a:r>
            <a:endParaRPr lang="en-US" sz="2800" b="1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2" name="Straight Connector 31"/>
          <p:cNvCxnSpPr/>
          <p:nvPr/>
        </p:nvCxnSpPr>
        <p:spPr>
          <a:xfrm>
            <a:off x="4572000" y="3278833"/>
            <a:ext cx="403860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572000" y="2743200"/>
            <a:ext cx="4038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smtClean="0">
                <a:latin typeface="Arial" pitchFamily="34" charset="0"/>
                <a:cs typeface="Arial" pitchFamily="34" charset="0"/>
              </a:rPr>
              <a:t>P(X|walks) * P(walks) </a:t>
            </a:r>
            <a:endParaRPr lang="en-US" sz="2800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572000" y="3291245"/>
            <a:ext cx="4038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smtClean="0">
                <a:latin typeface="Arial" pitchFamily="34" charset="0"/>
                <a:cs typeface="Arial" pitchFamily="34" charset="0"/>
              </a:rPr>
              <a:t>P(X) </a:t>
            </a:r>
            <a:endParaRPr lang="en-US" sz="2800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124696" y="2979786"/>
            <a:ext cx="419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smtClean="0">
                <a:latin typeface="Arial" pitchFamily="34" charset="0"/>
                <a:cs typeface="Arial" pitchFamily="34" charset="0"/>
              </a:rPr>
              <a:t>&gt;</a:t>
            </a:r>
            <a:endParaRPr lang="en-US" sz="2800" b="1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1676400" y="3429000"/>
            <a:ext cx="838200" cy="304800"/>
          </a:xfrm>
          <a:prstGeom prst="line">
            <a:avLst/>
          </a:prstGeom>
          <a:ln w="31750">
            <a:solidFill>
              <a:schemeClr val="tx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6172200" y="3429000"/>
            <a:ext cx="838200" cy="304800"/>
          </a:xfrm>
          <a:prstGeom prst="line">
            <a:avLst/>
          </a:prstGeom>
          <a:ln w="31750">
            <a:solidFill>
              <a:schemeClr val="tx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03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001000" cy="838200"/>
          </a:xfrm>
        </p:spPr>
        <p:txBody>
          <a:bodyPr anchor="ctr">
            <a:normAutofit/>
          </a:bodyPr>
          <a:lstStyle/>
          <a:p>
            <a:r>
              <a:rPr lang="en-US" sz="4400" b="1" smtClean="0">
                <a:cs typeface="Arial"/>
              </a:rPr>
              <a:t>Posterior Probability</a:t>
            </a:r>
            <a:endParaRPr lang="en-US" sz="4400" b="1"/>
          </a:p>
        </p:txBody>
      </p:sp>
      <p:sp>
        <p:nvSpPr>
          <p:cNvPr id="33" name="TextBox 32"/>
          <p:cNvSpPr txBox="1"/>
          <p:nvPr/>
        </p:nvSpPr>
        <p:spPr>
          <a:xfrm>
            <a:off x="304800" y="5287090"/>
            <a:ext cx="487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smtClean="0">
                <a:latin typeface="Arial" pitchFamily="34" charset="0"/>
                <a:cs typeface="Arial" pitchFamily="34" charset="0"/>
              </a:rPr>
              <a:t>P(</a:t>
            </a:r>
            <a:r>
              <a:rPr lang="en-US" sz="2800" b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drives</a:t>
            </a:r>
            <a:r>
              <a:rPr lang="en-US" sz="2800" b="1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>
                <a:latin typeface="Arial" pitchFamily="34" charset="0"/>
                <a:cs typeface="Arial" pitchFamily="34" charset="0"/>
              </a:rPr>
              <a:t>| </a:t>
            </a:r>
            <a:r>
              <a:rPr lang="en-US" sz="2800" b="1" smtClean="0">
                <a:latin typeface="Arial" pitchFamily="34" charset="0"/>
                <a:cs typeface="Arial" pitchFamily="34" charset="0"/>
              </a:rPr>
              <a:t>X) &gt; P(</a:t>
            </a:r>
            <a:r>
              <a:rPr lang="en-US" sz="2800" b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walks</a:t>
            </a:r>
            <a:r>
              <a:rPr lang="en-US" sz="2800" b="1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>
                <a:latin typeface="Arial" pitchFamily="34" charset="0"/>
                <a:cs typeface="Arial" pitchFamily="34" charset="0"/>
              </a:rPr>
              <a:t>| X) 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4464" y="5725180"/>
            <a:ext cx="121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0.666</a:t>
            </a:r>
            <a:endParaRPr lang="en-US" sz="2800" b="1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152775" y="5715000"/>
            <a:ext cx="121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0.333</a:t>
            </a:r>
            <a:endParaRPr lang="en-US" sz="2800" b="1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6200" y="2738735"/>
            <a:ext cx="4038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smtClean="0">
                <a:latin typeface="Arial" pitchFamily="34" charset="0"/>
                <a:cs typeface="Arial" pitchFamily="34" charset="0"/>
              </a:rPr>
              <a:t>P(X|drives) * P(drives) </a:t>
            </a:r>
            <a:endParaRPr lang="en-US" sz="2800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572000" y="2743200"/>
            <a:ext cx="4038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smtClean="0">
                <a:latin typeface="Arial" pitchFamily="34" charset="0"/>
                <a:cs typeface="Arial" pitchFamily="34" charset="0"/>
              </a:rPr>
              <a:t>P(X|walks) * P(walks) </a:t>
            </a:r>
            <a:endParaRPr lang="en-US" sz="2800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152900" y="2743200"/>
            <a:ext cx="419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smtClean="0">
                <a:latin typeface="Arial" pitchFamily="34" charset="0"/>
                <a:cs typeface="Arial" pitchFamily="34" charset="0"/>
              </a:rPr>
              <a:t>&gt;</a:t>
            </a:r>
            <a:endParaRPr lang="en-US" sz="2800" b="1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6465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001000" cy="838200"/>
          </a:xfrm>
        </p:spPr>
        <p:txBody>
          <a:bodyPr anchor="ctr">
            <a:normAutofit/>
          </a:bodyPr>
          <a:lstStyle/>
          <a:p>
            <a:r>
              <a:rPr lang="en-US" sz="4400" b="1" smtClean="0">
                <a:cs typeface="Arial"/>
              </a:rPr>
              <a:t>Posterior Probability</a:t>
            </a:r>
            <a:endParaRPr lang="en-US" sz="4400" b="1"/>
          </a:p>
        </p:txBody>
      </p:sp>
      <p:sp>
        <p:nvSpPr>
          <p:cNvPr id="33" name="TextBox 32"/>
          <p:cNvSpPr txBox="1"/>
          <p:nvPr/>
        </p:nvSpPr>
        <p:spPr>
          <a:xfrm>
            <a:off x="304800" y="5287090"/>
            <a:ext cx="487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smtClean="0">
                <a:latin typeface="Arial" pitchFamily="34" charset="0"/>
                <a:cs typeface="Arial" pitchFamily="34" charset="0"/>
              </a:rPr>
              <a:t>P(</a:t>
            </a:r>
            <a:r>
              <a:rPr lang="en-US" sz="2800" b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drives</a:t>
            </a:r>
            <a:r>
              <a:rPr lang="en-US" sz="2800" b="1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>
                <a:latin typeface="Arial" pitchFamily="34" charset="0"/>
                <a:cs typeface="Arial" pitchFamily="34" charset="0"/>
              </a:rPr>
              <a:t>| </a:t>
            </a:r>
            <a:r>
              <a:rPr lang="en-US" sz="2800" b="1" smtClean="0">
                <a:latin typeface="Arial" pitchFamily="34" charset="0"/>
                <a:cs typeface="Arial" pitchFamily="34" charset="0"/>
              </a:rPr>
              <a:t>X) &gt; P(</a:t>
            </a:r>
            <a:r>
              <a:rPr lang="en-US" sz="2800" b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walks</a:t>
            </a:r>
            <a:r>
              <a:rPr lang="en-US" sz="2800" b="1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>
                <a:latin typeface="Arial" pitchFamily="34" charset="0"/>
                <a:cs typeface="Arial" pitchFamily="34" charset="0"/>
              </a:rPr>
              <a:t>| X) 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4464" y="5725180"/>
            <a:ext cx="121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0.666</a:t>
            </a:r>
            <a:endParaRPr lang="en-US" sz="2800" b="1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152775" y="5715000"/>
            <a:ext cx="121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0.333</a:t>
            </a:r>
            <a:endParaRPr lang="en-US" sz="2800" b="1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14400" y="2743200"/>
            <a:ext cx="4038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0.666</a:t>
            </a:r>
            <a:r>
              <a:rPr lang="en-US" sz="2800" b="1" smtClean="0">
                <a:latin typeface="Arial" pitchFamily="34" charset="0"/>
                <a:cs typeface="Arial" pitchFamily="34" charset="0"/>
              </a:rPr>
              <a:t> + </a:t>
            </a:r>
            <a:r>
              <a:rPr lang="en-US" sz="2800" b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0.333</a:t>
            </a:r>
            <a:r>
              <a:rPr lang="en-US" sz="2800" b="1" smtClean="0">
                <a:latin typeface="Arial" pitchFamily="34" charset="0"/>
                <a:cs typeface="Arial" pitchFamily="34" charset="0"/>
              </a:rPr>
              <a:t> = 1</a:t>
            </a:r>
            <a:endParaRPr lang="en-US" sz="2800" b="1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740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447800"/>
            <a:ext cx="2438400" cy="2201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122737"/>
            <a:ext cx="2438400" cy="2201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85800" y="1853625"/>
            <a:ext cx="53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smtClean="0">
                <a:latin typeface="Arial" pitchFamily="34" charset="0"/>
                <a:cs typeface="Arial" pitchFamily="34" charset="0"/>
              </a:rPr>
              <a:t>A</a:t>
            </a:r>
            <a:endParaRPr lang="en-US" sz="3200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85800" y="4520625"/>
            <a:ext cx="53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smtClean="0">
                <a:latin typeface="Arial" pitchFamily="34" charset="0"/>
                <a:cs typeface="Arial" pitchFamily="34" charset="0"/>
              </a:rPr>
              <a:t>B</a:t>
            </a:r>
            <a:endParaRPr lang="en-US" sz="3200" b="1">
              <a:latin typeface="Arial" pitchFamily="34" charset="0"/>
              <a:cs typeface="Arial" pitchFamily="34" charset="0"/>
            </a:endParaRPr>
          </a:p>
        </p:txBody>
      </p:sp>
      <p:pic>
        <p:nvPicPr>
          <p:cNvPr id="16" name="Picture 4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1905000"/>
            <a:ext cx="1431925" cy="143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Picture 4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4587875"/>
            <a:ext cx="1431925" cy="143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4876800" y="2256343"/>
            <a:ext cx="2590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>
                <a:latin typeface="Arial" pitchFamily="34" charset="0"/>
                <a:cs typeface="Arial" pitchFamily="34" charset="0"/>
              </a:rPr>
              <a:t>3</a:t>
            </a:r>
            <a:r>
              <a:rPr lang="en-US" sz="3200" b="1" smtClean="0">
                <a:latin typeface="Arial" pitchFamily="34" charset="0"/>
                <a:cs typeface="Arial" pitchFamily="34" charset="0"/>
              </a:rPr>
              <a:t>0 per hour</a:t>
            </a:r>
            <a:endParaRPr lang="en-US" sz="3200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876800" y="4953000"/>
            <a:ext cx="2590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smtClean="0">
                <a:latin typeface="Arial" pitchFamily="34" charset="0"/>
                <a:cs typeface="Arial" pitchFamily="34" charset="0"/>
              </a:rPr>
              <a:t>20 per hour</a:t>
            </a:r>
            <a:endParaRPr lang="en-US" sz="3200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6200" y="990600"/>
            <a:ext cx="7848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smtClean="0">
                <a:latin typeface="Arial" pitchFamily="34" charset="0"/>
                <a:cs typeface="Arial" pitchFamily="34" charset="0"/>
              </a:rPr>
              <a:t>Two machines produce the same tools</a:t>
            </a:r>
            <a:endParaRPr lang="en-US" sz="3200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648200" y="2819400"/>
            <a:ext cx="3657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smtClean="0">
                <a:latin typeface="Arial" pitchFamily="34" charset="0"/>
                <a:cs typeface="Arial" pitchFamily="34" charset="0"/>
              </a:rPr>
              <a:t>P(A) = 30/50 = 0.6</a:t>
            </a:r>
            <a:endParaRPr lang="en-US" sz="3200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48200" y="5511225"/>
            <a:ext cx="3657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smtClean="0">
                <a:latin typeface="Arial" pitchFamily="34" charset="0"/>
                <a:cs typeface="Arial" pitchFamily="34" charset="0"/>
              </a:rPr>
              <a:t>P(B) = 20/50 = 0.4</a:t>
            </a:r>
            <a:endParaRPr lang="en-US" sz="3200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001000" cy="838200"/>
          </a:xfrm>
        </p:spPr>
        <p:txBody>
          <a:bodyPr anchor="ctr">
            <a:normAutofit/>
          </a:bodyPr>
          <a:lstStyle/>
          <a:p>
            <a:r>
              <a:rPr lang="en-US" sz="4400" b="1" smtClean="0">
                <a:cs typeface="Arial"/>
              </a:rPr>
              <a:t>Naïve Bayes Intuition</a:t>
            </a:r>
            <a:endParaRPr lang="en-US" sz="4400" b="1"/>
          </a:p>
        </p:txBody>
      </p:sp>
    </p:spTree>
    <p:extLst>
      <p:ext uri="{BB962C8B-B14F-4D97-AF65-F5344CB8AC3E}">
        <p14:creationId xmlns:p14="http://schemas.microsoft.com/office/powerpoint/2010/main" val="1467893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447800"/>
            <a:ext cx="2438400" cy="2201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122737"/>
            <a:ext cx="2438400" cy="2201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9475" y="1920875"/>
            <a:ext cx="1431925" cy="143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2275" y="1916907"/>
            <a:ext cx="1431925" cy="143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5075" y="1916907"/>
            <a:ext cx="1431925" cy="143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85800" y="1853625"/>
            <a:ext cx="53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smtClean="0">
                <a:latin typeface="Arial" pitchFamily="34" charset="0"/>
                <a:cs typeface="Arial" pitchFamily="34" charset="0"/>
              </a:rPr>
              <a:t>A</a:t>
            </a:r>
            <a:endParaRPr lang="en-US" sz="3200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85800" y="4520625"/>
            <a:ext cx="53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smtClean="0">
                <a:latin typeface="Arial" pitchFamily="34" charset="0"/>
                <a:cs typeface="Arial" pitchFamily="34" charset="0"/>
              </a:rPr>
              <a:t>B</a:t>
            </a:r>
            <a:endParaRPr lang="en-US" sz="3200" b="1">
              <a:latin typeface="Arial" pitchFamily="34" charset="0"/>
              <a:cs typeface="Arial" pitchFamily="34" charset="0"/>
            </a:endParaRPr>
          </a:p>
        </p:txBody>
      </p:sp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905000"/>
            <a:ext cx="1431925" cy="143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4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1905000"/>
            <a:ext cx="1431925" cy="143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4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1905000"/>
            <a:ext cx="1431925" cy="143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4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1905000"/>
            <a:ext cx="1431925" cy="143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Picture 4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5675" y="4587875"/>
            <a:ext cx="1431925" cy="143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Picture 4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4587875"/>
            <a:ext cx="1431925" cy="143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4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4587875"/>
            <a:ext cx="1431925" cy="143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" name="Picture 4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4572000"/>
            <a:ext cx="1431925" cy="143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Picture 4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4587875"/>
            <a:ext cx="1431925" cy="143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2895600" y="3682425"/>
            <a:ext cx="449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smtClean="0">
                <a:latin typeface="Arial" pitchFamily="34" charset="0"/>
                <a:cs typeface="Arial" pitchFamily="34" charset="0"/>
              </a:rPr>
              <a:t>1% defective overall</a:t>
            </a:r>
            <a:endParaRPr lang="en-US" sz="3200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001000" cy="838200"/>
          </a:xfrm>
        </p:spPr>
        <p:txBody>
          <a:bodyPr anchor="ctr">
            <a:normAutofit/>
          </a:bodyPr>
          <a:lstStyle/>
          <a:p>
            <a:r>
              <a:rPr lang="en-US" sz="4400" b="1" smtClean="0">
                <a:cs typeface="Arial"/>
              </a:rPr>
              <a:t>Naïve Bayes Intuition</a:t>
            </a:r>
            <a:endParaRPr lang="en-US" sz="4400" b="1"/>
          </a:p>
        </p:txBody>
      </p:sp>
    </p:spTree>
    <p:extLst>
      <p:ext uri="{BB962C8B-B14F-4D97-AF65-F5344CB8AC3E}">
        <p14:creationId xmlns:p14="http://schemas.microsoft.com/office/powerpoint/2010/main" val="3064817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447800"/>
            <a:ext cx="2438400" cy="2201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122737"/>
            <a:ext cx="2438400" cy="2201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9475" y="1920875"/>
            <a:ext cx="1431925" cy="143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2275" y="1916907"/>
            <a:ext cx="1431925" cy="143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5075" y="1916907"/>
            <a:ext cx="1431925" cy="143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85800" y="1853625"/>
            <a:ext cx="53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smtClean="0">
                <a:latin typeface="Arial" pitchFamily="34" charset="0"/>
                <a:cs typeface="Arial" pitchFamily="34" charset="0"/>
              </a:rPr>
              <a:t>A</a:t>
            </a:r>
            <a:endParaRPr lang="en-US" sz="3200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85800" y="4520625"/>
            <a:ext cx="53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smtClean="0">
                <a:latin typeface="Arial" pitchFamily="34" charset="0"/>
                <a:cs typeface="Arial" pitchFamily="34" charset="0"/>
              </a:rPr>
              <a:t>B</a:t>
            </a:r>
            <a:endParaRPr lang="en-US" sz="3200" b="1">
              <a:latin typeface="Arial" pitchFamily="34" charset="0"/>
              <a:cs typeface="Arial" pitchFamily="34" charset="0"/>
            </a:endParaRPr>
          </a:p>
        </p:txBody>
      </p:sp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905000"/>
            <a:ext cx="1431925" cy="143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4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1905000"/>
            <a:ext cx="1431925" cy="143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4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1905000"/>
            <a:ext cx="1431925" cy="143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4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1905000"/>
            <a:ext cx="1431925" cy="143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Picture 4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5675" y="4587875"/>
            <a:ext cx="1431925" cy="143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Picture 4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4587875"/>
            <a:ext cx="1431925" cy="143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4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4587875"/>
            <a:ext cx="1431925" cy="143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" name="Picture 4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4572000"/>
            <a:ext cx="1431925" cy="143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Picture 4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4587875"/>
            <a:ext cx="1431925" cy="143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2895600" y="3682425"/>
            <a:ext cx="449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smtClean="0">
                <a:latin typeface="Arial" pitchFamily="34" charset="0"/>
                <a:cs typeface="Arial" pitchFamily="34" charset="0"/>
              </a:rPr>
              <a:t>1% defective overall</a:t>
            </a:r>
            <a:endParaRPr lang="en-US" sz="3200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895600" y="6044625"/>
            <a:ext cx="449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smtClean="0">
                <a:latin typeface="Arial" pitchFamily="34" charset="0"/>
                <a:cs typeface="Arial" pitchFamily="34" charset="0"/>
              </a:rPr>
              <a:t>P(defect) = 1% = 0.01</a:t>
            </a:r>
            <a:endParaRPr lang="en-US" sz="3200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001000" cy="838200"/>
          </a:xfrm>
        </p:spPr>
        <p:txBody>
          <a:bodyPr anchor="ctr">
            <a:normAutofit/>
          </a:bodyPr>
          <a:lstStyle/>
          <a:p>
            <a:r>
              <a:rPr lang="en-US" sz="4400" b="1" smtClean="0">
                <a:cs typeface="Arial"/>
              </a:rPr>
              <a:t>Naïve Bayes Intuition</a:t>
            </a:r>
            <a:endParaRPr lang="en-US" sz="4400" b="1"/>
          </a:p>
        </p:txBody>
      </p:sp>
    </p:spTree>
    <p:extLst>
      <p:ext uri="{BB962C8B-B14F-4D97-AF65-F5344CB8AC3E}">
        <p14:creationId xmlns:p14="http://schemas.microsoft.com/office/powerpoint/2010/main" val="2974130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447800"/>
            <a:ext cx="2438400" cy="2201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122737"/>
            <a:ext cx="2438400" cy="2201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85800" y="1853625"/>
            <a:ext cx="53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smtClean="0">
                <a:latin typeface="Arial" pitchFamily="34" charset="0"/>
                <a:cs typeface="Arial" pitchFamily="34" charset="0"/>
              </a:rPr>
              <a:t>A</a:t>
            </a:r>
            <a:endParaRPr lang="en-US" sz="3200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85800" y="4520625"/>
            <a:ext cx="53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smtClean="0">
                <a:latin typeface="Arial" pitchFamily="34" charset="0"/>
                <a:cs typeface="Arial" pitchFamily="34" charset="0"/>
              </a:rPr>
              <a:t>B</a:t>
            </a:r>
            <a:endParaRPr lang="en-US" sz="3200" b="1">
              <a:latin typeface="Arial" pitchFamily="34" charset="0"/>
              <a:cs typeface="Arial" pitchFamily="34" charset="0"/>
            </a:endParaRPr>
          </a:p>
        </p:txBody>
      </p:sp>
      <p:pic>
        <p:nvPicPr>
          <p:cNvPr id="16" name="Picture 4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1905000"/>
            <a:ext cx="1431925" cy="143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Picture 4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4587875"/>
            <a:ext cx="1431925" cy="143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2895600" y="1295400"/>
            <a:ext cx="5486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smtClean="0">
                <a:latin typeface="Arial" pitchFamily="34" charset="0"/>
                <a:cs typeface="Arial" pitchFamily="34" charset="0"/>
              </a:rPr>
              <a:t>50% of defectives from A</a:t>
            </a:r>
            <a:endParaRPr lang="en-US" sz="3200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895600" y="5968425"/>
            <a:ext cx="5486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smtClean="0">
                <a:latin typeface="Arial" pitchFamily="34" charset="0"/>
                <a:cs typeface="Arial" pitchFamily="34" charset="0"/>
              </a:rPr>
              <a:t>50% of defectives from B</a:t>
            </a:r>
            <a:endParaRPr lang="en-US" sz="3200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001000" cy="838200"/>
          </a:xfrm>
        </p:spPr>
        <p:txBody>
          <a:bodyPr anchor="ctr">
            <a:normAutofit/>
          </a:bodyPr>
          <a:lstStyle/>
          <a:p>
            <a:r>
              <a:rPr lang="en-US" sz="4400" b="1" smtClean="0">
                <a:cs typeface="Arial"/>
              </a:rPr>
              <a:t>Naïve Bayes Intuition</a:t>
            </a:r>
            <a:endParaRPr lang="en-US" sz="4400" b="1"/>
          </a:p>
        </p:txBody>
      </p:sp>
    </p:spTree>
    <p:extLst>
      <p:ext uri="{BB962C8B-B14F-4D97-AF65-F5344CB8AC3E}">
        <p14:creationId xmlns:p14="http://schemas.microsoft.com/office/powerpoint/2010/main" val="486694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447800"/>
            <a:ext cx="2438400" cy="2201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122737"/>
            <a:ext cx="2438400" cy="2201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85800" y="1853625"/>
            <a:ext cx="53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smtClean="0">
                <a:latin typeface="Arial" pitchFamily="34" charset="0"/>
                <a:cs typeface="Arial" pitchFamily="34" charset="0"/>
              </a:rPr>
              <a:t>A</a:t>
            </a:r>
            <a:endParaRPr lang="en-US" sz="3200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85800" y="4520625"/>
            <a:ext cx="53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smtClean="0">
                <a:latin typeface="Arial" pitchFamily="34" charset="0"/>
                <a:cs typeface="Arial" pitchFamily="34" charset="0"/>
              </a:rPr>
              <a:t>B</a:t>
            </a:r>
            <a:endParaRPr lang="en-US" sz="3200" b="1">
              <a:latin typeface="Arial" pitchFamily="34" charset="0"/>
              <a:cs typeface="Arial" pitchFamily="34" charset="0"/>
            </a:endParaRPr>
          </a:p>
        </p:txBody>
      </p:sp>
      <p:pic>
        <p:nvPicPr>
          <p:cNvPr id="16" name="Picture 4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1905000"/>
            <a:ext cx="1431925" cy="143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Picture 4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4587875"/>
            <a:ext cx="1431925" cy="143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2895600" y="1295400"/>
            <a:ext cx="5486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smtClean="0">
                <a:latin typeface="Arial" pitchFamily="34" charset="0"/>
                <a:cs typeface="Arial" pitchFamily="34" charset="0"/>
              </a:rPr>
              <a:t>50% of defectives from A</a:t>
            </a:r>
            <a:endParaRPr lang="en-US" sz="3200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895600" y="5968425"/>
            <a:ext cx="5486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smtClean="0">
                <a:latin typeface="Arial" pitchFamily="34" charset="0"/>
                <a:cs typeface="Arial" pitchFamily="34" charset="0"/>
              </a:rPr>
              <a:t>50% of defectives from B</a:t>
            </a:r>
            <a:endParaRPr lang="en-US" sz="3200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124200" y="3334318"/>
            <a:ext cx="5257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smtClean="0">
                <a:latin typeface="Arial" pitchFamily="34" charset="0"/>
                <a:cs typeface="Arial" pitchFamily="34" charset="0"/>
              </a:rPr>
              <a:t>P(A | defect) = 50% = 0.5</a:t>
            </a:r>
            <a:endParaRPr lang="en-US" sz="3200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124200" y="3834825"/>
            <a:ext cx="5257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smtClean="0">
                <a:latin typeface="Arial" pitchFamily="34" charset="0"/>
                <a:cs typeface="Arial" pitchFamily="34" charset="0"/>
              </a:rPr>
              <a:t>P(B | defect) = 50% = 0.5</a:t>
            </a:r>
            <a:endParaRPr lang="en-US" sz="3200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001000" cy="838200"/>
          </a:xfrm>
        </p:spPr>
        <p:txBody>
          <a:bodyPr anchor="ctr">
            <a:normAutofit/>
          </a:bodyPr>
          <a:lstStyle/>
          <a:p>
            <a:r>
              <a:rPr lang="en-US" sz="4400" b="1" smtClean="0">
                <a:cs typeface="Arial"/>
              </a:rPr>
              <a:t>Naïve Bayes Intuition</a:t>
            </a:r>
            <a:endParaRPr lang="en-US" sz="4400" b="1"/>
          </a:p>
        </p:txBody>
      </p:sp>
    </p:spTree>
    <p:extLst>
      <p:ext uri="{BB962C8B-B14F-4D97-AF65-F5344CB8AC3E}">
        <p14:creationId xmlns:p14="http://schemas.microsoft.com/office/powerpoint/2010/main" val="3977128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122737"/>
            <a:ext cx="2438400" cy="2201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685800" y="4520625"/>
            <a:ext cx="53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smtClean="0">
                <a:latin typeface="Arial" pitchFamily="34" charset="0"/>
                <a:cs typeface="Arial" pitchFamily="34" charset="0"/>
              </a:rPr>
              <a:t>B</a:t>
            </a:r>
            <a:endParaRPr lang="en-US" sz="3200" b="1">
              <a:latin typeface="Arial" pitchFamily="34" charset="0"/>
              <a:cs typeface="Arial" pitchFamily="34" charset="0"/>
            </a:endParaRPr>
          </a:p>
        </p:txBody>
      </p:sp>
      <p:pic>
        <p:nvPicPr>
          <p:cNvPr id="21" name="Picture 4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4587875"/>
            <a:ext cx="1431925" cy="143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76200" y="1970782"/>
            <a:ext cx="8153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smtClean="0">
                <a:latin typeface="Arial" pitchFamily="34" charset="0"/>
                <a:cs typeface="Arial" pitchFamily="34" charset="0"/>
              </a:rPr>
              <a:t>What is the probability that tool from machine B is defective?</a:t>
            </a:r>
            <a:endParaRPr lang="en-US" sz="4000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895600" y="5968425"/>
            <a:ext cx="5486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smtClean="0">
                <a:latin typeface="Arial" pitchFamily="34" charset="0"/>
                <a:cs typeface="Arial" pitchFamily="34" charset="0"/>
              </a:rPr>
              <a:t>50% of defectives from B</a:t>
            </a:r>
            <a:endParaRPr lang="en-US" sz="3200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001000" cy="838200"/>
          </a:xfrm>
        </p:spPr>
        <p:txBody>
          <a:bodyPr anchor="ctr">
            <a:normAutofit/>
          </a:bodyPr>
          <a:lstStyle/>
          <a:p>
            <a:r>
              <a:rPr lang="en-US" sz="4400" b="1" smtClean="0">
                <a:cs typeface="Arial"/>
              </a:rPr>
              <a:t>Naïve Bayes Intuition</a:t>
            </a:r>
            <a:endParaRPr lang="en-US" sz="4400" b="1"/>
          </a:p>
        </p:txBody>
      </p:sp>
    </p:spTree>
    <p:extLst>
      <p:ext uri="{BB962C8B-B14F-4D97-AF65-F5344CB8AC3E}">
        <p14:creationId xmlns:p14="http://schemas.microsoft.com/office/powerpoint/2010/main" val="3917155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 w="0"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=""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3047</TotalTime>
  <Words>816</Words>
  <Application>Microsoft Office PowerPoint</Application>
  <PresentationFormat>On-screen Show (4:3)</PresentationFormat>
  <Paragraphs>284</Paragraphs>
  <Slides>34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Theme1</vt:lpstr>
      <vt:lpstr>Data Science Naïve Bayes</vt:lpstr>
      <vt:lpstr>Bayes Theorem</vt:lpstr>
      <vt:lpstr>Naïve Bayes Intuition</vt:lpstr>
      <vt:lpstr>Naïve Bayes Intuition</vt:lpstr>
      <vt:lpstr>Naïve Bayes Intuition</vt:lpstr>
      <vt:lpstr>Naïve Bayes Intuition</vt:lpstr>
      <vt:lpstr>Naïve Bayes Intuition</vt:lpstr>
      <vt:lpstr>Naïve Bayes Intuition</vt:lpstr>
      <vt:lpstr>Naïve Bayes Intuition</vt:lpstr>
      <vt:lpstr>Naïve Bayes Intuition</vt:lpstr>
      <vt:lpstr>Naïve Bayes Intuition</vt:lpstr>
      <vt:lpstr>Naïve Bayes Intuition</vt:lpstr>
      <vt:lpstr>Naïve Bayes Intuition</vt:lpstr>
      <vt:lpstr>Naïve Bayes Intuition</vt:lpstr>
      <vt:lpstr>Naïve Bayes Intuition</vt:lpstr>
      <vt:lpstr>Naïve Bayes Intuition</vt:lpstr>
      <vt:lpstr>Naïve Bayes Intuition</vt:lpstr>
      <vt:lpstr>Naïve Bayes Intuition</vt:lpstr>
      <vt:lpstr>Naïve Bayes Intuition</vt:lpstr>
      <vt:lpstr>Naïve Bayes Intuition</vt:lpstr>
      <vt:lpstr>Naïve Bayes Intuition</vt:lpstr>
      <vt:lpstr>Prior Probability</vt:lpstr>
      <vt:lpstr>Marginal Likelihood</vt:lpstr>
      <vt:lpstr>Marginal Likelihood</vt:lpstr>
      <vt:lpstr>Marginal Likelihood</vt:lpstr>
      <vt:lpstr>Likelihood</vt:lpstr>
      <vt:lpstr>Posterior Probability</vt:lpstr>
      <vt:lpstr>Posterior Probability</vt:lpstr>
      <vt:lpstr>Posterior Probability</vt:lpstr>
      <vt:lpstr>Posterior Probability</vt:lpstr>
      <vt:lpstr>Posterior Probability</vt:lpstr>
      <vt:lpstr>Posterior Probability</vt:lpstr>
      <vt:lpstr>Posterior Probability</vt:lpstr>
      <vt:lpstr>Posterior Probability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II</dc:title>
  <dc:creator>Windows User</dc:creator>
  <cp:lastModifiedBy>Windows User</cp:lastModifiedBy>
  <cp:revision>68</cp:revision>
  <dcterms:created xsi:type="dcterms:W3CDTF">2017-07-23T15:37:30Z</dcterms:created>
  <dcterms:modified xsi:type="dcterms:W3CDTF">2021-01-29T18:46:38Z</dcterms:modified>
</cp:coreProperties>
</file>