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4" autoAdjust="0"/>
    <p:restoredTop sz="94660"/>
  </p:normalViewPr>
  <p:slideViewPr>
    <p:cSldViewPr>
      <p:cViewPr>
        <p:scale>
          <a:sx n="80" d="100"/>
          <a:sy n="80" d="100"/>
        </p:scale>
        <p:origin x="-100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56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0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84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1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4571-FC0A-405E-B8E7-CF8FB41D3ED2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0C90E-A699-40E5-9FC4-3D726DC8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1"/>
            <a:ext cx="6955502" cy="1646302"/>
          </a:xfrm>
        </p:spPr>
        <p:txBody>
          <a:bodyPr/>
          <a:lstStyle/>
          <a:p>
            <a:r>
              <a:rPr lang="en-US" sz="4800" b="1" smtClean="0"/>
              <a:t>Data </a:t>
            </a:r>
            <a:r>
              <a:rPr lang="en-US" sz="4800" b="1" smtClean="0"/>
              <a:t>Science</a:t>
            </a:r>
            <a:r>
              <a:rPr lang="en-US" sz="4800" b="1" smtClean="0"/>
              <a:t/>
            </a:r>
            <a:br>
              <a:rPr lang="en-US" sz="4800" b="1" smtClean="0"/>
            </a:br>
            <a:r>
              <a:rPr lang="en-US" sz="4800" b="1" smtClean="0"/>
              <a:t>R Squared</a:t>
            </a:r>
            <a:endParaRPr lang="en-US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389501"/>
            <a:ext cx="5825202" cy="1096899"/>
          </a:xfrm>
        </p:spPr>
        <p:txBody>
          <a:bodyPr/>
          <a:lstStyle/>
          <a:p>
            <a:r>
              <a:rPr lang="en-US" smtClean="0"/>
              <a:t>Facultad de Ciencias Económicas</a:t>
            </a:r>
          </a:p>
          <a:p>
            <a:r>
              <a:rPr lang="en-US" smtClean="0"/>
              <a:t>Catedrático: </a:t>
            </a:r>
            <a:r>
              <a:rPr lang="en-US" b="1" smtClean="0"/>
              <a:t>Franz Haidacher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2310193" cy="17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8580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Residual Sum of Squares</a:t>
            </a:r>
            <a:endParaRPr lang="en-US" sz="4400" b="1"/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SS</a:t>
            </a:r>
            <a:r>
              <a:rPr lang="en-US" sz="3200" baseline="-25000" smtClean="0"/>
              <a:t>res</a:t>
            </a:r>
            <a:r>
              <a:rPr lang="en-US" sz="3200" smtClean="0"/>
              <a:t> = SUM (y</a:t>
            </a:r>
            <a:r>
              <a:rPr lang="en-US" sz="3200" baseline="-25000" smtClean="0"/>
              <a:t>i</a:t>
            </a:r>
            <a:r>
              <a:rPr lang="en-US" sz="3200" smtClean="0"/>
              <a:t> – </a:t>
            </a:r>
            <a:r>
              <a:rPr lang="cy-GB" sz="3200" smtClean="0"/>
              <a:t>ŷ</a:t>
            </a:r>
            <a:r>
              <a:rPr lang="en-US" sz="3200" baseline="-25000" smtClean="0"/>
              <a:t>i</a:t>
            </a:r>
            <a:r>
              <a:rPr lang="en-US" sz="3200" smtClean="0"/>
              <a:t>)</a:t>
            </a:r>
            <a:r>
              <a:rPr lang="en-US" sz="3200" baseline="30000" smtClean="0"/>
              <a:t>2</a:t>
            </a:r>
            <a:endParaRPr lang="en-US" sz="3200" baseline="30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2017713"/>
            <a:ext cx="5165725" cy="282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9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172200" cy="1320800"/>
          </a:xfrm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Total Sum of Squares</a:t>
            </a:r>
            <a:endParaRPr lang="en-US" sz="4400" b="1"/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SS</a:t>
            </a:r>
            <a:r>
              <a:rPr lang="en-US" sz="3200" baseline="-25000" smtClean="0"/>
              <a:t>tot</a:t>
            </a:r>
            <a:r>
              <a:rPr lang="en-US" sz="3200" smtClean="0"/>
              <a:t> = SUM (y</a:t>
            </a:r>
            <a:r>
              <a:rPr lang="en-US" sz="3200" baseline="-25000" smtClean="0"/>
              <a:t>i</a:t>
            </a:r>
            <a:r>
              <a:rPr lang="en-US" sz="3200" smtClean="0"/>
              <a:t> – </a:t>
            </a:r>
            <a:r>
              <a:rPr lang="cy-GB" sz="3200" smtClean="0"/>
              <a:t>y</a:t>
            </a:r>
            <a:r>
              <a:rPr lang="en-US" sz="3200" baseline="-25000" smtClean="0"/>
              <a:t>avg</a:t>
            </a:r>
            <a:r>
              <a:rPr lang="en-US" sz="3200" smtClean="0"/>
              <a:t>)</a:t>
            </a:r>
            <a:r>
              <a:rPr lang="en-US" sz="3200" baseline="30000" smtClean="0"/>
              <a:t>2</a:t>
            </a:r>
            <a:endParaRPr lang="en-US" sz="3200" baseline="3000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97075"/>
            <a:ext cx="5684837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8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0800"/>
          </a:xfrm>
          <a:solidFill>
            <a:schemeClr val="bg1">
              <a:alpha val="75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R</a:t>
            </a:r>
            <a:r>
              <a:rPr lang="en-US" sz="4400" b="1" baseline="30000" smtClean="0">
                <a:cs typeface="Arial"/>
              </a:rPr>
              <a:t>2</a:t>
            </a:r>
            <a:r>
              <a:rPr lang="en-US" sz="4400" b="1" smtClean="0">
                <a:cs typeface="Arial"/>
              </a:rPr>
              <a:t> = Coefficient of Determination</a:t>
            </a:r>
            <a:endParaRPr lang="en-US" sz="4400" b="1"/>
          </a:p>
        </p:txBody>
      </p:sp>
      <p:sp>
        <p:nvSpPr>
          <p:cNvPr id="7" name="TextBox 6"/>
          <p:cNvSpPr txBox="1"/>
          <p:nvPr/>
        </p:nvSpPr>
        <p:spPr>
          <a:xfrm>
            <a:off x="1752600" y="147262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SS</a:t>
            </a:r>
            <a:r>
              <a:rPr lang="en-US" sz="3200" baseline="-25000" smtClean="0"/>
              <a:t>res</a:t>
            </a:r>
            <a:r>
              <a:rPr lang="en-US" sz="3200" smtClean="0"/>
              <a:t> = SUM (y</a:t>
            </a:r>
            <a:r>
              <a:rPr lang="en-US" sz="3200" baseline="-25000" smtClean="0"/>
              <a:t>i</a:t>
            </a:r>
            <a:r>
              <a:rPr lang="en-US" sz="3200" smtClean="0"/>
              <a:t> – </a:t>
            </a:r>
            <a:r>
              <a:rPr lang="cy-GB" sz="3200" smtClean="0"/>
              <a:t>ŷ</a:t>
            </a:r>
            <a:r>
              <a:rPr lang="en-US" sz="3200" baseline="-25000" smtClean="0"/>
              <a:t>i</a:t>
            </a:r>
            <a:r>
              <a:rPr lang="en-US" sz="3200" smtClean="0"/>
              <a:t>)</a:t>
            </a:r>
            <a:r>
              <a:rPr lang="en-US" sz="3200" baseline="30000" smtClean="0"/>
              <a:t>2</a:t>
            </a:r>
            <a:endParaRPr lang="en-US" sz="3200" baseline="30000"/>
          </a:p>
        </p:txBody>
      </p:sp>
      <p:sp>
        <p:nvSpPr>
          <p:cNvPr id="8" name="TextBox 7"/>
          <p:cNvSpPr txBox="1"/>
          <p:nvPr/>
        </p:nvSpPr>
        <p:spPr>
          <a:xfrm>
            <a:off x="1752600" y="2158425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SS</a:t>
            </a:r>
            <a:r>
              <a:rPr lang="en-US" sz="3200" baseline="-25000" smtClean="0"/>
              <a:t>tot</a:t>
            </a:r>
            <a:r>
              <a:rPr lang="en-US" sz="3200" smtClean="0"/>
              <a:t> = SUM (y</a:t>
            </a:r>
            <a:r>
              <a:rPr lang="en-US" sz="3200" baseline="-25000" smtClean="0"/>
              <a:t>i</a:t>
            </a:r>
            <a:r>
              <a:rPr lang="en-US" sz="3200" smtClean="0"/>
              <a:t> – </a:t>
            </a:r>
            <a:r>
              <a:rPr lang="cy-GB" sz="3200" smtClean="0"/>
              <a:t>y</a:t>
            </a:r>
            <a:r>
              <a:rPr lang="en-US" sz="3200" baseline="-25000" smtClean="0"/>
              <a:t>avg</a:t>
            </a:r>
            <a:r>
              <a:rPr lang="en-US" sz="3200" smtClean="0"/>
              <a:t>)</a:t>
            </a:r>
            <a:r>
              <a:rPr lang="en-US" sz="3200" baseline="30000" smtClean="0"/>
              <a:t>2</a:t>
            </a:r>
            <a:endParaRPr lang="en-US" sz="3200" baseline="30000"/>
          </a:p>
        </p:txBody>
      </p:sp>
      <p:sp>
        <p:nvSpPr>
          <p:cNvPr id="9" name="TextBox 8"/>
          <p:cNvSpPr txBox="1"/>
          <p:nvPr/>
        </p:nvSpPr>
        <p:spPr>
          <a:xfrm>
            <a:off x="1990682" y="5564833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SS</a:t>
            </a:r>
            <a:r>
              <a:rPr lang="en-US" sz="2000" i="1" baseline="-25000" smtClean="0"/>
              <a:t>tot</a:t>
            </a:r>
            <a:r>
              <a:rPr lang="en-US" sz="2000" i="1" smtClean="0"/>
              <a:t> remains constant</a:t>
            </a:r>
            <a:endParaRPr lang="en-US" sz="2000" i="1" baseline="30000"/>
          </a:p>
        </p:txBody>
      </p:sp>
      <p:sp>
        <p:nvSpPr>
          <p:cNvPr id="10" name="TextBox 9"/>
          <p:cNvSpPr txBox="1"/>
          <p:nvPr/>
        </p:nvSpPr>
        <p:spPr>
          <a:xfrm>
            <a:off x="1990682" y="51816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SS</a:t>
            </a:r>
            <a:r>
              <a:rPr lang="en-US" sz="2000" i="1" baseline="-25000" smtClean="0"/>
              <a:t>res</a:t>
            </a:r>
            <a:r>
              <a:rPr lang="en-US" sz="2000" i="1" smtClean="0"/>
              <a:t> should be minimized</a:t>
            </a:r>
            <a:endParaRPr lang="en-US" sz="2000" i="1" baseline="30000"/>
          </a:p>
        </p:txBody>
      </p:sp>
      <p:sp>
        <p:nvSpPr>
          <p:cNvPr id="11" name="TextBox 10"/>
          <p:cNvSpPr txBox="1"/>
          <p:nvPr/>
        </p:nvSpPr>
        <p:spPr>
          <a:xfrm>
            <a:off x="1676400" y="5993779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=&gt; R</a:t>
            </a:r>
            <a:r>
              <a:rPr lang="en-US" sz="2000" i="1" baseline="30000" smtClean="0"/>
              <a:t>2</a:t>
            </a:r>
            <a:r>
              <a:rPr lang="en-US" sz="2000" i="1" smtClean="0"/>
              <a:t> should be as close as possible to 1</a:t>
            </a:r>
            <a:endParaRPr lang="en-US" sz="2000" i="1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20992" y="3405428"/>
                <a:ext cx="3016017" cy="1100429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𝒓𝒆𝒔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𝒕𝒐𝒕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 i="1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92" y="3405428"/>
                <a:ext cx="3016017" cy="1100429"/>
              </a:xfrm>
              <a:prstGeom prst="rect">
                <a:avLst/>
              </a:prstGeom>
              <a:blipFill rotWithShape="1">
                <a:blip r:embed="rId2"/>
                <a:stretch>
                  <a:fillRect r="-6000"/>
                </a:stretch>
              </a:blipFill>
              <a:ln w="317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2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724144" cy="1314704"/>
          </a:xfr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Adjusted R Squared</a:t>
            </a:r>
            <a:endParaRPr lang="en-US" sz="4400" b="1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228600" y="1143000"/>
            <a:ext cx="2743200" cy="6096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/>
              <a:t>y = b</a:t>
            </a:r>
            <a:r>
              <a:rPr lang="en-US" sz="2800" b="1" baseline="-25000" smtClean="0"/>
              <a:t>0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1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28600" y="1828800"/>
            <a:ext cx="3860672" cy="6096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mtClean="0"/>
              <a:t>y = b</a:t>
            </a:r>
            <a:r>
              <a:rPr lang="en-US" sz="2800" b="1" baseline="-25000" smtClean="0"/>
              <a:t>0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1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1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2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228601" y="2514600"/>
            <a:ext cx="6400800" cy="6096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mtClean="0"/>
              <a:t>y = b</a:t>
            </a:r>
            <a:r>
              <a:rPr lang="en-US" sz="2800" b="1" baseline="-25000" smtClean="0"/>
              <a:t>0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1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1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2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2</a:t>
            </a:r>
            <a:r>
              <a:rPr lang="en-US" sz="2800" b="1" smtClean="0"/>
              <a:t> + </a:t>
            </a:r>
            <a:r>
              <a:rPr lang="en-US" sz="2800" b="1" smtClean="0">
                <a:solidFill>
                  <a:srgbClr val="00B0F0"/>
                </a:solidFill>
              </a:rPr>
              <a:t>b</a:t>
            </a:r>
            <a:r>
              <a:rPr lang="en-US" sz="2800" b="1" baseline="-25000" smtClean="0">
                <a:solidFill>
                  <a:srgbClr val="00B0F0"/>
                </a:solidFill>
              </a:rPr>
              <a:t>3</a:t>
            </a:r>
            <a:r>
              <a:rPr lang="en-US" sz="2800" b="1" smtClean="0"/>
              <a:t>*</a:t>
            </a:r>
            <a:r>
              <a:rPr lang="en-US" sz="2800" b="1" smtClean="0">
                <a:solidFill>
                  <a:srgbClr val="C00000"/>
                </a:solidFill>
              </a:rPr>
              <a:t>x</a:t>
            </a:r>
            <a:r>
              <a:rPr lang="en-US" sz="2800" b="1" baseline="-25000" smtClean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4089272" y="2514600"/>
            <a:ext cx="1066800" cy="563880"/>
          </a:xfrm>
          <a:prstGeom prst="rect">
            <a:avLst/>
          </a:prstGeom>
          <a:noFill/>
          <a:ln w="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2613228"/>
            <a:ext cx="2667000" cy="175432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R2 will never decrease if we add an additional predictor variable to the model.  We will not know if this helps to gain accuracy or not.</a:t>
            </a:r>
            <a:endParaRPr lang="en-US"/>
          </a:p>
        </p:txBody>
      </p:sp>
      <p:cxnSp>
        <p:nvCxnSpPr>
          <p:cNvPr id="15" name="Elbow Connector 14"/>
          <p:cNvCxnSpPr>
            <a:stCxn id="4" idx="3"/>
            <a:endCxn id="5" idx="0"/>
          </p:cNvCxnSpPr>
          <p:nvPr/>
        </p:nvCxnSpPr>
        <p:spPr>
          <a:xfrm flipV="1">
            <a:off x="5156072" y="2613228"/>
            <a:ext cx="2121028" cy="183312"/>
          </a:xfrm>
          <a:prstGeom prst="bentConnector4">
            <a:avLst>
              <a:gd name="adj1" fmla="val 18565"/>
              <a:gd name="adj2" fmla="val 278509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20992" y="3405428"/>
                <a:ext cx="3016017" cy="1100429"/>
              </a:xfrm>
              <a:prstGeom prst="rect">
                <a:avLst/>
              </a:prstGeom>
              <a:noFill/>
              <a:ln w="317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𝒓𝒆𝒔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𝑺𝑺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𝒕𝒐𝒕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 i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92" y="3405428"/>
                <a:ext cx="3016017" cy="1100429"/>
              </a:xfrm>
              <a:prstGeom prst="rect">
                <a:avLst/>
              </a:prstGeom>
              <a:blipFill rotWithShape="1">
                <a:blip r:embed="rId2"/>
                <a:stretch>
                  <a:fillRect r="-6000"/>
                </a:stretch>
              </a:blipFill>
              <a:ln w="317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80661" y="4953000"/>
                <a:ext cx="6210739" cy="1100494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𝑨𝒅𝒋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  <m:r>
                        <a:rPr lang="en-US" sz="3200" b="1" i="1" smtClean="0">
                          <a:latin typeface="Cambria Math"/>
                        </a:rPr>
                        <m:t>−(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b="1" i="1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661" y="4953000"/>
                <a:ext cx="6210739" cy="1100494"/>
              </a:xfrm>
              <a:prstGeom prst="rect">
                <a:avLst/>
              </a:prstGeom>
              <a:blipFill rotWithShape="1">
                <a:blip r:embed="rId3"/>
                <a:stretch>
                  <a:fillRect r="-2637"/>
                </a:stretch>
              </a:blipFill>
              <a:ln w="317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038600" y="6172200"/>
            <a:ext cx="266700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smtClean="0"/>
              <a:t>p: number of regressors</a:t>
            </a:r>
          </a:p>
          <a:p>
            <a:r>
              <a:rPr lang="en-US" i="1" smtClean="0"/>
              <a:t>n: sample size</a:t>
            </a:r>
            <a:endParaRPr lang="en-US" i="1"/>
          </a:p>
        </p:txBody>
      </p:sp>
      <p:sp>
        <p:nvSpPr>
          <p:cNvPr id="22" name="TextBox 21"/>
          <p:cNvSpPr txBox="1"/>
          <p:nvPr/>
        </p:nvSpPr>
        <p:spPr>
          <a:xfrm>
            <a:off x="3276600" y="1015425"/>
            <a:ext cx="4572000" cy="584775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smtClean="0"/>
              <a:t>Purpose: to penalize for inserting a variable that does not help the model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1457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724144" cy="1314704"/>
          </a:xfrm>
          <a:solidFill>
            <a:schemeClr val="bg1">
              <a:alpha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b="1" smtClean="0">
                <a:cs typeface="Arial"/>
              </a:rPr>
              <a:t>Summary(regressor)</a:t>
            </a:r>
            <a:endParaRPr lang="en-US" sz="4400" b="1"/>
          </a:p>
        </p:txBody>
      </p:sp>
      <p:sp>
        <p:nvSpPr>
          <p:cNvPr id="7" name="Rectangle 6"/>
          <p:cNvSpPr/>
          <p:nvPr/>
        </p:nvSpPr>
        <p:spPr>
          <a:xfrm>
            <a:off x="1295400" y="3505200"/>
            <a:ext cx="38100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72740" y="3505200"/>
            <a:ext cx="38100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00800" y="3512820"/>
            <a:ext cx="38100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77200" y="3505200"/>
            <a:ext cx="45720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40327" y="6019800"/>
            <a:ext cx="42849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24200" y="6033126"/>
            <a:ext cx="42849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00800" y="6033126"/>
            <a:ext cx="42849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58200" y="6019800"/>
            <a:ext cx="428490" cy="167640"/>
          </a:xfrm>
          <a:prstGeom prst="rect">
            <a:avLst/>
          </a:prstGeom>
          <a:solidFill>
            <a:srgbClr val="FFFF00">
              <a:alpha val="25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81000"/>
            <a:ext cx="6447501" cy="685800"/>
          </a:xfrm>
        </p:spPr>
        <p:txBody>
          <a:bodyPr/>
          <a:lstStyle/>
          <a:p>
            <a:r>
              <a:rPr lang="en-US" smtClean="0"/>
              <a:t>Time Series Decomposition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440"/>
            <a:ext cx="9144000" cy="5242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6322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 w="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2112</TotalTime>
  <Words>210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Theme1</vt:lpstr>
      <vt:lpstr>Data Science R Squared</vt:lpstr>
      <vt:lpstr>Residual Sum of Squares</vt:lpstr>
      <vt:lpstr>Total Sum of Squares</vt:lpstr>
      <vt:lpstr>R2 = Coefficient of Determination</vt:lpstr>
      <vt:lpstr>Adjusted R Squared</vt:lpstr>
      <vt:lpstr>Summary(regressor)</vt:lpstr>
      <vt:lpstr>Time Series Decomposition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II</dc:title>
  <dc:creator>Windows User</dc:creator>
  <cp:lastModifiedBy>Windows User</cp:lastModifiedBy>
  <cp:revision>45</cp:revision>
  <dcterms:created xsi:type="dcterms:W3CDTF">2017-07-23T15:37:30Z</dcterms:created>
  <dcterms:modified xsi:type="dcterms:W3CDTF">2019-04-05T17:39:07Z</dcterms:modified>
</cp:coreProperties>
</file>