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g93NHeI9jAhO1kpyl35JRVFHde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24" name="Google Shape;24;p1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6"/>
          <p:cNvSpPr txBox="1"/>
          <p:nvPr>
            <p:ph type="ctrTitle"/>
          </p:nvPr>
        </p:nvSpPr>
        <p:spPr>
          <a:xfrm>
            <a:off x="1130300" y="2404534"/>
            <a:ext cx="5825202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1130300" y="4050834"/>
            <a:ext cx="5825202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508001" y="609600"/>
            <a:ext cx="6447501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024604" y="3632200"/>
            <a:ext cx="541839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2" type="body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508001" y="1931988"/>
            <a:ext cx="6447501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514350" y="609600"/>
            <a:ext cx="644115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 rot="5400000">
            <a:off x="1791365" y="877226"/>
            <a:ext cx="3880773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 rot="5400000">
            <a:off x="3839308" y="2746047"/>
            <a:ext cx="5251451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 rot="5400000">
            <a:off x="529833" y="587768"/>
            <a:ext cx="5251450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508001" y="2700868"/>
            <a:ext cx="6447501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508001" y="4527448"/>
            <a:ext cx="64475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508001" y="2160589"/>
            <a:ext cx="3138026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3817477" y="2160590"/>
            <a:ext cx="313802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06809" y="2160983"/>
            <a:ext cx="31392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506809" y="2737246"/>
            <a:ext cx="31392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3" type="body"/>
          </p:nvPr>
        </p:nvSpPr>
        <p:spPr>
          <a:xfrm>
            <a:off x="3816287" y="2160983"/>
            <a:ext cx="313921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0"/>
          <p:cNvSpPr txBox="1"/>
          <p:nvPr>
            <p:ph idx="4" type="body"/>
          </p:nvPr>
        </p:nvSpPr>
        <p:spPr>
          <a:xfrm>
            <a:off x="3816288" y="2737246"/>
            <a:ext cx="313921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508001" y="1498604"/>
            <a:ext cx="2890896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3570346" y="514925"/>
            <a:ext cx="3385156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508001" y="2777069"/>
            <a:ext cx="2890896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508001" y="4800600"/>
            <a:ext cx="64475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508001" y="609600"/>
            <a:ext cx="6447501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508001" y="5367338"/>
            <a:ext cx="6447500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7" name="Google Shape;7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5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1130300" y="2743201"/>
            <a:ext cx="5825202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b="1" lang="en-US" sz="6000"/>
              <a:t>Data Science</a:t>
            </a:r>
            <a:br>
              <a:rPr b="1" lang="en-US" sz="6000"/>
            </a:br>
            <a:r>
              <a:rPr b="1" lang="en-US" sz="6000"/>
              <a:t>Building Models</a:t>
            </a:r>
            <a:endParaRPr b="1" sz="6000"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130300" y="4389501"/>
            <a:ext cx="5825202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Facultad de Ciencias Económicas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Catedrático: </a:t>
            </a:r>
            <a:r>
              <a:rPr b="1" lang="en-US"/>
              <a:t>Franz Haidacher</a:t>
            </a:r>
            <a:endParaRPr b="1"/>
          </a:p>
        </p:txBody>
      </p:sp>
      <p:pic>
        <p:nvPicPr>
          <p:cNvPr id="151" name="Google Shape;1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685800"/>
            <a:ext cx="2310193" cy="1785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152400" y="152400"/>
            <a:ext cx="80010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/>
              <a:t>And the result is:</a:t>
            </a:r>
            <a:endParaRPr b="1" sz="4400"/>
          </a:p>
        </p:txBody>
      </p:sp>
      <p:sp>
        <p:nvSpPr>
          <p:cNvPr id="212" name="Google Shape;212;p10"/>
          <p:cNvSpPr txBox="1"/>
          <p:nvPr/>
        </p:nvSpPr>
        <p:spPr>
          <a:xfrm>
            <a:off x="0" y="1981200"/>
            <a:ext cx="75438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Kaggle competitions as participant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original DS articles published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DS certifications taken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Connections to DS professionals on LinkedIn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Years of work experience in DS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T-shirts collected from DS conventions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RAM memory in his/her computer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Uses eyeglasses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Owns and iPhone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blond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76200" y="914400"/>
            <a:ext cx="7543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Choose and rank the most significant predictor variables for success in a Data Science (DS) contest …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7005"/>
            <a:ext cx="9144000" cy="570099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 txBox="1"/>
          <p:nvPr>
            <p:ph type="title"/>
          </p:nvPr>
        </p:nvSpPr>
        <p:spPr>
          <a:xfrm>
            <a:off x="1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4000"/>
              <a:t>Machine Learning Algorithms</a:t>
            </a:r>
            <a:endParaRPr b="1" sz="4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152400" y="152400"/>
            <a:ext cx="80010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/>
              <a:t>Steps to build a model</a:t>
            </a:r>
            <a:endParaRPr b="1" sz="4400"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76201" y="1905000"/>
            <a:ext cx="7848599" cy="27432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Get data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Clean data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Determine the problem (Scikit-learn decision tree)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Choose variables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?</a:t>
            </a:r>
            <a:endParaRPr sz="2400"/>
          </a:p>
          <a:p>
            <a:pPr indent="-33528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80" y="0"/>
            <a:ext cx="844984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906"/>
            <a:ext cx="9144000" cy="607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b="1" lang="en-US" sz="6000"/>
              <a:t>Building Models</a:t>
            </a:r>
            <a:endParaRPr b="1" sz="6000"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562899" y="1600200"/>
            <a:ext cx="8200101" cy="3880773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1790" lvl="0" marL="514350" rtl="0" algn="l">
              <a:spcBef>
                <a:spcPts val="0"/>
              </a:spcBef>
              <a:spcAft>
                <a:spcPts val="0"/>
              </a:spcAft>
              <a:buSzPts val="2560"/>
              <a:buFont typeface="Trebuchet MS"/>
              <a:buNone/>
            </a:pPr>
            <a:r>
              <a:t/>
            </a:r>
            <a:endParaRPr b="1" sz="3200"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2560"/>
              <a:buFont typeface="Trebuchet MS"/>
              <a:buAutoNum type="arabicPeriod"/>
            </a:pPr>
            <a:r>
              <a:rPr b="1" lang="en-US" sz="3200"/>
              <a:t>All-in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2560"/>
              <a:buFont typeface="Trebuchet MS"/>
              <a:buAutoNum type="arabicPeriod"/>
            </a:pPr>
            <a:r>
              <a:rPr b="1" lang="en-US" sz="3200"/>
              <a:t>Backward Elimination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2560"/>
              <a:buFont typeface="Trebuchet MS"/>
              <a:buAutoNum type="arabicPeriod"/>
            </a:pPr>
            <a:r>
              <a:rPr b="1" lang="en-US" sz="3200"/>
              <a:t>Forward Selection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2560"/>
              <a:buFont typeface="Trebuchet MS"/>
              <a:buAutoNum type="arabicPeriod"/>
            </a:pPr>
            <a:r>
              <a:rPr b="1" lang="en-US" sz="3200"/>
              <a:t>Bidirectional Elimination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2560"/>
              <a:buFont typeface="Trebuchet MS"/>
              <a:buAutoNum type="arabicPeriod"/>
            </a:pPr>
            <a:r>
              <a:rPr b="1" lang="en-US" sz="3200"/>
              <a:t>Score Comparison (all models)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6629400" y="3352800"/>
            <a:ext cx="2209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Stepwise Regression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6057900" y="2895600"/>
            <a:ext cx="571500" cy="1828800"/>
          </a:xfrm>
          <a:prstGeom prst="rightBrace">
            <a:avLst>
              <a:gd fmla="val 40333" name="adj1"/>
              <a:gd fmla="val 50000" name="adj2"/>
            </a:avLst>
          </a:prstGeom>
          <a:noFill/>
          <a:ln cap="flat" cmpd="sng" w="38100">
            <a:solidFill>
              <a:srgbClr val="0F7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b="1" lang="en-US" sz="6000"/>
              <a:t>All-in</a:t>
            </a:r>
            <a:endParaRPr b="1" sz="6000"/>
          </a:p>
        </p:txBody>
      </p:sp>
      <p:sp>
        <p:nvSpPr>
          <p:cNvPr id="165" name="Google Shape;165;p3"/>
          <p:cNvSpPr txBox="1"/>
          <p:nvPr>
            <p:ph idx="1" type="body"/>
          </p:nvPr>
        </p:nvSpPr>
        <p:spPr>
          <a:xfrm>
            <a:off x="508001" y="1828801"/>
            <a:ext cx="749299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❑"/>
            </a:pPr>
            <a:r>
              <a:rPr lang="en-US" sz="2400"/>
              <a:t>You have to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❑"/>
            </a:pPr>
            <a:r>
              <a:rPr lang="en-US" sz="2400"/>
              <a:t>Prior knowledge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❑"/>
            </a:pPr>
            <a:r>
              <a:rPr lang="en-US" sz="2400"/>
              <a:t>Preparing for backward elimination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3687763"/>
            <a:ext cx="4914900" cy="271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152400" y="1524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b="1" lang="en-US" sz="4800"/>
              <a:t>Backward Elimination</a:t>
            </a:r>
            <a:endParaRPr b="1" sz="4800"/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965201" y="1758027"/>
            <a:ext cx="7188199" cy="3880773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Select a significance level to stay in the model (e.g. SL = 0.05)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Fit the full model with all possible predictors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Consider the predictor with highest P-value.    If P &gt; SL then goto step 4, else end.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Remove the predictor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Fit model without this variable</a:t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 rot="10800000">
            <a:off x="457200" y="3282027"/>
            <a:ext cx="493776" cy="1524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152400" y="1524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b="1" lang="en-US" sz="4800"/>
              <a:t>Forward Selection</a:t>
            </a:r>
            <a:endParaRPr b="1" sz="4800"/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965201" y="1447800"/>
            <a:ext cx="7188199" cy="44958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Select a significance level to enter in the model (e.g. SL = 0.05)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Fit all simple regression models.  Select the one with the lowest P-value.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Keep this variable and fit all possible models with one extra predictor, in addition to the existing one(s).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Consider the predictor with the lowest P-value.  If P&lt;SL then goto step 3, else goto step 5.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Keep the previous model.</a:t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 rot="10800000">
            <a:off x="457200" y="3276600"/>
            <a:ext cx="493776" cy="1447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152400" y="152400"/>
            <a:ext cx="80010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/>
              <a:t>Bidirectional Elimination</a:t>
            </a:r>
            <a:endParaRPr b="1" sz="4400"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965201" y="1681827"/>
            <a:ext cx="7035799" cy="3880773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Select a significance level to enter and to stay in the model (e.g. SL = 0.05)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Perform the next step of Forward Selection (new variables must have P&lt;SL to enter)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Perform ALL steps of Backward Elimination (old variables must have P&lt;SL to stay)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No new variables can enter and no old variables can exit.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 rot="10800000">
            <a:off x="457200" y="2672427"/>
            <a:ext cx="493776" cy="1066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152400" y="152400"/>
            <a:ext cx="80010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/>
              <a:t>All possible models</a:t>
            </a:r>
            <a:endParaRPr b="1" sz="4400"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965201" y="1981200"/>
            <a:ext cx="6349999" cy="27432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Select acceptance criteria for fit (e.g. Akaike information criterion)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Construct all possible regression models (2</a:t>
            </a:r>
            <a:r>
              <a:rPr baseline="30000" lang="en-US" sz="2400"/>
              <a:t>n</a:t>
            </a:r>
            <a:r>
              <a:rPr lang="en-US" sz="2400"/>
              <a:t>-1 total combinations)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AutoNum type="arabicPeriod"/>
            </a:pPr>
            <a:r>
              <a:rPr lang="en-US" sz="2400"/>
              <a:t>Select the one with the best criterion.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152400" y="152400"/>
            <a:ext cx="80010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/>
              <a:t>Multiple Linear Regression</a:t>
            </a:r>
            <a:endParaRPr b="1" sz="4400"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304800" y="2971800"/>
            <a:ext cx="8381999" cy="8382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4000"/>
              <a:t>y = b</a:t>
            </a:r>
            <a:r>
              <a:rPr b="1" baseline="-25000" lang="en-US" sz="4000"/>
              <a:t>0</a:t>
            </a:r>
            <a:r>
              <a:rPr b="1" lang="en-US" sz="4000"/>
              <a:t> + </a:t>
            </a:r>
            <a:r>
              <a:rPr b="1" lang="en-US" sz="4000">
                <a:solidFill>
                  <a:srgbClr val="00B0F0"/>
                </a:solidFill>
              </a:rPr>
              <a:t>b</a:t>
            </a:r>
            <a:r>
              <a:rPr b="1" baseline="-25000" lang="en-US" sz="4000">
                <a:solidFill>
                  <a:srgbClr val="00B0F0"/>
                </a:solidFill>
              </a:rPr>
              <a:t>1</a:t>
            </a:r>
            <a:r>
              <a:rPr b="1" lang="en-US" sz="4000"/>
              <a:t>*</a:t>
            </a:r>
            <a:r>
              <a:rPr b="1" lang="en-US" sz="4000">
                <a:solidFill>
                  <a:srgbClr val="C00000"/>
                </a:solidFill>
              </a:rPr>
              <a:t>x</a:t>
            </a:r>
            <a:r>
              <a:rPr b="1" baseline="-25000" lang="en-US" sz="4000">
                <a:solidFill>
                  <a:srgbClr val="C00000"/>
                </a:solidFill>
              </a:rPr>
              <a:t>1</a:t>
            </a:r>
            <a:r>
              <a:rPr b="1" lang="en-US" sz="4000"/>
              <a:t> + </a:t>
            </a:r>
            <a:r>
              <a:rPr b="1" lang="en-US" sz="4000">
                <a:solidFill>
                  <a:srgbClr val="00B0F0"/>
                </a:solidFill>
              </a:rPr>
              <a:t>b</a:t>
            </a:r>
            <a:r>
              <a:rPr b="1" baseline="-25000" lang="en-US" sz="4000">
                <a:solidFill>
                  <a:srgbClr val="00B0F0"/>
                </a:solidFill>
              </a:rPr>
              <a:t>2</a:t>
            </a:r>
            <a:r>
              <a:rPr b="1" lang="en-US" sz="4000"/>
              <a:t>*</a:t>
            </a:r>
            <a:r>
              <a:rPr b="1" lang="en-US" sz="4000">
                <a:solidFill>
                  <a:srgbClr val="C00000"/>
                </a:solidFill>
              </a:rPr>
              <a:t>x</a:t>
            </a:r>
            <a:r>
              <a:rPr b="1" baseline="-25000" lang="en-US" sz="4000">
                <a:solidFill>
                  <a:srgbClr val="C00000"/>
                </a:solidFill>
              </a:rPr>
              <a:t>2</a:t>
            </a:r>
            <a:r>
              <a:rPr b="1" lang="en-US" sz="4000"/>
              <a:t> + … + </a:t>
            </a:r>
            <a:r>
              <a:rPr b="1" lang="en-US" sz="4000">
                <a:solidFill>
                  <a:srgbClr val="00B0F0"/>
                </a:solidFill>
              </a:rPr>
              <a:t>b</a:t>
            </a:r>
            <a:r>
              <a:rPr b="1" baseline="-25000" lang="en-US" sz="4000">
                <a:solidFill>
                  <a:srgbClr val="00B0F0"/>
                </a:solidFill>
              </a:rPr>
              <a:t>n</a:t>
            </a:r>
            <a:r>
              <a:rPr b="1" lang="en-US" sz="4000"/>
              <a:t>*</a:t>
            </a:r>
            <a:r>
              <a:rPr b="1" lang="en-US" sz="4000">
                <a:solidFill>
                  <a:srgbClr val="C00000"/>
                </a:solidFill>
              </a:rPr>
              <a:t>x</a:t>
            </a:r>
            <a:r>
              <a:rPr b="1" baseline="-25000" lang="en-US" sz="4000">
                <a:solidFill>
                  <a:srgbClr val="C00000"/>
                </a:solidFill>
              </a:rPr>
              <a:t>n</a:t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2209800" y="4280118"/>
            <a:ext cx="44196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y: dependent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constant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28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coefficients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aseline="-25000" lang="en-US" sz="28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independent variables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152400" y="152400"/>
            <a:ext cx="80010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/>
              <a:t>Example:</a:t>
            </a:r>
            <a:endParaRPr b="1" sz="4400"/>
          </a:p>
        </p:txBody>
      </p:sp>
      <p:sp>
        <p:nvSpPr>
          <p:cNvPr id="206" name="Google Shape;206;p9"/>
          <p:cNvSpPr txBox="1"/>
          <p:nvPr/>
        </p:nvSpPr>
        <p:spPr>
          <a:xfrm>
            <a:off x="76200" y="920889"/>
            <a:ext cx="75438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Choose and rank the most significant predictor variables for success in a Data Science (DS) contest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lphaLcParenR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Years of work experience in DS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lphaLcParenR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RAM memory in his/her computer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lphaLcParenR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Connections to DS professionals on LinkedIn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lphaLcParenR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DS certifications taken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lphaLcParenR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original DS articles published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lphaLcParenR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T-shirts collected from DS conventions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lphaLcParenR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Uses eyeglasses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lphaLcParenR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blond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lphaLcParenR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Kaggle competitions as participant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lphaLcParenR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Owns and iPhone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2017-07-23T15:37:30Z</dcterms:created>
  <dc:creator>Windows User</dc:creator>
</cp:coreProperties>
</file>