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6477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390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4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0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7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02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92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54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68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3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6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58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072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722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04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27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817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833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55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27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071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656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9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876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92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318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81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09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8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1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21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12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54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5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COLLEGE PHYSICS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endParaRPr sz="1800" b="0" i="0" u="none" strike="noStrike" cap="none">
              <a:solidFill>
                <a:srgbClr val="EAF1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# Chapter Title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15" name="Shape 15" descr="medium_covers_Page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2758" y="2517424"/>
            <a:ext cx="2010682" cy="2603836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913" cy="35000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457199" y="1107618"/>
            <a:ext cx="4031619" cy="4607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606925" y="1107618"/>
            <a:ext cx="3913188" cy="4607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600"/>
              </a:spcAft>
              <a:buClr>
                <a:srgbClr val="6CB255"/>
              </a:buClr>
              <a:buSzPct val="4375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8670" marR="0" lvl="1" indent="-344169" algn="l" rtl="0">
              <a:spcBef>
                <a:spcPts val="5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6CB255"/>
              </a:buClr>
              <a:buSzPct val="875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CB255"/>
              </a:buClr>
              <a:buSzPct val="166666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CB255"/>
              </a:buClr>
              <a:buSzPct val="180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CB255"/>
              </a:buClr>
              <a:buSzPct val="2000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2"/>
              </a:buClr>
              <a:buSzPct val="177777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 rot="-5400000">
            <a:off x="8044814" y="683895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0" y="789677"/>
            <a:ext cx="9144000" cy="7091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sz="3600" b="0" i="0" u="none" strike="noStrike" cap="none" dirty="0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rPr>
              <a:t>PRINCIPLES OF MACROECONOMICS 2e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12F62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2000" b="1" dirty="0">
                <a:solidFill>
                  <a:srgbClr val="212F62"/>
                </a:solidFill>
              </a:rPr>
              <a:t>6</a:t>
            </a:r>
            <a:r>
              <a:rPr lang="en-US" sz="2000" b="1" i="0" u="none" strike="noStrike" cap="none" dirty="0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 The Macroeconomic Perspective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 Image Slideshow</a:t>
            </a:r>
          </a:p>
        </p:txBody>
      </p:sp>
      <p:pic>
        <p:nvPicPr>
          <p:cNvPr id="43" name="Shape 4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5531355"/>
            <a:ext cx="1226434" cy="83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2" y="2546251"/>
            <a:ext cx="2071016" cy="26798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Net Export Component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457200" y="1122372"/>
            <a:ext cx="8062800" cy="437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SzPct val="70000"/>
              <a:buChar char="●"/>
            </a:pPr>
            <a:r>
              <a:rPr lang="en-US"/>
              <a:t>The GDP net export component, or trade balance, is equal to the dollar value of exports (X) minus the dollar value of imports (M). 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Trade balance</a:t>
            </a:r>
            <a:r>
              <a:rPr lang="en-US"/>
              <a:t> - the gap between exports and imports.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Trade balance = </a:t>
            </a:r>
            <a:r>
              <a:rPr lang="en-US">
                <a:solidFill>
                  <a:schemeClr val="dk1"/>
                </a:solidFill>
              </a:rPr>
              <a:t>(X – M)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Trade surplus</a:t>
            </a:r>
            <a:r>
              <a:rPr lang="en-US"/>
              <a:t> - when a country’s exports are larger than its imports; calculated as exports – imports.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Trade deficit</a:t>
            </a:r>
            <a:r>
              <a:rPr lang="en-US"/>
              <a:t> - when a country’s imports exceed exports; calculated as imports – exports.</a:t>
            </a:r>
          </a:p>
        </p:txBody>
      </p:sp>
      <p:pic>
        <p:nvPicPr>
          <p:cNvPr id="111" name="Shape 111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GDP Using Demand</a:t>
            </a:r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ct val="70000"/>
              <a:buChar char="●"/>
            </a:pPr>
            <a:r>
              <a:rPr lang="en-US"/>
              <a:t>Based on the four components of </a:t>
            </a:r>
            <a:r>
              <a:rPr lang="en-US" u="sng"/>
              <a:t>demand</a:t>
            </a:r>
            <a:r>
              <a:rPr lang="en-US"/>
              <a:t>, GDP can be measured as: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/>
              <a:t>GDP = Consumption + Investment + Government + Trade balance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  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GDP = C + I + G + (X – M)</a:t>
            </a:r>
          </a:p>
        </p:txBody>
      </p:sp>
      <p:pic>
        <p:nvPicPr>
          <p:cNvPr id="118" name="Shape 118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GDP Measured by What is Produced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511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Production can be divided into five main parts: 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>
                <a:solidFill>
                  <a:schemeClr val="dk1"/>
                </a:solidFill>
              </a:rPr>
              <a:t>Durable goods</a:t>
            </a:r>
            <a:r>
              <a:rPr lang="en-US">
                <a:solidFill>
                  <a:schemeClr val="dk1"/>
                </a:solidFill>
              </a:rPr>
              <a:t> - long-lasting good like a car or a refrigerator.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>
                <a:solidFill>
                  <a:schemeClr val="dk1"/>
                </a:solidFill>
              </a:rPr>
              <a:t>Nondurable goods</a:t>
            </a:r>
            <a:r>
              <a:rPr lang="en-US">
                <a:solidFill>
                  <a:schemeClr val="dk1"/>
                </a:solidFill>
              </a:rPr>
              <a:t> - short-lived good like food and clothing.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>
                <a:solidFill>
                  <a:schemeClr val="dk1"/>
                </a:solidFill>
              </a:rPr>
              <a:t>Services</a:t>
            </a:r>
            <a:r>
              <a:rPr lang="en-US">
                <a:solidFill>
                  <a:schemeClr val="dk1"/>
                </a:solidFill>
              </a:rPr>
              <a:t> - product which is intangible (in contrast to goods) such as entertainment, healthcare, or education.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b="1">
                <a:solidFill>
                  <a:schemeClr val="dk1"/>
                </a:solidFill>
              </a:rPr>
              <a:t>Structures</a:t>
            </a:r>
            <a:r>
              <a:rPr lang="en-US">
                <a:solidFill>
                  <a:schemeClr val="dk1"/>
                </a:solidFill>
              </a:rPr>
              <a:t> - building used as residence, factory, office building, retail store, or for other purposes.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>
                <a:solidFill>
                  <a:schemeClr val="dk1"/>
                </a:solidFill>
              </a:rPr>
              <a:t>Change in </a:t>
            </a:r>
            <a:r>
              <a:rPr lang="en-US" b="1">
                <a:solidFill>
                  <a:schemeClr val="dk1"/>
                </a:solidFill>
              </a:rPr>
              <a:t>inventories</a:t>
            </a:r>
            <a:r>
              <a:rPr lang="en-US">
                <a:solidFill>
                  <a:schemeClr val="dk1"/>
                </a:solidFill>
              </a:rPr>
              <a:t> - good that has been produced, but not yet been sold.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Every market transaction must have both a buyer and a seller, so GDP must be the same whether measured by what is demanded or by what is produced.</a:t>
            </a:r>
          </a:p>
        </p:txBody>
      </p:sp>
      <p:pic>
        <p:nvPicPr>
          <p:cNvPr id="125" name="Shape 12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Percentage of Components of GDP on the Production Side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5176777"/>
            <a:ext cx="8062800" cy="131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Services make up over 60 percent of the production side components of GDP in the United States.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Note that </a:t>
            </a:r>
            <a:r>
              <a:rPr lang="en-US">
                <a:solidFill>
                  <a:schemeClr val="dk1"/>
                </a:solidFill>
              </a:rPr>
              <a:t>the change in inventories is not shown since it is typically less than 1% of GDP.</a:t>
            </a:r>
          </a:p>
        </p:txBody>
      </p:sp>
      <p:pic>
        <p:nvPicPr>
          <p:cNvPr id="132" name="Shape 132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CNX_Econ2e_C19_0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350" y="1213950"/>
            <a:ext cx="5707300" cy="35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5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Types of Production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987925" y="1107626"/>
            <a:ext cx="3913200" cy="55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>
                <a:solidFill>
                  <a:srgbClr val="000000"/>
                </a:solidFill>
              </a:rPr>
              <a:t>Services are the largest single component of total supply, representing over 60 percent of GDP, up from about 45 percent in the early 1960s.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>
                <a:solidFill>
                  <a:srgbClr val="000000"/>
                </a:solidFill>
              </a:rPr>
              <a:t>Durable and nondurable goods constitute the manufacturing sector, and they have declined from 45 percent of GDP in 1960 to about 30 percent in 2016.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0" name="Shape 14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CNX_Econ2e_C19_0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2077"/>
            <a:ext cx="4835524" cy="482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5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Types of Production, Continued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987925" y="1107626"/>
            <a:ext cx="3913200" cy="55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>
                <a:solidFill>
                  <a:srgbClr val="000000"/>
                </a:solidFill>
              </a:rPr>
              <a:t>Nondurable goods used to be larger than durable goods, but in recent years, nondurable goods have been dropping to below the share of durable goods, which is less than 20% of GDP.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>
                <a:solidFill>
                  <a:srgbClr val="000000"/>
                </a:solidFill>
              </a:rPr>
              <a:t>Structures hover around 10% of GDP.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>
                <a:solidFill>
                  <a:srgbClr val="000000"/>
                </a:solidFill>
              </a:rPr>
              <a:t>The change in inventories is not shown here since it is typically less than 1% of GDP.</a:t>
            </a:r>
          </a:p>
        </p:txBody>
      </p:sp>
      <p:pic>
        <p:nvPicPr>
          <p:cNvPr id="148" name="Shape 148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CNX_Econ2e_C19_0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2076"/>
            <a:ext cx="4835524" cy="482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Problem of Double Counting</a:t>
            </a:r>
          </a:p>
        </p:txBody>
      </p:sp>
      <p:sp>
        <p:nvSpPr>
          <p:cNvPr id="155" name="Shape 155"/>
          <p:cNvSpPr>
            <a:spLocks noGrp="1"/>
          </p:cNvSpPr>
          <p:nvPr>
            <p:ph type="pic" idx="2"/>
          </p:nvPr>
        </p:nvSpPr>
        <p:spPr>
          <a:xfrm>
            <a:off x="457200" y="1122376"/>
            <a:ext cx="8062800" cy="561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Final goods and services</a:t>
            </a:r>
            <a:r>
              <a:rPr lang="en-US"/>
              <a:t> - output used directly for consumption, investment, government, and trade purposes.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Goods at the furthest stage of production at the end of a year.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-vs.-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Intermediate goods</a:t>
            </a:r>
            <a:r>
              <a:rPr lang="en-US"/>
              <a:t> - output provided to other businesses at an intermediate stage of production, not for final users.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Excluded from GDP calculation.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/>
              <a:t>Double counting</a:t>
            </a:r>
            <a:r>
              <a:rPr lang="en-US"/>
              <a:t> - output that is counted more than once as it travels through the stages of production.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/>
              <a:t>A potential mistake to avoid in measuring GDP.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GDP is the dollar value of all </a:t>
            </a:r>
            <a:r>
              <a:rPr lang="en-US" i="1" u="sng"/>
              <a:t>final</a:t>
            </a:r>
            <a:r>
              <a:rPr lang="en-US" u="sng"/>
              <a:t> goods and services</a:t>
            </a:r>
            <a:r>
              <a:rPr lang="en-US"/>
              <a:t> produced in the economy in a year.</a:t>
            </a:r>
          </a:p>
        </p:txBody>
      </p:sp>
      <p:pic>
        <p:nvPicPr>
          <p:cNvPr id="156" name="Shape 15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Other Ways to Measure the Economy</a:t>
            </a:r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Gross national product (GNP)</a:t>
            </a:r>
            <a:r>
              <a:rPr lang="en-US" dirty="0"/>
              <a:t> - includes what is produced domestically and what is produced by domestic labor and business abroad in a year.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Net national product (NNP)</a:t>
            </a:r>
            <a:r>
              <a:rPr lang="en-US" dirty="0"/>
              <a:t> - GNP minus the value of depreciation.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Depreciation</a:t>
            </a:r>
            <a:r>
              <a:rPr lang="en-US" dirty="0"/>
              <a:t> - the process by which capital ages over time and therefore loses its value.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NNP can be further subdivided into </a:t>
            </a:r>
            <a:r>
              <a:rPr lang="en-US" b="1" dirty="0"/>
              <a:t>national income</a:t>
            </a:r>
            <a:r>
              <a:rPr lang="en-US" dirty="0"/>
              <a:t> - includes all income earned: wages, profits, rent, and profit income.</a:t>
            </a:r>
          </a:p>
        </p:txBody>
      </p:sp>
      <p:pic>
        <p:nvPicPr>
          <p:cNvPr id="163" name="Shape 16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3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6.2 Adjusting Nominal Values to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Real Values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457199" y="12747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Nominal value</a:t>
            </a:r>
            <a:r>
              <a:rPr lang="en-US"/>
              <a:t> - the economic statistic actually announced at that time; not adjusted for inflation.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/>
              <a:t> -vs.-</a:t>
            </a:r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Real value</a:t>
            </a:r>
            <a:r>
              <a:rPr lang="en-US"/>
              <a:t> -  an economic statistic after it has been adjusted for inflation.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Generally, the </a:t>
            </a:r>
            <a:r>
              <a:rPr lang="en-US" u="sng"/>
              <a:t>real value</a:t>
            </a:r>
            <a:r>
              <a:rPr lang="en-US"/>
              <a:t> is more important.</a:t>
            </a:r>
          </a:p>
        </p:txBody>
      </p:sp>
      <p:pic>
        <p:nvPicPr>
          <p:cNvPr id="170" name="Shape 17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Nominal GDP, 1960–2010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4843982"/>
            <a:ext cx="8062912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Nominal GDP values have risen exponentially from 1960 through 2010, according to the BEA.</a:t>
            </a:r>
          </a:p>
        </p:txBody>
      </p:sp>
      <p:pic>
        <p:nvPicPr>
          <p:cNvPr id="177" name="Shape 177" descr="CNX_Econ_C19_009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13609" y="1122386"/>
            <a:ext cx="4550092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CH.6 OUTLINE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457200" y="1122376"/>
            <a:ext cx="8062800" cy="523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6.1: Measuring the Size of the Economy: Gross 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/>
              <a:t>  Domestic Product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6.2: Adjusting Nominal Values to Real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6.3: Tracking Real GDP over Time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6.4: Comparing GDP among Countries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6.5: How Well GDP Measures the Well-Being of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/>
              <a:t>  Society</a:t>
            </a:r>
          </a:p>
        </p:txBody>
      </p:sp>
      <p:pic>
        <p:nvPicPr>
          <p:cNvPr id="50" name="Shape 5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GDP Deflator, 1960–2010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4704050"/>
            <a:ext cx="8062800" cy="183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dirty="0"/>
              <a:t>The GDP deflator is a </a:t>
            </a:r>
            <a:r>
              <a:rPr lang="en-US" u="sng" dirty="0"/>
              <a:t>price index</a:t>
            </a:r>
            <a:r>
              <a:rPr lang="en-US" dirty="0"/>
              <a:t> measuring the average prices of all goods and services included in the economy.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87500"/>
              <a:buChar char="●"/>
            </a:pPr>
            <a:r>
              <a:rPr lang="en-US" dirty="0"/>
              <a:t>Much like nominal GDP, the GDP deflator has risen exponentially from 1960 through 2010. </a:t>
            </a:r>
            <a:r>
              <a:rPr lang="en-US" sz="1600" dirty="0"/>
              <a:t>(Source: BEA)</a:t>
            </a:r>
          </a:p>
        </p:txBody>
      </p:sp>
      <p:pic>
        <p:nvPicPr>
          <p:cNvPr id="185" name="Shape 185" descr="CNX_Econ_C19_010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13609" y="1122386"/>
            <a:ext cx="4550092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Calculating Real GDP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pic" idx="2"/>
          </p:nvPr>
        </p:nvSpPr>
        <p:spPr>
          <a:xfrm>
            <a:off x="457200" y="1122370"/>
            <a:ext cx="8062800" cy="51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GDP =   </a:t>
            </a:r>
            <a:r>
              <a:rPr lang="en-US" u="sng" dirty="0"/>
              <a:t> Nominal GDP</a:t>
            </a:r>
          </a:p>
          <a:p>
            <a:pPr marL="22860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Price Index / 100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dirty="0"/>
              <a:t>Notes: 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Price index is the same as GDP deflator.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For simplicity, the price index is traditionally published after being multiplied by 100 in order to get an integer number.</a:t>
            </a:r>
          </a:p>
          <a:p>
            <a:pPr marL="1371600" lvl="2" indent="-342900" rtl="0">
              <a:spcBef>
                <a:spcPts val="0"/>
              </a:spcBef>
              <a:buSzPct val="100000"/>
            </a:pPr>
            <a:r>
              <a:rPr lang="en-US" dirty="0"/>
              <a:t>So, remember to divide the published price index by 100 when doing the math.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Whenever a real statistic is computed, one year (or period) is called the base year (or base period). </a:t>
            </a:r>
          </a:p>
          <a:p>
            <a:pPr marL="1371600" lvl="2" indent="-342900" rtl="0">
              <a:spcBef>
                <a:spcPts val="0"/>
              </a:spcBef>
              <a:buSzPct val="100000"/>
            </a:pPr>
            <a:r>
              <a:rPr lang="en-US" dirty="0"/>
              <a:t>The base year is the year whose prices we use to compute the real statistic.</a:t>
            </a:r>
          </a:p>
          <a:p>
            <a:pPr marL="2286000" lvl="0" indent="45720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3" name="Shape 19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Calculating Real GDP</a:t>
            </a:r>
          </a:p>
        </p:txBody>
      </p:sp>
      <p:sp>
        <p:nvSpPr>
          <p:cNvPr id="199" name="Shape 199"/>
          <p:cNvSpPr>
            <a:spLocks noGrp="1"/>
          </p:cNvSpPr>
          <p:nvPr>
            <p:ph type="pic" idx="2"/>
          </p:nvPr>
        </p:nvSpPr>
        <p:spPr>
          <a:xfrm>
            <a:off x="457200" y="3533775"/>
            <a:ext cx="8062800" cy="314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7777"/>
              <a:buChar char="●"/>
            </a:pPr>
            <a:r>
              <a:rPr lang="en-US" sz="1800"/>
              <a:t>To calculate the real GDP in 1960: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Real GDP = </a:t>
            </a:r>
            <a:r>
              <a:rPr lang="en-US" sz="1800" u="sng"/>
              <a:t>Nominal GDP</a:t>
            </a:r>
          </a:p>
          <a:p>
            <a:pPr marL="3657600" lvl="0" indent="-698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Price Index / 100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                = </a:t>
            </a:r>
            <a:r>
              <a:rPr lang="en-US" sz="1800" u="sng"/>
              <a:t>$543.3 billion</a:t>
            </a:r>
          </a:p>
          <a:p>
            <a:pPr marL="3657600"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19 / 100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1800"/>
              <a:t>= $2,859.5 billion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2005 is the base year.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-US" sz="1800"/>
              <a:t>Question:  What will the Real GDP be in 2005?  Why?</a:t>
            </a:r>
          </a:p>
        </p:txBody>
      </p:sp>
      <p:pic>
        <p:nvPicPr>
          <p:cNvPr id="200" name="Shape 200" descr="CNX_Econ2e_C19_0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114425"/>
            <a:ext cx="77914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6297875" y="2428925"/>
            <a:ext cx="915300" cy="25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062775" y="2428925"/>
            <a:ext cx="1071900" cy="45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3" name="Shape 203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720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Calculating Real GDP,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Continued</a:t>
            </a:r>
          </a:p>
        </p:txBody>
      </p: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457200" y="3533775"/>
            <a:ext cx="8062800" cy="314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7777"/>
              <a:buChar char="●"/>
            </a:pPr>
            <a:r>
              <a:rPr lang="en-US" sz="1800" dirty="0"/>
              <a:t>To calculate the real GDP in 2010: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dirty="0"/>
              <a:t>Real GDP = </a:t>
            </a:r>
            <a:r>
              <a:rPr lang="en-US" sz="1800" u="sng" dirty="0"/>
              <a:t>Nominal GDP</a:t>
            </a:r>
          </a:p>
          <a:p>
            <a:pPr marL="3657600" lvl="0" indent="0" rtl="0">
              <a:spcBef>
                <a:spcPts val="0"/>
              </a:spcBef>
              <a:buNone/>
            </a:pPr>
            <a:r>
              <a:rPr lang="en-US" sz="1800" dirty="0"/>
              <a:t>   Price Index / 100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sz="1800" dirty="0"/>
              <a:t>                     = </a:t>
            </a:r>
            <a:r>
              <a:rPr lang="en-US" sz="1800" u="sng" dirty="0"/>
              <a:t>$14,958.3 billion</a:t>
            </a:r>
          </a:p>
          <a:p>
            <a:pPr marL="3657600" lvl="0" indent="457200" rtl="0">
              <a:spcBef>
                <a:spcPts val="0"/>
              </a:spcBef>
              <a:buNone/>
            </a:pPr>
            <a:r>
              <a:rPr lang="en-US" sz="1800" dirty="0"/>
              <a:t>110 / 100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sz="1800" dirty="0"/>
              <a:t>= $13,598.5 billion</a:t>
            </a:r>
          </a:p>
          <a:p>
            <a:pPr marL="457200" lvl="0" indent="-317500" rtl="0">
              <a:spcBef>
                <a:spcPts val="0"/>
              </a:spcBef>
              <a:buSzPct val="77777"/>
              <a:buChar char="●"/>
            </a:pPr>
            <a:r>
              <a:rPr lang="en-US" sz="1800" dirty="0"/>
              <a:t>As long as inflation is positive (prices increase on average from year to year) real GDP should be less than nominal GDP in any year </a:t>
            </a:r>
            <a:r>
              <a:rPr lang="en-US" sz="1800" i="1" dirty="0"/>
              <a:t>after</a:t>
            </a:r>
            <a:r>
              <a:rPr lang="en-US" sz="1800" dirty="0"/>
              <a:t> the base year.</a:t>
            </a:r>
          </a:p>
        </p:txBody>
      </p:sp>
      <p:pic>
        <p:nvPicPr>
          <p:cNvPr id="210" name="Shape 210" descr="CNX_Econ2e_C19_0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114425"/>
            <a:ext cx="77914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54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Nominal and Real GDP, 1960–2012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4470077"/>
            <a:ext cx="8062800" cy="21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The black line measures U.S. GDP in real dollars, where all dollar values are converted to 2005 dollars.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Since we express real GDP in 2005 dollars, the two lines cross in 2005.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Real GDP will appear higher than nominal GDP in the years before 2005, because dollars were worth less in 2005 than in previous years.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-US" sz="1800"/>
              <a:t>Conversely, real GDP will appear lower in the years after 2005, because dollars were worth more in 2005 than in later years.</a:t>
            </a:r>
          </a:p>
        </p:txBody>
      </p:sp>
      <p:pic>
        <p:nvPicPr>
          <p:cNvPr id="218" name="Shape 218" descr="CNX_Econ_C19_013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3596" y="969986"/>
            <a:ext cx="5850000" cy="3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720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Calculating Real GDP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Growth Rate</a:t>
            </a:r>
          </a:p>
        </p:txBody>
      </p:sp>
      <p:sp>
        <p:nvSpPr>
          <p:cNvPr id="225" name="Shape 225"/>
          <p:cNvSpPr>
            <a:spLocks noGrp="1"/>
          </p:cNvSpPr>
          <p:nvPr>
            <p:ph type="pic" idx="2"/>
          </p:nvPr>
        </p:nvSpPr>
        <p:spPr>
          <a:xfrm>
            <a:off x="457200" y="3609975"/>
            <a:ext cx="8062800" cy="314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7777"/>
              <a:buChar char="●"/>
            </a:pPr>
            <a:r>
              <a:rPr lang="en-US" sz="1800"/>
              <a:t>What was the real GDP growth rate from 1960 to 2010?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2010 real GDP – 1960 real GDP</a:t>
            </a:r>
            <a:r>
              <a:rPr lang="en-US" sz="1800"/>
              <a:t> =  % change</a:t>
            </a:r>
          </a:p>
          <a:p>
            <a:pPr marL="1828800" lvl="0" indent="457200" rtl="0">
              <a:spcBef>
                <a:spcPts val="0"/>
              </a:spcBef>
              <a:buNone/>
            </a:pPr>
            <a:r>
              <a:rPr lang="en-US" sz="1800"/>
              <a:t>1960 real GDP × 100 </a:t>
            </a:r>
          </a:p>
          <a:p>
            <a:pPr marL="1828800" lvl="0" indent="457200">
              <a:spcBef>
                <a:spcPts val="0"/>
              </a:spcBef>
              <a:buNone/>
            </a:pPr>
            <a:endParaRPr sz="1800"/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lang="en-US" sz="1800" u="sng"/>
              <a:t>13,598.5 – 2,859.5</a:t>
            </a:r>
            <a:r>
              <a:rPr lang="en-US" sz="1800"/>
              <a:t> = 376%</a:t>
            </a:r>
          </a:p>
          <a:p>
            <a:pPr marL="2743200" lvl="0" indent="457200" rtl="0">
              <a:spcBef>
                <a:spcPts val="0"/>
              </a:spcBef>
              <a:buNone/>
            </a:pPr>
            <a:r>
              <a:rPr lang="en-US" sz="1800"/>
              <a:t>2,859.5 × 100 </a:t>
            </a:r>
          </a:p>
          <a:p>
            <a:pPr marL="457200" lvl="0" indent="-317500" rtl="0">
              <a:spcBef>
                <a:spcPts val="0"/>
              </a:spcBef>
              <a:buSzPct val="77777"/>
              <a:buChar char="●"/>
            </a:pPr>
            <a:r>
              <a:rPr lang="en-US" sz="1800"/>
              <a:t>The U.S. economy increased real production of goods and services by nearly a factor of four since 1960.</a:t>
            </a:r>
          </a:p>
        </p:txBody>
      </p:sp>
      <p:pic>
        <p:nvPicPr>
          <p:cNvPr id="226" name="Shape 226" descr="CNX_Econ2e_C19_0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114425"/>
            <a:ext cx="77914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6.3 Tracking Real GDP over Time</a:t>
            </a:r>
          </a:p>
        </p:txBody>
      </p:sp>
      <p:sp>
        <p:nvSpPr>
          <p:cNvPr id="233" name="Shape 233"/>
          <p:cNvSpPr>
            <a:spLocks noGrp="1"/>
          </p:cNvSpPr>
          <p:nvPr>
            <p:ph type="pic" idx="2"/>
          </p:nvPr>
        </p:nvSpPr>
        <p:spPr>
          <a:xfrm>
            <a:off x="457200" y="1122371"/>
            <a:ext cx="8062800" cy="472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Governments report GDP growth as an annualized rate.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When analyzing growth in a quarter, the calculated growth in real GDP for the quarter is multiplied by four when it is reported (as if the economy were growing at that rate for a full year).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Recession</a:t>
            </a:r>
            <a:r>
              <a:rPr lang="en-US" dirty="0"/>
              <a:t> - a significant decline in national output/GDP.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Depression</a:t>
            </a:r>
            <a:r>
              <a:rPr lang="en-US" dirty="0"/>
              <a:t> - an especially lengthy and deep decline in output.</a:t>
            </a:r>
          </a:p>
        </p:txBody>
      </p:sp>
      <p:pic>
        <p:nvPicPr>
          <p:cNvPr id="234" name="Shape 23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GDP, 1900–2016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4843971"/>
            <a:ext cx="8062800" cy="185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Real GDP in the United States in 2016 (in 2009 dollars) was about $16.7 trillion.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87500"/>
              <a:buChar char="●"/>
            </a:pPr>
            <a:r>
              <a:rPr lang="en-US"/>
              <a:t>After adjusting to remove the effects of inflation, this represents a roughly 20-fold increase in the economy’s production of goods and services since the start of the twentieth century. </a:t>
            </a:r>
            <a:r>
              <a:rPr lang="en-US" sz="1600"/>
              <a:t>(Source: bea.gov)</a:t>
            </a:r>
          </a:p>
        </p:txBody>
      </p:sp>
      <p:pic>
        <p:nvPicPr>
          <p:cNvPr id="241" name="Shape 241" descr="CNX_Econ_C19_005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25902" r="-25901"/>
          <a:stretch/>
        </p:blipFill>
        <p:spPr>
          <a:xfrm>
            <a:off x="457199" y="1122386"/>
            <a:ext cx="8062913" cy="350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Patterns of Recessions and Expansions</a:t>
            </a:r>
          </a:p>
        </p:txBody>
      </p:sp>
      <p:sp>
        <p:nvSpPr>
          <p:cNvPr id="248" name="Shape 248"/>
          <p:cNvSpPr>
            <a:spLocks noGrp="1"/>
          </p:cNvSpPr>
          <p:nvPr>
            <p:ph type="pic" idx="2"/>
          </p:nvPr>
        </p:nvSpPr>
        <p:spPr>
          <a:xfrm>
            <a:off x="457200" y="1122371"/>
            <a:ext cx="8062800" cy="482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Peak</a:t>
            </a:r>
            <a:r>
              <a:rPr lang="en-US" dirty="0"/>
              <a:t> - during the business cycle, the highest point of output before a recession begins.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Trough</a:t>
            </a:r>
            <a:r>
              <a:rPr lang="en-US" dirty="0"/>
              <a:t> - during the business cycle, the lowest point of output in a recession, before a recovery begins.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A </a:t>
            </a:r>
            <a:r>
              <a:rPr lang="en-US" u="sng" dirty="0"/>
              <a:t>recession</a:t>
            </a:r>
            <a:r>
              <a:rPr lang="en-US" dirty="0"/>
              <a:t> lasts from peak to trough, and an economic </a:t>
            </a:r>
            <a:r>
              <a:rPr lang="en-US" u="sng" dirty="0"/>
              <a:t>upswing</a:t>
            </a:r>
            <a:r>
              <a:rPr lang="en-US" dirty="0"/>
              <a:t> runs from trough to peak.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Business cycle</a:t>
            </a:r>
            <a:r>
              <a:rPr lang="en-US" dirty="0"/>
              <a:t> - the economy's relatively short-term movement in and out of recession</a:t>
            </a:r>
          </a:p>
        </p:txBody>
      </p:sp>
      <p:pic>
        <p:nvPicPr>
          <p:cNvPr id="249" name="Shape 249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6.4 Comparing GDP among Countries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pic" idx="2"/>
          </p:nvPr>
        </p:nvSpPr>
        <p:spPr>
          <a:xfrm>
            <a:off x="457200" y="1109550"/>
            <a:ext cx="8062800" cy="537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To compare the GDP of countries with different currencies, it is necessary to convert to a “common denominator” using an exchange rate.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 dirty="0"/>
              <a:t>Exchange rate</a:t>
            </a:r>
            <a:r>
              <a:rPr lang="en-US" dirty="0"/>
              <a:t> - the value or price of one currency in terms of another currency.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56" name="Shape 25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The Great Depression</a:t>
            </a:r>
          </a:p>
        </p:txBody>
      </p:sp>
      <p:pic>
        <p:nvPicPr>
          <p:cNvPr id="56" name="Shape 56" descr="CNX_Econ_C19_000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19798" y="1046186"/>
            <a:ext cx="6137700" cy="3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4546275"/>
            <a:ext cx="8258700" cy="23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At times, such as when many people have trouble making ends meet, it is easy to tell how the economy is doing.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This photograph shows people lined up during the Great Depression, waiting for relief checks. 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87500"/>
              <a:buChar char="●"/>
            </a:pPr>
            <a:r>
              <a:rPr lang="en-US"/>
              <a:t>At other times, when some are doing well and others are not, it is more difficult to ascertain how the economy of a country is doing. </a:t>
            </a:r>
            <a:r>
              <a:rPr lang="en-US" sz="1600"/>
              <a:t>(Credit: modification of work by the U.S. Library of Congress/Wikimedia Commons)</a:t>
            </a:r>
          </a:p>
        </p:txBody>
      </p:sp>
      <p:pic>
        <p:nvPicPr>
          <p:cNvPr id="58" name="Shape 58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25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Example: Converting GDP to a Common Currency</a:t>
            </a:r>
          </a:p>
        </p:txBody>
      </p:sp>
      <p:sp>
        <p:nvSpPr>
          <p:cNvPr id="262" name="Shape 262"/>
          <p:cNvSpPr>
            <a:spLocks noGrp="1"/>
          </p:cNvSpPr>
          <p:nvPr>
            <p:ph type="pic" idx="2"/>
          </p:nvPr>
        </p:nvSpPr>
        <p:spPr>
          <a:xfrm>
            <a:off x="457200" y="1109550"/>
            <a:ext cx="8062800" cy="537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dirty="0"/>
              <a:t>Example: Compare Brazil’s GDP in 2013 of 4.8 trillion reals with the U.S. GDP of $16.6 trillion for the same year.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In 2013, the exchange rate was 2.157 reals = $1.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Convert Brazil’s GDP into U.S. dollars: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Brazil's GDP in $U.S.   =        </a:t>
            </a:r>
            <a:r>
              <a:rPr lang="en-US" u="sng" dirty="0"/>
              <a:t>Brazil's GDP in reals</a:t>
            </a:r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-US" dirty="0"/>
              <a:t>    Exchange rate (reals/$ U.S.)</a:t>
            </a:r>
          </a:p>
          <a:p>
            <a:pPr marL="3200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=           </a:t>
            </a:r>
            <a:r>
              <a:rPr lang="en-US" u="sng" dirty="0"/>
              <a:t>4.845 trillion reals</a:t>
            </a:r>
          </a:p>
          <a:p>
            <a:pPr marL="3200400" lvl="0" indent="0" rtl="0">
              <a:spcBef>
                <a:spcPts val="0"/>
              </a:spcBef>
              <a:buNone/>
            </a:pPr>
            <a:r>
              <a:rPr lang="en-US" dirty="0"/>
              <a:t>            2.157 reals per $ U.S.</a:t>
            </a:r>
          </a:p>
          <a:p>
            <a:pPr marL="3200400" lvl="0" indent="0" rtl="0">
              <a:spcBef>
                <a:spcPts val="0"/>
              </a:spcBef>
              <a:buNone/>
            </a:pPr>
            <a:r>
              <a:rPr lang="en-US" dirty="0"/>
              <a:t>  = $2.246 trillion GDP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dirty="0"/>
              <a:t>Compare this value to the GDP in the United States in the same year. </a:t>
            </a:r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The U.S. GDP was $16.6 trillion in 2013, which is nearly eight times that of GDP in Brazil.</a:t>
            </a:r>
          </a:p>
        </p:txBody>
      </p:sp>
      <p:pic>
        <p:nvPicPr>
          <p:cNvPr id="263" name="Shape 26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GDP Per Capita</a:t>
            </a:r>
          </a:p>
        </p:txBody>
      </p:sp>
      <p:sp>
        <p:nvSpPr>
          <p:cNvPr id="269" name="Shape 269"/>
          <p:cNvSpPr>
            <a:spLocks noGrp="1"/>
          </p:cNvSpPr>
          <p:nvPr>
            <p:ph type="pic" idx="2"/>
          </p:nvPr>
        </p:nvSpPr>
        <p:spPr>
          <a:xfrm>
            <a:off x="457200" y="1122372"/>
            <a:ext cx="8062800" cy="43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The U.S. economy has the largest GDP in the world, and is also a populous country.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Is its economy also larger on a per-person basis?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GDP per capita</a:t>
            </a:r>
            <a:r>
              <a:rPr lang="en-US"/>
              <a:t> - the GDP divided by the population.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GDP per capita   =      </a:t>
            </a:r>
            <a:r>
              <a:rPr lang="en-US" u="sng"/>
              <a:t>GDP</a:t>
            </a:r>
          </a:p>
          <a:p>
            <a:pPr marL="3200400" lvl="0" indent="0">
              <a:spcBef>
                <a:spcPts val="0"/>
              </a:spcBef>
              <a:buNone/>
            </a:pPr>
            <a:r>
              <a:rPr lang="en-US"/>
              <a:t>      population</a:t>
            </a:r>
          </a:p>
        </p:txBody>
      </p:sp>
      <p:pic>
        <p:nvPicPr>
          <p:cNvPr id="270" name="Shape 27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6.5 How Well GDP Measures the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Well-Being of Society</a:t>
            </a:r>
          </a:p>
        </p:txBody>
      </p:sp>
      <p:sp>
        <p:nvSpPr>
          <p:cNvPr id="276" name="Shape 276"/>
          <p:cNvSpPr>
            <a:spLocks noGrp="1"/>
          </p:cNvSpPr>
          <p:nvPr>
            <p:ph type="pic" idx="2"/>
          </p:nvPr>
        </p:nvSpPr>
        <p:spPr>
          <a:xfrm>
            <a:off x="457200" y="1122371"/>
            <a:ext cx="8062800" cy="471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b="1"/>
              <a:t>Standard of living</a:t>
            </a:r>
            <a:r>
              <a:rPr lang="en-US"/>
              <a:t> - all elements that affect people’s happiness and well-being, whether they are bought and sold in the market or not.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/>
              <a:t>Difference between GDP and standard of living.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GDP does </a:t>
            </a:r>
            <a:r>
              <a:rPr lang="en-US" u="sng"/>
              <a:t>not</a:t>
            </a:r>
            <a:r>
              <a:rPr lang="en-US"/>
              <a:t> include: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en-US" sz="2000"/>
              <a:t>leisure time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en-US" sz="2000"/>
              <a:t>actual levels of environmental cleanliness, health, and learning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en-US" sz="2000"/>
              <a:t>production that is not exchanged in the market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ct val="70000"/>
            </a:pPr>
            <a:r>
              <a:rPr lang="en-US" sz="2000"/>
              <a:t>the level of inequality in society</a:t>
            </a:r>
          </a:p>
          <a:p>
            <a:pPr marL="1371600" lvl="2" indent="-317500" rtl="0">
              <a:spcBef>
                <a:spcPts val="0"/>
              </a:spcBef>
              <a:buSzPct val="70000"/>
            </a:pPr>
            <a:r>
              <a:rPr lang="en-US" sz="2000"/>
              <a:t>what technology and products are available</a:t>
            </a:r>
          </a:p>
        </p:txBody>
      </p:sp>
      <p:pic>
        <p:nvPicPr>
          <p:cNvPr id="277" name="Shape 27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endParaRPr sz="2400" b="0" i="0" u="none" strike="noStrike" cap="none">
              <a:solidFill>
                <a:srgbClr val="6CB25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107617"/>
            <a:ext cx="8062912" cy="52569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212F62"/>
                </a:solidFill>
                <a:latin typeface="Arial"/>
                <a:ea typeface="Arial"/>
                <a:cs typeface="Arial"/>
                <a:sym typeface="Arial"/>
              </a:rPr>
              <a:t>This OpenStax ancillary resource is © Rice University under a CC-BY 4.0 International license; it may be reproduced or modified but must be attributed to OpenStax, Rice University and any changes must be noted.</a:t>
            </a:r>
          </a:p>
        </p:txBody>
      </p:sp>
      <p:pic>
        <p:nvPicPr>
          <p:cNvPr id="284" name="Shape 284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Macroeconomic Goals, Framework, and Policies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3501850"/>
            <a:ext cx="8062800" cy="315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/>
              <a:t>This chart shows what macroeconomics is about: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u="sng"/>
              <a:t>Goals</a:t>
            </a:r>
            <a:r>
              <a:rPr lang="en-US"/>
              <a:t> - a consensus of what are the most important goals for the macro economy.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u="sng"/>
              <a:t>Framework</a:t>
            </a:r>
            <a:r>
              <a:rPr lang="en-US"/>
              <a:t> - what economists use to analyze macroeconomic changes (such as inflation or recession).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u="sng"/>
              <a:t>Policy Tools </a:t>
            </a:r>
            <a:r>
              <a:rPr lang="en-US"/>
              <a:t>- the tools the federal government uses to influence the macro economy.</a:t>
            </a:r>
          </a:p>
        </p:txBody>
      </p:sp>
      <p:pic>
        <p:nvPicPr>
          <p:cNvPr id="65" name="Shape 65" descr="CNX_Econ_C19_001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325989"/>
            <a:ext cx="8062800" cy="20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6.1 Measuring the Size of the Economy: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Gross Domestic Product</a:t>
            </a:r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b="1" dirty="0"/>
              <a:t>Gross domestic product (GDP)</a:t>
            </a:r>
            <a:r>
              <a:rPr lang="en-US" dirty="0"/>
              <a:t> - the value of the output of all final goods and services produced within a country in a given year.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Measures the size of a nation’s overall economy.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dirty="0"/>
              <a:t>An economy's GDP can be measured by either: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the total dollar value of what consumers purchase in the economy.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the total dollar value of what the country produces.</a:t>
            </a:r>
          </a:p>
        </p:txBody>
      </p:sp>
      <p:pic>
        <p:nvPicPr>
          <p:cNvPr id="73" name="Shape 7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GDP Measured by Components of Demand</a:t>
            </a:r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457199" y="1122386"/>
            <a:ext cx="8062800" cy="350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dirty="0"/>
              <a:t>Who buys all of a country’s production?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dirty="0"/>
              <a:t>Demand for production can be divided into four main parts: 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consumer spending (consumption)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business spending (investment)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government spending on goods and services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dirty="0"/>
              <a:t>spending on net exports</a:t>
            </a:r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0" name="Shape 80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Percentage of Components of 2016 </a:t>
            </a:r>
          </a:p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U.S. GDP on the Demand Side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5072582"/>
            <a:ext cx="80628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 makes up over half of the demand side components of the GDP.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(Source: http://bea.gov/iTable/index_nipa.cfm)</a:t>
            </a:r>
          </a:p>
        </p:txBody>
      </p:sp>
      <p:pic>
        <p:nvPicPr>
          <p:cNvPr id="87" name="Shape 87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CNX_Econ2e_C19_0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151" y="1213950"/>
            <a:ext cx="4977699" cy="36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41325"/>
            <a:ext cx="8062800" cy="48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Components of GDP on the Demand Side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10050" y="4691575"/>
            <a:ext cx="7957200" cy="18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sz="1800"/>
              <a:t>For graph (a): 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 is about two-thirds of GDP, but it moves relatively little over time. 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investment hovers around 15% of GDP, but it increases and declines more than consumption. 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spending on goods and services is around 20% of GDP.</a:t>
            </a:r>
          </a:p>
        </p:txBody>
      </p:sp>
      <p:pic>
        <p:nvPicPr>
          <p:cNvPr id="95" name="Shape 95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CNX_Econ2e_C19_0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03" y="1137751"/>
            <a:ext cx="8372394" cy="347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41326"/>
            <a:ext cx="8062800" cy="65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/>
              <a:t>Components of GDP on the Demand Side, Continued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4615374"/>
            <a:ext cx="7957200" cy="21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7777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For graph (b):  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Exports are added to total demand for goods and services, while imports are subtracted from total demand. 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exports exceed imports, as in most of the 1960s and 1970s in the U.S. economy, a trade surplus exists. 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imports exceed exports, as in recent years, then a trade deficit exists. (Source: http://bea.gov/iTable/index_nipa.cfm)</a:t>
            </a:r>
          </a:p>
        </p:txBody>
      </p:sp>
      <p:pic>
        <p:nvPicPr>
          <p:cNvPr id="103" name="Shape 103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CNX_Econ2e_C19_0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03" y="1137751"/>
            <a:ext cx="8372394" cy="347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2238</Words>
  <Application>Microsoft Office PowerPoint</Application>
  <PresentationFormat>On-screen Show (4:3)</PresentationFormat>
  <Paragraphs>229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Arial Black</vt:lpstr>
      <vt:lpstr>Essential</vt:lpstr>
      <vt:lpstr>PowerPoint Presentation</vt:lpstr>
      <vt:lpstr>CH.6 OUTLINE</vt:lpstr>
      <vt:lpstr>The Great Depression</vt:lpstr>
      <vt:lpstr>Macroeconomic Goals, Framework, and Policies</vt:lpstr>
      <vt:lpstr>6.1 Measuring the Size of the Economy:  Gross Domestic Product</vt:lpstr>
      <vt:lpstr>GDP Measured by Components of Demand</vt:lpstr>
      <vt:lpstr>Percentage of Components of 2016  U.S. GDP on the Demand Side</vt:lpstr>
      <vt:lpstr>Components of GDP on the Demand Side</vt:lpstr>
      <vt:lpstr>Components of GDP on the Demand Side, Continued</vt:lpstr>
      <vt:lpstr>Net Export Component</vt:lpstr>
      <vt:lpstr>GDP Using Demand</vt:lpstr>
      <vt:lpstr>GDP Measured by What is Produced</vt:lpstr>
      <vt:lpstr>Percentage of Components of GDP on the Production Side</vt:lpstr>
      <vt:lpstr>Types of Production</vt:lpstr>
      <vt:lpstr>Types of Production, Continued</vt:lpstr>
      <vt:lpstr>The Problem of Double Counting</vt:lpstr>
      <vt:lpstr>Other Ways to Measure the Economy</vt:lpstr>
      <vt:lpstr>6.2 Adjusting Nominal Values to  Real Values</vt:lpstr>
      <vt:lpstr>U.S. Nominal GDP, 1960–2010</vt:lpstr>
      <vt:lpstr>GDP Deflator, 1960–2010</vt:lpstr>
      <vt:lpstr>Calculating Real GDP</vt:lpstr>
      <vt:lpstr>Example: Calculating Real GDP</vt:lpstr>
      <vt:lpstr>Example: Calculating Real GDP,  Continued</vt:lpstr>
      <vt:lpstr>U.S. Nominal and Real GDP, 1960–2012</vt:lpstr>
      <vt:lpstr>Example: Calculating Real GDP  Growth Rate</vt:lpstr>
      <vt:lpstr>6.3 Tracking Real GDP over Time</vt:lpstr>
      <vt:lpstr>U.S. GDP, 1900–2016</vt:lpstr>
      <vt:lpstr>Patterns of Recessions and Expansions</vt:lpstr>
      <vt:lpstr>6.4 Comparing GDP among Countries</vt:lpstr>
      <vt:lpstr>Example: Converting GDP to a Common Currency</vt:lpstr>
      <vt:lpstr>GDP Per Capita</vt:lpstr>
      <vt:lpstr>6.5 How Well GDP Measures the  Well-Being of Society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Corzo</cp:lastModifiedBy>
  <cp:revision>4</cp:revision>
  <dcterms:modified xsi:type="dcterms:W3CDTF">2020-06-07T03:06:32Z</dcterms:modified>
</cp:coreProperties>
</file>