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59" r:id="rId3"/>
    <p:sldId id="283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8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211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58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37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56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15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603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69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03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24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6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71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0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37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0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96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9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52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5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COLLEGE PHYSICS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endParaRPr sz="18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# Chapter Title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15" name="Shape 15" descr="medium_covers_Page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2758" y="2517424"/>
            <a:ext cx="2009660" cy="2603511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457199" y="1107618"/>
            <a:ext cx="4031619" cy="4607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606925" y="1107618"/>
            <a:ext cx="3913188" cy="4607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rgbClr val="6CB255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8670" marR="0" lvl="1" indent="-344169" algn="l" rtl="0">
              <a:spcBef>
                <a:spcPts val="5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6CB255"/>
              </a:buClr>
              <a:buSzPct val="87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CB255"/>
              </a:buClr>
              <a:buSzPct val="16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CB255"/>
              </a:buClr>
              <a:buSzPct val="180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600" b="0" i="0" u="none" strike="noStrike" cap="none" dirty="0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PRINCIPLES OF MACROECONOMICS 2e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2000" b="1" dirty="0">
                <a:solidFill>
                  <a:srgbClr val="212F62"/>
                </a:solidFill>
              </a:rPr>
              <a:t>8</a:t>
            </a: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 Unemployment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75" name="Shape 7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5606050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2" y="2546251"/>
            <a:ext cx="2071016" cy="26798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20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8.3 What Causes Changes in Unemployment over the Short Run</a:t>
            </a:r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457200" y="1533401"/>
            <a:ext cx="8062800" cy="308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Cyclical unemployment</a:t>
            </a:r>
            <a:r>
              <a:rPr lang="en-US"/>
              <a:t> - unemployment closely tied to the business cycle, like higher unemployment during a recession.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/>
              <a:t>From the standpoint of the supply-and-demand model of competitive and flexible labor markets, unemployment represents something of a puzzle.</a:t>
            </a:r>
          </a:p>
        </p:txBody>
      </p:sp>
      <p:pic>
        <p:nvPicPr>
          <p:cNvPr id="165" name="Shape 16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487" y="608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0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Unemployment and Equilibrium in the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Labor Market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4843973"/>
            <a:ext cx="8062800" cy="152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In a labor market with flexible wages, the equilibrium will occur at wage W</a:t>
            </a:r>
            <a:r>
              <a:rPr lang="en-US" baseline="-25000"/>
              <a:t>e</a:t>
            </a:r>
            <a:r>
              <a:rPr lang="en-US"/>
              <a:t> and quantity Q</a:t>
            </a:r>
            <a:r>
              <a:rPr lang="en-US" baseline="-25000"/>
              <a:t>e</a:t>
            </a:r>
            <a:r>
              <a:rPr lang="en-US"/>
              <a:t>,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Here the number of people who want jobs (shown by S) equals the number of jobs available (shown by D).</a:t>
            </a:r>
          </a:p>
        </p:txBody>
      </p:sp>
      <p:pic>
        <p:nvPicPr>
          <p:cNvPr id="172" name="Shape 172" descr="CNX_Econ_C21_006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2701" y="1122386"/>
            <a:ext cx="4431908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Sticky Wages in the Labor Market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Because the wage rate is stuck at W, above the equilibrium, the number of those who want jobs (Q</a:t>
            </a:r>
            <a:r>
              <a:rPr lang="en-US" baseline="-25000"/>
              <a:t>s</a:t>
            </a:r>
            <a:r>
              <a:rPr lang="en-US"/>
              <a:t>) is greater than the number of job openings (Q</a:t>
            </a:r>
            <a:r>
              <a:rPr lang="en-US" baseline="-25000"/>
              <a:t>d</a:t>
            </a:r>
            <a:r>
              <a:rPr lang="en-US"/>
              <a:t>).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result is unemployment, shown by the bracket in the figure.</a:t>
            </a:r>
          </a:p>
        </p:txBody>
      </p:sp>
      <p:pic>
        <p:nvPicPr>
          <p:cNvPr id="180" name="Shape 180" descr="CNX_Econ_C21_01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5483" y="1122386"/>
            <a:ext cx="4446344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10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Rising Wage and Low Unemployment: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Where Is the Unemployment in Supply and Demand?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4843981"/>
            <a:ext cx="8062800" cy="192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  <a:buAutoNum type="alphaLcParenBoth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labor market where wages are able to rise, an increase in the demand for labor from D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leads to an increase in equilibrium quantity of labor hired from Q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Q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rise in the equilibrium wage from W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W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R="0" lvl="0" algn="l" rtl="0">
              <a:spcBef>
                <a:spcPts val="9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 descr="CNX_Econ_C21_014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2053" y="1274786"/>
            <a:ext cx="7913100" cy="3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10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Rising Wage and Low Unemployment: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Where Is the Unemployment in Supply and Demand?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4533231"/>
            <a:ext cx="8062800" cy="192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80000"/>
              <a:buFont typeface="Arial"/>
              <a:buAutoNum type="alphaLcParenBoth"/>
            </a:pPr>
            <a:endParaRPr/>
          </a:p>
          <a:p>
            <a:pPr marL="342900" marR="0" lvl="0" indent="-368300" algn="l" rtl="0">
              <a:spcBef>
                <a:spcPts val="92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  <a:buAutoNum type="alphaLcParenBoth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labor market where wages do not decline, a fall in the demand for labor from D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leads to a decline in the quantity of labor demanded at the original wage (W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from Q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Q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These workers will want to work at the prevailing wage (W</a:t>
            </a:r>
            <a:r>
              <a:rPr lang="en-US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but will not be able to find jobs.</a:t>
            </a:r>
          </a:p>
        </p:txBody>
      </p:sp>
      <p:pic>
        <p:nvPicPr>
          <p:cNvPr id="210" name="Shape 21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00050" y="4501625"/>
            <a:ext cx="4392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2" name="Shape 212" descr="CNX_Econ_C21_014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2053" y="1274786"/>
            <a:ext cx="7913100" cy="3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67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8.4 What Causes Changes in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Unemployment over the Long Run</a:t>
            </a:r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Natural rate of unemployment</a:t>
            </a:r>
            <a:r>
              <a:rPr lang="en-US"/>
              <a:t> - the unemployment rate that would exist in a growing and healthy economy from the combination of economic, social, and political factors that exist at a given time.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/>
              <a:t>Frictional unemployment</a:t>
            </a:r>
            <a:r>
              <a:rPr lang="en-US"/>
              <a:t> - unemployment that occurs as workers move between jobs.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Structural Unemployment</a:t>
            </a:r>
            <a:r>
              <a:rPr lang="en-US"/>
              <a:t> - unemployment that occurs because individuals lack skills valued by employers.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/>
              <a:t>Economists consider the economy to be at full employment when the actual unemployment rate is equal to the natural unemployment rate.</a:t>
            </a:r>
          </a:p>
        </p:txBody>
      </p:sp>
      <p:pic>
        <p:nvPicPr>
          <p:cNvPr id="219" name="Shape 219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Productivity Shifts and the Natural Rate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of Unemployment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09600" y="4517300"/>
            <a:ext cx="8062800" cy="219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Productivity is rising, increasing the demand for labor. Employers and workers become used to the pattern of wage increases. </a:t>
            </a: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productivity suddenly stops increasing. </a:t>
            </a: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/>
              <a:t>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expectations of employers and workers for wage increases do not shift immediately, so wages keep rising as before</a:t>
            </a:r>
            <a:r>
              <a:rPr lang="en-US" sz="1800"/>
              <a:t>.</a:t>
            </a: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/>
              <a:t>However,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demand for labor has not increased, so at wage W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unemployment exists where the quantity supplied of labor exceeds the quantity demanded. </a:t>
            </a:r>
          </a:p>
        </p:txBody>
      </p:sp>
      <p:pic>
        <p:nvPicPr>
          <p:cNvPr id="226" name="Shape 226" descr="CNX_Econ_C21_015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075100"/>
            <a:ext cx="8062800" cy="34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15500" y="4453000"/>
            <a:ext cx="5142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6CB255"/>
                </a:solidFill>
              </a:rPr>
              <a:t>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endParaRPr sz="2400" b="0" i="0" u="none" strike="noStrike" cap="none">
              <a:solidFill>
                <a:srgbClr val="6CB25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107617"/>
            <a:ext cx="8062912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  <p:pic>
        <p:nvPicPr>
          <p:cNvPr id="265" name="Shape 26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8.1 How the Unemployment Rate is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Defined and Computed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24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adult population consists of: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Employed - currently working for pay.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Unemployed - out of work and actively looking for a job.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/>
              <a:t>Out of the labor force</a:t>
            </a:r>
            <a:r>
              <a:rPr lang="en-US"/>
              <a:t> - those who are not working and not looking for work, whether they want employment or not.</a:t>
            </a:r>
          </a:p>
          <a:p>
            <a:pPr marL="1371600" lvl="2" indent="-317500" rtl="0">
              <a:spcBef>
                <a:spcPts val="0"/>
              </a:spcBef>
              <a:buSzPct val="77777"/>
            </a:pPr>
            <a:r>
              <a:rPr lang="en-US"/>
              <a:t>also termed “not in the labor force”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Labor force - the number of employed plus the unemployed.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Unemployment rate</a:t>
            </a:r>
            <a:r>
              <a:rPr lang="en-US"/>
              <a:t> - the percentage of adults who are in the labor force and thus seeking jobs, but who do not have jobs.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Unemployment rate =  </a:t>
            </a:r>
            <a:r>
              <a:rPr lang="en-US" u="sng"/>
              <a:t>Unemployed people</a:t>
            </a:r>
            <a:r>
              <a:rPr lang="en-US"/>
              <a:t>  x 100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-US"/>
              <a:t>                  Total labor force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FF87-1C58-46FC-88F2-9770F2C4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D007F-B6B1-418F-BC9C-FCCB8523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9144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41324"/>
            <a:ext cx="8062800" cy="100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US" sz="2300"/>
              <a:t>Employed, Unemployed, and Out of the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US" sz="2300"/>
              <a:t>Labor Force Distribution of Adult Population (age 16 and older), January 2017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06925" y="1412426"/>
            <a:ext cx="3913200" cy="507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total adult, working-age population in January 2017 was 254.1 million.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Out of this total population, 152.1 million were classified as employed, and 7.6 million were classified as unemployed.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remaining 94.4 million were classified as out of the labor force.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As you will learn, however, this seemingly simple chart does not tell the whole story.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u="sng"/>
              <a:t>Discussion Question</a:t>
            </a:r>
            <a:r>
              <a:rPr lang="en-US"/>
              <a:t>: What is the unemployment rate?</a:t>
            </a:r>
          </a:p>
        </p:txBody>
      </p:sp>
      <p:pic>
        <p:nvPicPr>
          <p:cNvPr id="104" name="Shape 10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CNX_Econ2e_C21_0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03" y="1823150"/>
            <a:ext cx="3577994" cy="374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Hidden Unemployment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“Hidden unemployment” - people who are mislabeled in the categorization of employed, unemployed, or out of the labor force.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Part-time or temporary workers looking for full-time or permanent work.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Underemployed</a:t>
            </a:r>
            <a:r>
              <a:rPr lang="en-US"/>
              <a:t> - individuals who are employed in a job that is below their skills. 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Discouraged workers </a:t>
            </a:r>
            <a:r>
              <a:rPr lang="en-US"/>
              <a:t>- those who have stopped looking for employment due to the lack of suitable positions available.</a:t>
            </a:r>
          </a:p>
        </p:txBody>
      </p:sp>
      <p:pic>
        <p:nvPicPr>
          <p:cNvPr id="112" name="Shape 11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Labor Force Participation Rate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Labor force participation rate </a:t>
            </a:r>
            <a:r>
              <a:rPr lang="en-US" dirty="0"/>
              <a:t>- the percentage of adults in an economy who are either employed or who are unemployed and looking for a job.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Labor force participation rate =     </a:t>
            </a:r>
            <a:r>
              <a:rPr lang="en-US" u="sng" dirty="0"/>
              <a:t>Total labor force</a:t>
            </a:r>
            <a:r>
              <a:rPr lang="en-US" dirty="0"/>
              <a:t>        x 100</a:t>
            </a:r>
          </a:p>
          <a:p>
            <a:pPr marL="22860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Total adult population</a:t>
            </a:r>
          </a:p>
          <a:p>
            <a:pPr marL="22860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</p:txBody>
      </p:sp>
      <p:pic>
        <p:nvPicPr>
          <p:cNvPr id="119" name="Shape 119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D5719A-5332-49DC-A5E6-C177018B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0528"/>
            <a:ext cx="9144000" cy="3336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8.2 Patterns of Unemployment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4539175"/>
            <a:ext cx="8062800" cy="22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The U.S. unemployment rate moves up and down as the economy moves in and out of recessions.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However, over time, the unemployment rate seems to return to a range of 4% to 6%.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There does not seem to be a long-term trend toward the rate moving generally higher or generally lower. </a:t>
            </a:r>
            <a:r>
              <a:rPr lang="en-US" sz="1600"/>
              <a:t>(Source: Federal Reserve Economic Data (FRED) https://research.stlouisfed.org/fred2/series/LRUN64TTUSA156S0)</a:t>
            </a:r>
          </a:p>
        </p:txBody>
      </p:sp>
      <p:pic>
        <p:nvPicPr>
          <p:cNvPr id="126" name="Shape 12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CNX_Econ2e_C21_0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326" y="900861"/>
            <a:ext cx="5537348" cy="363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Unemployment Rates by Group - Gender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843981"/>
            <a:ext cx="8062912" cy="1787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Font typeface="Arial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Unemployment rates for men used to be lower than unemployment rates for women</a:t>
            </a:r>
            <a:r>
              <a:rPr lang="en-US"/>
              <a:t>.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/>
              <a:t>I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recent decades, the two rates have been very close, often with the unemployment rate for men somewhat higher. </a:t>
            </a:r>
            <a:r>
              <a:rPr lang="en-US" sz="1800">
                <a:solidFill>
                  <a:schemeClr val="dk1"/>
                </a:solidFill>
              </a:rPr>
              <a:t>(Source: www.bls.gov)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spcBef>
                <a:spcPts val="8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Shape 13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macro CNX_Econ2e_C08_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164" y="1053261"/>
            <a:ext cx="4613672" cy="363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3776488" cy="12386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dirty="0"/>
              <a:t>Unemployment Rates by Group - Age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4843981"/>
            <a:ext cx="8062800" cy="17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84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Unemployment rates are highest for the very young and become lower with age. </a:t>
            </a:r>
            <a:r>
              <a:rPr lang="en-US" sz="1800">
                <a:solidFill>
                  <a:schemeClr val="dk1"/>
                </a:solidFill>
              </a:rPr>
              <a:t>(Source: www.bls.gov)</a:t>
            </a:r>
          </a:p>
          <a:p>
            <a:pPr marR="0" lvl="0" algn="l" rtl="0">
              <a:spcBef>
                <a:spcPts val="8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Shape 14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macro CNX_Econ2e_C08_0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035" y="55311"/>
            <a:ext cx="3913565" cy="337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25C8D-9F9B-4DA4-9A9E-4168B319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213" y="2976055"/>
            <a:ext cx="9144000" cy="3735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1015</Words>
  <Application>Microsoft Office PowerPoint</Application>
  <PresentationFormat>On-screen Show (4:3)</PresentationFormat>
  <Paragraphs>80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Black</vt:lpstr>
      <vt:lpstr>Essential</vt:lpstr>
      <vt:lpstr>PowerPoint Presentation</vt:lpstr>
      <vt:lpstr>8.1 How the Unemployment Rate is  Defined and Computed</vt:lpstr>
      <vt:lpstr>PowerPoint Presentation</vt:lpstr>
      <vt:lpstr>Employed, Unemployed, and Out of the  Labor Force Distribution of Adult Population (age 16 and older), January 2017</vt:lpstr>
      <vt:lpstr>Hidden Unemployment</vt:lpstr>
      <vt:lpstr>Labor Force Participation Rate</vt:lpstr>
      <vt:lpstr>8.2 Patterns of Unemployment</vt:lpstr>
      <vt:lpstr>Unemployment Rates by Group - Gender</vt:lpstr>
      <vt:lpstr>Unemployment Rates by Group - Age</vt:lpstr>
      <vt:lpstr>8.3 What Causes Changes in Unemployment over the Short Run</vt:lpstr>
      <vt:lpstr>Unemployment and Equilibrium in the  Labor Market</vt:lpstr>
      <vt:lpstr>Sticky Wages in the Labor Market</vt:lpstr>
      <vt:lpstr>Rising Wage and Low Unemployment:  Where Is the Unemployment in Supply and Demand?</vt:lpstr>
      <vt:lpstr>Rising Wage and Low Unemployment:  Where Is the Unemployment in Supply and Demand?</vt:lpstr>
      <vt:lpstr>8.4 What Causes Changes in  Unemployment over the Long Run</vt:lpstr>
      <vt:lpstr>Productivity Shifts and the Natural Rate  of Unemployment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McCullough, Russ</cp:lastModifiedBy>
  <cp:revision>5</cp:revision>
  <dcterms:modified xsi:type="dcterms:W3CDTF">2020-06-01T14:55:50Z</dcterms:modified>
</cp:coreProperties>
</file>