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79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77" d="100"/>
          <a:sy n="77" d="100"/>
        </p:scale>
        <p:origin x="9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41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698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016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2567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069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447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0326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422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613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946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03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200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5302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647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07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669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097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8501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934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754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503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/>
          <p:nvPr/>
        </p:nvSpPr>
        <p:spPr>
          <a:xfrm>
            <a:off x="0" y="789677"/>
            <a:ext cx="9144000" cy="7091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25000"/>
              <a:buFont typeface="Arial Black"/>
              <a:buNone/>
            </a:pPr>
            <a:r>
              <a:rPr lang="en-US" sz="3500" b="0" i="0" u="none" strike="noStrike" cap="none">
                <a:solidFill>
                  <a:srgbClr val="6CB255"/>
                </a:solidFill>
                <a:latin typeface="Arial Black"/>
                <a:ea typeface="Arial Black"/>
                <a:cs typeface="Arial Black"/>
                <a:sym typeface="Arial Black"/>
              </a:rPr>
              <a:t>COLLEGE PHYSICS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25000"/>
              <a:buFont typeface="Arial Black"/>
              <a:buNone/>
            </a:pPr>
            <a:endParaRPr sz="1800" b="0" i="0" u="none" strike="noStrike" cap="none">
              <a:solidFill>
                <a:srgbClr val="EAF1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12F62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212F62"/>
                </a:solidFill>
                <a:latin typeface="Arial"/>
                <a:ea typeface="Arial"/>
                <a:cs typeface="Arial"/>
                <a:sym typeface="Arial"/>
              </a:rPr>
              <a:t>Chapter # Chapter Title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PowerPoint Image Slideshow</a:t>
            </a:r>
          </a:p>
        </p:txBody>
      </p:sp>
      <p:pic>
        <p:nvPicPr>
          <p:cNvPr id="15" name="Shape 15" descr="medium_covers_Page_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62758" y="2517424"/>
            <a:ext cx="2009660" cy="2603511"/>
          </a:xfrm>
          <a:prstGeom prst="rect">
            <a:avLst/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 rot="-5400000">
            <a:off x="8044814" y="683895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6CB255"/>
              </a:buClr>
              <a:buSzPct val="58333"/>
              <a:buFont typeface="Arial Black"/>
              <a:buNone/>
              <a:defRPr sz="2400" b="0" i="0" u="none" strike="noStrike" cap="none">
                <a:solidFill>
                  <a:srgbClr val="6CB255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pic" idx="2"/>
          </p:nvPr>
        </p:nvSpPr>
        <p:spPr>
          <a:xfrm>
            <a:off x="457199" y="1122386"/>
            <a:ext cx="8062913" cy="35000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rgbClr val="6CB255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rgbClr val="6CB255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4843982"/>
            <a:ext cx="8062912" cy="1166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rgbClr val="6CB255"/>
              </a:buClr>
              <a:buSzPct val="70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31520" marR="0" lvl="1" indent="-337819" algn="l" rtl="0">
              <a:spcBef>
                <a:spcPts val="40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57300" marR="0" lvl="2" indent="-2286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14500" marR="0" lvl="3" indent="-2286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71700" marR="0" lvl="4" indent="-2286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wo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6CB255"/>
              </a:buClr>
              <a:buSzPct val="58333"/>
              <a:buFont typeface="Arial Black"/>
              <a:buNone/>
              <a:defRPr sz="2400" b="0" i="0" u="none" strike="noStrike" cap="none">
                <a:solidFill>
                  <a:srgbClr val="6CB255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 rot="-5400000">
            <a:off x="8044814" y="683895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457199" y="1107618"/>
            <a:ext cx="4031619" cy="46076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rgbClr val="6CB255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rgbClr val="6CB255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606925" y="1107618"/>
            <a:ext cx="3913188" cy="4607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rgbClr val="6CB255"/>
              </a:buClr>
              <a:buSzPct val="70000"/>
              <a:buFont typeface="Arial"/>
              <a:buNone/>
              <a:defRPr sz="2000" b="0" i="0" u="none" strike="noStrike" cap="none">
                <a:solidFill>
                  <a:srgbClr val="212F6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31520" marR="0" lvl="1" indent="-337819" algn="l" rtl="0">
              <a:spcBef>
                <a:spcPts val="40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57300" marR="0" lvl="2" indent="-2286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14500" marR="0" lvl="3" indent="-2286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71700" marR="0" lvl="4" indent="-2286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 with Ca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600"/>
              </a:spcAft>
              <a:buClr>
                <a:srgbClr val="6CB255"/>
              </a:buClr>
              <a:buSzPct val="4375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88670" marR="0" lvl="1" indent="-344169" algn="l" rtl="0">
              <a:spcBef>
                <a:spcPts val="56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48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40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40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4805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rgbClr val="6CB255"/>
              </a:buClr>
              <a:buSzPct val="875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6CB255"/>
              </a:buClr>
              <a:buSzPct val="166666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6CB255"/>
              </a:buClr>
              <a:buSzPct val="180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6CB255"/>
              </a:buClr>
              <a:buSzPct val="2000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6CB255"/>
              </a:buClr>
              <a:buSzPct val="2000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2"/>
              </a:buClr>
              <a:buSzPct val="177777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2"/>
              </a:buClr>
              <a:buSzPct val="177777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2"/>
              </a:buClr>
              <a:buSzPct val="177777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2"/>
              </a:buClr>
              <a:buSzPct val="177777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 rot="-5400000">
            <a:off x="8044814" y="683895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6CB255"/>
              </a:buClr>
              <a:buSzPct val="58333"/>
              <a:buFont typeface="Arial Black"/>
              <a:buNone/>
              <a:defRPr sz="2400" b="0" i="0" u="none" strike="noStrike" cap="none">
                <a:solidFill>
                  <a:srgbClr val="6CB255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6CB255"/>
              </a:buClr>
              <a:buSzPct val="58333"/>
              <a:buFont typeface="Arial Black"/>
              <a:buNone/>
              <a:defRPr sz="2400" b="0" i="0" u="none" strike="noStrike" cap="none">
                <a:solidFill>
                  <a:srgbClr val="6CB255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rgbClr val="6CB255"/>
              </a:buClr>
              <a:buSzPct val="700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rgbClr val="6CB255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 rot="-5400000">
            <a:off x="8044814" y="683895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0" y="789677"/>
            <a:ext cx="9144000" cy="7091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25000"/>
              <a:buFont typeface="Arial Black"/>
              <a:buNone/>
            </a:pPr>
            <a:r>
              <a:rPr lang="en-US" sz="3600" b="0" i="0" u="none" strike="noStrike" cap="none">
                <a:solidFill>
                  <a:srgbClr val="6CB255"/>
                </a:solidFill>
                <a:latin typeface="Arial Black"/>
                <a:ea typeface="Arial Black"/>
                <a:cs typeface="Arial Black"/>
                <a:sym typeface="Arial Black"/>
              </a:rPr>
              <a:t>PRINCIPLES OF MACROECONOMICS 2e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12F62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12F62"/>
                </a:solidFill>
                <a:latin typeface="Arial"/>
                <a:ea typeface="Arial"/>
                <a:cs typeface="Arial"/>
                <a:sym typeface="Arial"/>
              </a:rPr>
              <a:t>Chapter </a:t>
            </a:r>
            <a:r>
              <a:rPr lang="en-US" sz="2000" b="1" dirty="0">
                <a:solidFill>
                  <a:srgbClr val="212F62"/>
                </a:solidFill>
              </a:rPr>
              <a:t>9</a:t>
            </a:r>
            <a:r>
              <a:rPr lang="en-US" sz="2000" b="1" i="0" u="none" strike="noStrike" cap="none" dirty="0">
                <a:solidFill>
                  <a:srgbClr val="212F62"/>
                </a:solidFill>
                <a:latin typeface="Arial"/>
                <a:ea typeface="Arial"/>
                <a:cs typeface="Arial"/>
                <a:sym typeface="Arial"/>
              </a:rPr>
              <a:t> Inflation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PowerPoint Image Slideshow</a:t>
            </a:r>
          </a:p>
        </p:txBody>
      </p:sp>
      <p:pic>
        <p:nvPicPr>
          <p:cNvPr id="75" name="Shape 75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5485024"/>
            <a:ext cx="1222295" cy="83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492" y="2546251"/>
            <a:ext cx="2071016" cy="267989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 descr="CNX_Econ2e_C22_0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53261"/>
            <a:ext cx="4302125" cy="55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r>
              <a:rPr lang="en-US"/>
              <a:t>U.S. Price Level and Inflation Rates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606925" y="1107617"/>
            <a:ext cx="3913188" cy="52569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100000"/>
              <a:buFont typeface="Arial"/>
              <a:buAutoNum type="alphaLcParenBoth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U.S. price level rose relatively little over the first half of the twentieth century.  </a:t>
            </a:r>
            <a:r>
              <a:rPr lang="en-US" sz="1800">
                <a:solidFill>
                  <a:schemeClr val="dk1"/>
                </a:solidFill>
              </a:rPr>
              <a:t>Afterwards, it gradually increases until about 1973, then increases more rapidly through the remainder of the 1970s and beyond, with periodic dips, until 2016, when it reached around 240.</a:t>
            </a:r>
          </a:p>
          <a:p>
            <a:pPr marL="342900" marR="0" lvl="0" indent="-355600" algn="l" rtl="0">
              <a:spcBef>
                <a:spcPts val="920"/>
              </a:spcBef>
              <a:spcAft>
                <a:spcPts val="0"/>
              </a:spcAft>
              <a:buClr>
                <a:srgbClr val="6CB255"/>
              </a:buClr>
              <a:buSzPct val="100000"/>
              <a:buFont typeface="Arial"/>
              <a:buAutoNum type="alphaLcParenBoth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>
                <a:solidFill>
                  <a:schemeClr val="dk1"/>
                </a:solidFill>
              </a:rPr>
              <a:t>n 1916, the graph starts out with inflation at almost 8%, jumps to about 17% in 1917, drops drastically to close to –11% in 1921, goes up and down periodically, with peaks in the 1940s and the 1970s, until settling to around 1.3% in 2016.</a:t>
            </a:r>
          </a:p>
        </p:txBody>
      </p:sp>
      <p:pic>
        <p:nvPicPr>
          <p:cNvPr id="155" name="Shape 155" descr="OSX-Stacked-TM-RGB-300dpi-201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0087" y="227959"/>
            <a:ext cx="1222295" cy="83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241325"/>
            <a:ext cx="8062800" cy="76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r>
              <a:rPr lang="en-US"/>
              <a:t>Countries with Relatively Low Inflation </a:t>
            </a:r>
          </a:p>
          <a:p>
            <a:pPr marL="0" marR="0" lvl="0" indent="0" algn="l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r>
              <a:rPr lang="en-US"/>
              <a:t>Rates, 1960–2016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4843982"/>
            <a:ext cx="8062912" cy="1166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This chart shows the annual percentage change in consumer prices compared with the previous year’s consumer prices in the United States, the United Kingdom, Japan, and Germany.</a:t>
            </a:r>
          </a:p>
        </p:txBody>
      </p:sp>
      <p:pic>
        <p:nvPicPr>
          <p:cNvPr id="162" name="Shape 162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2295" cy="83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 descr="CNX_Econ2e_C22_04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8538" y="1053261"/>
            <a:ext cx="6806924" cy="3638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r>
              <a:rPr lang="en-US"/>
              <a:t>Countries with Relatively High Inflation </a:t>
            </a:r>
          </a:p>
          <a:p>
            <a:pPr marL="0" marR="0" lvl="0" indent="0" algn="l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r>
              <a:rPr lang="en-US"/>
              <a:t>Rates, 1980–2016</a:t>
            </a:r>
          </a:p>
        </p:txBody>
      </p:sp>
      <p:pic>
        <p:nvPicPr>
          <p:cNvPr id="169" name="Shape 169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/>
          <a:stretch/>
        </p:blipFill>
        <p:spPr>
          <a:xfrm>
            <a:off x="4629598" y="1108075"/>
            <a:ext cx="3976103" cy="5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107617"/>
            <a:ext cx="3913188" cy="52569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charts show </a:t>
            </a:r>
            <a:r>
              <a:rPr lang="en-US" sz="1800">
                <a:solidFill>
                  <a:schemeClr val="dk1"/>
                </a:solidFill>
              </a:rPr>
              <a:t>inflation rates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Brazil, China, and Russia. </a:t>
            </a:r>
          </a:p>
          <a:p>
            <a:pPr marL="342900" marR="0" lvl="0" indent="-358775" algn="l" rtl="0">
              <a:spcBef>
                <a:spcPts val="910"/>
              </a:spcBef>
              <a:spcAft>
                <a:spcPts val="0"/>
              </a:spcAft>
              <a:buClr>
                <a:srgbClr val="6CB255"/>
              </a:buClr>
              <a:buSzPct val="100000"/>
              <a:buFont typeface="Arial"/>
              <a:buAutoNum type="alphaLcParenBoth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these, Brazil and Russia experienced hyperinflation at some point between the mid-1980s and mid-1990s. </a:t>
            </a:r>
          </a:p>
          <a:p>
            <a:pPr marL="342900" marR="0" lvl="0" indent="-342900" algn="l" rtl="0">
              <a:spcBef>
                <a:spcPts val="910"/>
              </a:spcBef>
              <a:spcAft>
                <a:spcPts val="0"/>
              </a:spcAft>
              <a:buClr>
                <a:srgbClr val="6CB255"/>
              </a:buClr>
              <a:buSzPct val="86111"/>
              <a:buFont typeface="Arial"/>
              <a:buAutoNum type="alphaLcParenBoth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Though not as high, China and Nigeria also had high inflation rates in the mid-1990s. Even though their inflation rates have come down over the last two decades, several of these countries continue to see significant inflation rates.</a:t>
            </a:r>
            <a:r>
              <a:rPr lang="en-US" sz="15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(Sources: http://research.stlouisfed.org/fred2/series/FPCPITOTLZGBRA; http://research.stlouisfed.org/fred2/series/CHNCPIALLMINMEI; http://research.stlouisfed.org/fred2/series/FPCPITOTLZGRUS)</a:t>
            </a:r>
          </a:p>
        </p:txBody>
      </p:sp>
      <p:pic>
        <p:nvPicPr>
          <p:cNvPr id="171" name="Shape 171" descr="OSX-Stacked-TM-RGB-300dpi-201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0087" y="227959"/>
            <a:ext cx="1222295" cy="83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800" cy="65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9.4 The Confusion Over Inflation</a:t>
            </a:r>
          </a:p>
        </p:txBody>
      </p:sp>
      <p:sp>
        <p:nvSpPr>
          <p:cNvPr id="177" name="Shape 177"/>
          <p:cNvSpPr>
            <a:spLocks noGrp="1"/>
          </p:cNvSpPr>
          <p:nvPr>
            <p:ph type="pic" idx="2"/>
          </p:nvPr>
        </p:nvSpPr>
        <p:spPr>
          <a:xfrm>
            <a:off x="457200" y="1122370"/>
            <a:ext cx="8062800" cy="4954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/>
              <a:t>If other economic variables (prices, wages, and interest rates) </a:t>
            </a:r>
            <a:r>
              <a:rPr lang="en-US" u="sng"/>
              <a:t>do</a:t>
            </a:r>
            <a:r>
              <a:rPr lang="en-US"/>
              <a:t> </a:t>
            </a:r>
            <a:r>
              <a:rPr lang="en-US" u="sng"/>
              <a:t>not</a:t>
            </a:r>
            <a:r>
              <a:rPr lang="en-US"/>
              <a:t> move in sync with inflation, or if they adjust for inflation only after a </a:t>
            </a:r>
            <a:r>
              <a:rPr lang="en-US" u="sng"/>
              <a:t>time lag</a:t>
            </a:r>
            <a:r>
              <a:rPr lang="en-US"/>
              <a:t>, then inflation can cause three types of problems: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unintended redistributions of purchasing power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blurred price signals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/>
              <a:t>difficulties in long-term planning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78" name="Shape 178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2295" cy="83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241325"/>
            <a:ext cx="8062800" cy="881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Unintended Redistributions of Purchasing Power</a:t>
            </a:r>
          </a:p>
        </p:txBody>
      </p:sp>
      <p:sp>
        <p:nvSpPr>
          <p:cNvPr id="184" name="Shape 184"/>
          <p:cNvSpPr>
            <a:spLocks noGrp="1"/>
          </p:cNvSpPr>
          <p:nvPr>
            <p:ph type="pic" idx="2"/>
          </p:nvPr>
        </p:nvSpPr>
        <p:spPr>
          <a:xfrm>
            <a:off x="457200" y="1122369"/>
            <a:ext cx="8062800" cy="5532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People are hurt by inflation when: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they are holding cash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they have financial asset investments where the nominal return does not keep up with inflation (also can be exacerbated by taxes)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wages lag behind inflation </a:t>
            </a: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ct val="77777"/>
            </a:pPr>
            <a:r>
              <a:rPr lang="en-US"/>
              <a:t>wage adjustments are often somewhat sticky and occur only once or twice a year.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/>
              <a:t>they are a retiree receiving a private company </a:t>
            </a:r>
            <a:r>
              <a:rPr lang="en-US" u="sng"/>
              <a:t>defined</a:t>
            </a:r>
            <a:r>
              <a:rPr lang="en-US"/>
              <a:t> pension</a:t>
            </a:r>
          </a:p>
          <a:p>
            <a:pPr lvl="0" indent="45720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Ordinary people can sometimes benefit from inflation.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/>
              <a:t>A borrower paying a fixed interest rate can </a:t>
            </a:r>
            <a:r>
              <a:rPr lang="en-US">
                <a:solidFill>
                  <a:schemeClr val="dk1"/>
                </a:solidFill>
              </a:rPr>
              <a:t>end up better off, because they can repay their loans in dollars that are worth less than originally expected.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85" name="Shape 185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2295" cy="83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r>
              <a:rPr lang="en-US"/>
              <a:t>U.S. Minimum Wage and Inflation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384450" y="4691575"/>
            <a:ext cx="8375100" cy="224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-US" sz="1800"/>
              <a:t>After adjusting for inflation, the federal minimum wage dropped more than 30 percent from 1967 to 2010, even though the nominal figure climbed from $1.40 to $7.25 per hour. 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-US" sz="1800"/>
              <a:t>Increases in the minimum wage between 2008 and 2010 kept the decline from being worse - as it would have been if the wage had remained the same as it did from 1997 through 2007. </a:t>
            </a:r>
            <a:r>
              <a:rPr lang="en-US" sz="1600"/>
              <a:t>(Sources: http://www.dol.gov/whd/minwage/chart.htm; http://data.bls.gov/cgi-bin/surveymost?cu)</a:t>
            </a:r>
          </a:p>
        </p:txBody>
      </p:sp>
      <p:pic>
        <p:nvPicPr>
          <p:cNvPr id="192" name="Shape 192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2295" cy="83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 descr="CNX_Econ2e_C22_013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5100" y="906675"/>
            <a:ext cx="5023926" cy="38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800" cy="65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Blurred Price Signals</a:t>
            </a:r>
          </a:p>
        </p:txBody>
      </p:sp>
      <p:sp>
        <p:nvSpPr>
          <p:cNvPr id="199" name="Shape 199"/>
          <p:cNvSpPr>
            <a:spLocks noGrp="1"/>
          </p:cNvSpPr>
          <p:nvPr>
            <p:ph type="pic" idx="2"/>
          </p:nvPr>
        </p:nvSpPr>
        <p:spPr>
          <a:xfrm>
            <a:off x="457200" y="1122371"/>
            <a:ext cx="8062800" cy="478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/>
              <a:t>Prices are the messengers in a market economy, conveying information about conditions of demand and supply.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/>
              <a:t>Inflation blurs those price messages.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/>
              <a:t>Inflation means that we perceive price signals more vaguely, like static on the radio 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>
              <a:spcBef>
                <a:spcPts val="0"/>
              </a:spcBef>
              <a:buSzPct val="70000"/>
              <a:buChar char="●"/>
            </a:pPr>
            <a:r>
              <a:rPr lang="en-US"/>
              <a:t>When the levels and changes of prices become </a:t>
            </a:r>
            <a:r>
              <a:rPr lang="en-US" u="sng"/>
              <a:t>uncertain</a:t>
            </a:r>
            <a:r>
              <a:rPr lang="en-US"/>
              <a:t>, businesses and individuals find it </a:t>
            </a:r>
            <a:r>
              <a:rPr lang="en-US" u="sng"/>
              <a:t>harder to react</a:t>
            </a:r>
            <a:r>
              <a:rPr lang="en-US"/>
              <a:t> to economic signals.</a:t>
            </a:r>
          </a:p>
        </p:txBody>
      </p:sp>
      <p:pic>
        <p:nvPicPr>
          <p:cNvPr id="200" name="Shape 200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2295" cy="83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800" cy="65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Problems of Long-Term Planning</a:t>
            </a:r>
          </a:p>
        </p:txBody>
      </p:sp>
      <p:sp>
        <p:nvSpPr>
          <p:cNvPr id="206" name="Shape 206"/>
          <p:cNvSpPr>
            <a:spLocks noGrp="1"/>
          </p:cNvSpPr>
          <p:nvPr>
            <p:ph type="pic" idx="2"/>
          </p:nvPr>
        </p:nvSpPr>
        <p:spPr>
          <a:xfrm>
            <a:off x="457199" y="1122386"/>
            <a:ext cx="8062800" cy="3500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/>
              <a:t>Inflation can make long-term planning difficult.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/>
              <a:t>Planning for retirement in unknown future dollar levels.</a:t>
            </a:r>
          </a:p>
          <a:p>
            <a:pPr lvl="0" indent="457200" rtl="0">
              <a:spcBef>
                <a:spcPts val="0"/>
              </a:spcBef>
              <a:buNone/>
            </a:pPr>
            <a:endParaRPr/>
          </a:p>
          <a:p>
            <a:pPr marL="914400" lvl="1" indent="-355600">
              <a:spcBef>
                <a:spcPts val="0"/>
              </a:spcBef>
              <a:buSzPct val="100000"/>
            </a:pPr>
            <a:r>
              <a:rPr lang="en-US"/>
              <a:t>More time spent by businesses finding ways of profiting from inflation vs. less time spent on productivity, innovation, or quality of service.</a:t>
            </a:r>
          </a:p>
        </p:txBody>
      </p:sp>
      <p:pic>
        <p:nvPicPr>
          <p:cNvPr id="207" name="Shape 207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2295" cy="83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241325"/>
            <a:ext cx="8062800" cy="83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r>
              <a:rPr lang="en-US"/>
              <a:t>U.S. Inflation Rate and U.S. Labor </a:t>
            </a:r>
          </a:p>
          <a:p>
            <a:pPr marL="0" marR="0" lvl="0" indent="0" algn="l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r>
              <a:rPr lang="en-US"/>
              <a:t>Productivity, 1961–2014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457200" y="4843971"/>
            <a:ext cx="8062800" cy="18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70000"/>
              <a:buFont typeface="Arial"/>
              <a:buChar char="●"/>
            </a:pPr>
            <a:r>
              <a:rPr lang="en-US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 the last several decades in the United States, there have been times when </a:t>
            </a:r>
            <a:r>
              <a:rPr lang="en-US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rising inflation</a:t>
            </a:r>
            <a:r>
              <a:rPr lang="en-US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rates have been closely followed by </a:t>
            </a:r>
            <a:r>
              <a:rPr lang="en-US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lower productivity</a:t>
            </a:r>
            <a:r>
              <a:rPr lang="en-US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rates and </a:t>
            </a:r>
            <a:r>
              <a:rPr lang="en-US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lower inflation</a:t>
            </a:r>
            <a:r>
              <a:rPr lang="en-US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rates have corresponded to </a:t>
            </a:r>
            <a:r>
              <a:rPr lang="en-US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increasing productivit</a:t>
            </a:r>
            <a:r>
              <a:rPr lang="en-US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rates. 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70000"/>
              <a:buFont typeface="Arial"/>
              <a:buChar char="●"/>
            </a:pPr>
            <a:r>
              <a:rPr lang="en-US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the graph shows, however, this correlation does not always exist.</a:t>
            </a:r>
          </a:p>
        </p:txBody>
      </p:sp>
      <p:pic>
        <p:nvPicPr>
          <p:cNvPr id="214" name="Shape 214" descr="CNX_Econv1-2_C22_07.jp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-40812" r="-40812"/>
          <a:stretch/>
        </p:blipFill>
        <p:spPr>
          <a:xfrm>
            <a:off x="457199" y="1122386"/>
            <a:ext cx="8062913" cy="3500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 descr="OSX-Stacked-TM-RGB-300dpi-201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0087" y="227959"/>
            <a:ext cx="1222295" cy="83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800" cy="65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9.5 Indexing and Its Limitations</a:t>
            </a:r>
          </a:p>
        </p:txBody>
      </p:sp>
      <p:sp>
        <p:nvSpPr>
          <p:cNvPr id="221" name="Shape 221"/>
          <p:cNvSpPr>
            <a:spLocks noGrp="1"/>
          </p:cNvSpPr>
          <p:nvPr>
            <p:ph type="pic" idx="2"/>
          </p:nvPr>
        </p:nvSpPr>
        <p:spPr>
          <a:xfrm>
            <a:off x="457200" y="1122370"/>
            <a:ext cx="8062800" cy="5222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b="1"/>
              <a:t>Indexed</a:t>
            </a:r>
            <a:r>
              <a:rPr lang="en-US"/>
              <a:t> - a price, wage, or interest rate is adjusted automatically for inflation.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/>
              <a:t>Examples of indexing arrangements in </a:t>
            </a:r>
            <a:r>
              <a:rPr lang="en-US" u="sng"/>
              <a:t>private markets</a:t>
            </a:r>
            <a:r>
              <a:rPr lang="en-US"/>
              <a:t>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 b="1"/>
              <a:t>Cost-of-living adjustments (COLAs)</a:t>
            </a:r>
            <a:r>
              <a:rPr lang="en-US"/>
              <a:t> - a contractual provision that wage increases will keep up with inflation.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 b="1"/>
              <a:t>Adjustable-rate mortgage (ARM)</a:t>
            </a:r>
            <a:r>
              <a:rPr lang="en-US"/>
              <a:t> - a type of loan a borrower uses to purchase a home in which the interest rate varies with market interest rates.</a:t>
            </a:r>
          </a:p>
        </p:txBody>
      </p:sp>
      <p:pic>
        <p:nvPicPr>
          <p:cNvPr id="222" name="Shape 222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2295" cy="83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r>
              <a:rPr lang="en-US"/>
              <a:t>Big Bucks in Zimbabwe</a:t>
            </a:r>
          </a:p>
        </p:txBody>
      </p:sp>
      <p:pic>
        <p:nvPicPr>
          <p:cNvPr id="88" name="Shape 88" descr="CNX_Econ_C22_000.jp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37950" y="1122375"/>
            <a:ext cx="6068100" cy="30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4134675"/>
            <a:ext cx="8062800" cy="266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-US" sz="1800"/>
              <a:t>This bill was worth 100 billion Zimbabwean dollars when issued in 2008. 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-US" sz="1800"/>
              <a:t>There were even bills issued with a face value of 100 trillion Zimbabwean dollars. The bills had $100,000,000,000,000 written on them.  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-US" sz="1800"/>
              <a:t>Unfortunately, they were almost worthless. 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-US" sz="1800"/>
              <a:t>At one point, 621,984,228 Zimbabwean dollars were equal to one U.S. dollar. 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-US" sz="1800"/>
              <a:t>Eventually, the country abandoned its own currency and allowed people to use foreign currency for purchases. </a:t>
            </a:r>
            <a:r>
              <a:rPr lang="en-US" sz="1600"/>
              <a:t>(Credit: modification of work by Samantha Marx/Flickr Creative Commons)</a:t>
            </a:r>
          </a:p>
        </p:txBody>
      </p:sp>
      <p:pic>
        <p:nvPicPr>
          <p:cNvPr id="90" name="Shape 90" descr="OSX-Stacked-TM-RGB-300dpi-201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0087" y="227959"/>
            <a:ext cx="1222295" cy="83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800" cy="65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Indexing in Government Programs</a:t>
            </a:r>
          </a:p>
        </p:txBody>
      </p:sp>
      <p:sp>
        <p:nvSpPr>
          <p:cNvPr id="228" name="Shape 228"/>
          <p:cNvSpPr>
            <a:spLocks noGrp="1"/>
          </p:cNvSpPr>
          <p:nvPr>
            <p:ph type="pic" idx="2"/>
          </p:nvPr>
        </p:nvSpPr>
        <p:spPr>
          <a:xfrm>
            <a:off x="457200" y="1122370"/>
            <a:ext cx="8062800" cy="5222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/>
              <a:t>Examples of indexing arrangements in </a:t>
            </a:r>
            <a:r>
              <a:rPr lang="en-US" u="sng"/>
              <a:t>government programs</a:t>
            </a:r>
            <a:r>
              <a:rPr lang="en-US"/>
              <a:t>:</a:t>
            </a:r>
          </a:p>
          <a:p>
            <a:pPr lvl="0" indent="457200" rtl="0">
              <a:spcBef>
                <a:spcPts val="0"/>
              </a:spcBef>
              <a:buNone/>
            </a:pPr>
            <a:endParaRPr/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/>
              <a:t>The U.S. income tax code is designed so income levels where higher tax rates kick in are indexed to rise automatically with inflation.</a:t>
            </a:r>
          </a:p>
          <a:p>
            <a:pPr lvl="0" indent="457200" rtl="0">
              <a:spcBef>
                <a:spcPts val="0"/>
              </a:spcBef>
              <a:buNone/>
            </a:pPr>
            <a:endParaRPr/>
          </a:p>
          <a:p>
            <a: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CB255"/>
              </a:buClr>
              <a:buSzPct val="100000"/>
              <a:buFont typeface="Arial"/>
            </a:pPr>
            <a:r>
              <a:rPr lang="en-US"/>
              <a:t>The level of Social Security benefits increases each year along with the Consumer Price Index.</a:t>
            </a:r>
          </a:p>
          <a:p>
            <a:pPr marL="1371600" lvl="2" indent="-317500" rtl="0">
              <a:spcBef>
                <a:spcPts val="0"/>
              </a:spcBef>
              <a:buSzPct val="70000"/>
            </a:pPr>
            <a:r>
              <a:rPr lang="en-US" sz="2000"/>
              <a:t>An indexed increase in the Social Security tax base accompanies the indexed rise in the benefit level.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sz="2000"/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/>
              <a:t>U.S. government offers indexed bonds promising to pay a certain real rate of interest above whatever inflation rate occurs.</a:t>
            </a:r>
          </a:p>
        </p:txBody>
      </p:sp>
      <p:pic>
        <p:nvPicPr>
          <p:cNvPr id="229" name="Shape 229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2295" cy="83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endParaRPr sz="2400" b="0" i="0" u="none" strike="noStrike" cap="none">
              <a:solidFill>
                <a:srgbClr val="6CB255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457200" y="1107617"/>
            <a:ext cx="8062912" cy="52569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rgbClr val="212F62"/>
                </a:solidFill>
                <a:latin typeface="Arial"/>
                <a:ea typeface="Arial"/>
                <a:cs typeface="Arial"/>
                <a:sym typeface="Arial"/>
              </a:rPr>
              <a:t>This OpenStax ancillary resource is © Rice University under a CC-BY 4.0 International license; it may be reproduced or modified but must be attributed to OpenStax, Rice University and any changes must be noted.</a:t>
            </a:r>
          </a:p>
        </p:txBody>
      </p:sp>
      <p:pic>
        <p:nvPicPr>
          <p:cNvPr id="236" name="Shape 236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2295" cy="83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800" cy="65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9.1 Tracking Inflation</a:t>
            </a:r>
          </a:p>
        </p:txBody>
      </p:sp>
      <p:sp>
        <p:nvSpPr>
          <p:cNvPr id="96" name="Shape 96"/>
          <p:cNvSpPr>
            <a:spLocks noGrp="1"/>
          </p:cNvSpPr>
          <p:nvPr>
            <p:ph type="pic" idx="2"/>
          </p:nvPr>
        </p:nvSpPr>
        <p:spPr>
          <a:xfrm>
            <a:off x="457200" y="1122371"/>
            <a:ext cx="8062800" cy="474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 b="1" dirty="0"/>
              <a:t>Inflation</a:t>
            </a:r>
            <a:r>
              <a:rPr lang="en-US" dirty="0"/>
              <a:t> - a general and ongoing rise in the level of prices in an entire economy.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dirty="0"/>
              <a:t>Inflation does not refer to a change in relative (individual) prices.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 dirty="0"/>
              <a:t>There is pressure for prices to rise in most markets in the economy.</a:t>
            </a:r>
          </a:p>
          <a:p>
            <a:pPr lvl="0" indent="457200" rtl="0">
              <a:spcBef>
                <a:spcPts val="0"/>
              </a:spcBef>
              <a:buNone/>
            </a:pP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 b="1" dirty="0"/>
              <a:t>Basket of goods and services</a:t>
            </a:r>
            <a:r>
              <a:rPr lang="en-US" dirty="0"/>
              <a:t> - a hypothetical group of different items, with specified quantities of each one meant to represent a “typical” set of consumer purchases.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dirty="0"/>
              <a:t>Used to calculate the price level, by looking at how the prices of those items change over time.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 dirty="0"/>
              <a:t>Computed using a weighted average.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97" name="Shape 97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2295" cy="83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800" cy="65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Index Numbers</a:t>
            </a:r>
          </a:p>
        </p:txBody>
      </p:sp>
      <p:sp>
        <p:nvSpPr>
          <p:cNvPr id="103" name="Shape 103"/>
          <p:cNvSpPr>
            <a:spLocks noGrp="1"/>
          </p:cNvSpPr>
          <p:nvPr>
            <p:ph type="pic" idx="2"/>
          </p:nvPr>
        </p:nvSpPr>
        <p:spPr>
          <a:xfrm>
            <a:off x="457200" y="1122369"/>
            <a:ext cx="8062800" cy="539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 b="1" dirty="0"/>
              <a:t>Index number</a:t>
            </a:r>
            <a:r>
              <a:rPr lang="en-US" dirty="0"/>
              <a:t> - a unit-free number derived from the price level over a number of years, which makes computing inflation rates easier, since the index number has values around 100.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 dirty="0"/>
              <a:t>no dollar signs or other units attached.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b="1" dirty="0"/>
              <a:t>Base year</a:t>
            </a:r>
            <a:r>
              <a:rPr lang="en-US" dirty="0"/>
              <a:t> - arbitrary year whose value as an index number economists define as 100.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dirty="0"/>
              <a:t>Indexing allows easier eyeballing of the inflation numbers between different years.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dirty="0"/>
              <a:t>Inflation Calculation: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u="sng" dirty="0"/>
              <a:t>(Level in new year - Level in prior year)</a:t>
            </a:r>
            <a:r>
              <a:rPr lang="en-US" sz="1900" dirty="0"/>
              <a:t>  x 100  =  Percentage change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-US" sz="1900" dirty="0"/>
              <a:t>  	  Level in prior year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04" name="Shape 104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2295" cy="83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41325"/>
            <a:ext cx="8062800" cy="881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9.2 How to Measure Changes in the 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Cost of Living</a:t>
            </a:r>
          </a:p>
        </p:txBody>
      </p:sp>
      <p:sp>
        <p:nvSpPr>
          <p:cNvPr id="110" name="Shape 110"/>
          <p:cNvSpPr>
            <a:spLocks noGrp="1"/>
          </p:cNvSpPr>
          <p:nvPr>
            <p:ph type="pic" idx="2"/>
          </p:nvPr>
        </p:nvSpPr>
        <p:spPr>
          <a:xfrm>
            <a:off x="457200" y="1046169"/>
            <a:ext cx="8062800" cy="535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73684"/>
              <a:buChar char="●"/>
            </a:pPr>
            <a:r>
              <a:rPr lang="en-US" sz="1900" b="1"/>
              <a:t>Consumer Price Index (CPI)</a:t>
            </a:r>
            <a:r>
              <a:rPr lang="en-US" sz="1900"/>
              <a:t> - a measure of inflation that U.S. government statisticians calculate based on the price level from a fixed basket of goods and services that represents the average consumer's purchases.</a:t>
            </a:r>
          </a:p>
          <a:p>
            <a:pPr marL="914400" lvl="1" indent="-349250" rtl="0">
              <a:spcBef>
                <a:spcPts val="0"/>
              </a:spcBef>
              <a:buSzPct val="100000"/>
            </a:pPr>
            <a:r>
              <a:rPr lang="en-US" sz="1900"/>
              <a:t>Change in fixed basket of goods and services vs. change in cost of living</a:t>
            </a:r>
          </a:p>
          <a:p>
            <a:pPr lvl="0" rtl="0">
              <a:spcBef>
                <a:spcPts val="0"/>
              </a:spcBef>
              <a:buNone/>
            </a:pPr>
            <a:endParaRPr sz="1900"/>
          </a:p>
          <a:p>
            <a:pPr marL="457200" lvl="0" indent="-317500" rtl="0">
              <a:spcBef>
                <a:spcPts val="0"/>
              </a:spcBef>
              <a:buSzPct val="73684"/>
              <a:buChar char="●"/>
            </a:pPr>
            <a:r>
              <a:rPr lang="en-US" sz="1900" b="1"/>
              <a:t>Substitution bias</a:t>
            </a:r>
            <a:r>
              <a:rPr lang="en-US" sz="1900"/>
              <a:t> - an inflation rate calculated using a fixed basket of goods over time tends to overstate the true rise in the cost of living, because it does not take into account that the person can </a:t>
            </a:r>
            <a:r>
              <a:rPr lang="en-US" sz="1900" u="sng"/>
              <a:t>substitute</a:t>
            </a:r>
            <a:r>
              <a:rPr lang="en-US" sz="1900"/>
              <a:t> away from goods whose prices rise considerably.</a:t>
            </a:r>
          </a:p>
          <a:p>
            <a:pPr lvl="0" rtl="0">
              <a:spcBef>
                <a:spcPts val="0"/>
              </a:spcBef>
              <a:buNone/>
            </a:pPr>
            <a:endParaRPr sz="1900"/>
          </a:p>
          <a:p>
            <a:pPr marL="457200" lvl="0" indent="-317500">
              <a:spcBef>
                <a:spcPts val="0"/>
              </a:spcBef>
              <a:buSzPct val="73684"/>
              <a:buChar char="●"/>
            </a:pPr>
            <a:r>
              <a:rPr lang="en-US" sz="1900" b="1"/>
              <a:t>Quality/new goods bias - </a:t>
            </a:r>
            <a:r>
              <a:rPr lang="en-US" sz="1900"/>
              <a:t>inflation calculated using a fixed basket of goods over time tends to overstate the true rise in cost of living, because it does not account for </a:t>
            </a:r>
            <a:r>
              <a:rPr lang="en-US" sz="1900" u="sng"/>
              <a:t>improvements</a:t>
            </a:r>
            <a:r>
              <a:rPr lang="en-US" sz="1900"/>
              <a:t> in the </a:t>
            </a:r>
            <a:r>
              <a:rPr lang="en-US" sz="1900" u="sng"/>
              <a:t>quality</a:t>
            </a:r>
            <a:r>
              <a:rPr lang="en-US" sz="1900"/>
              <a:t> of existing goods or the </a:t>
            </a:r>
            <a:r>
              <a:rPr lang="en-US" sz="1900" u="sng"/>
              <a:t>invention</a:t>
            </a:r>
            <a:r>
              <a:rPr lang="en-US" sz="1900"/>
              <a:t> of new goods.</a:t>
            </a:r>
          </a:p>
        </p:txBody>
      </p:sp>
      <p:pic>
        <p:nvPicPr>
          <p:cNvPr id="111" name="Shape 111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2295" cy="83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r>
              <a:rPr lang="en-US"/>
              <a:t>The Weighting of CPI Components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4691576"/>
            <a:ext cx="8062800" cy="131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Of the eight categories used to generate the Consumer Price Index, housing is the highest at 42.7%. 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The next highest category, food and beverage at 15.3%, is less than half the size of housing. 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-US"/>
              <a:t>Other goods and services, and apparel, are the lowest at 3.4% and 3.3%, respectively. </a:t>
            </a:r>
            <a:r>
              <a:rPr lang="en-US" sz="1800"/>
              <a:t>(Source: www.bls.gov/cpi)</a:t>
            </a:r>
          </a:p>
        </p:txBody>
      </p:sp>
      <p:pic>
        <p:nvPicPr>
          <p:cNvPr id="118" name="Shape 118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2295" cy="83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 descr="CNX_Econ2e_C22_009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7867" y="1213562"/>
            <a:ext cx="6708266" cy="3478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800" cy="65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The CPI and Core Inflation Index</a:t>
            </a:r>
          </a:p>
        </p:txBody>
      </p:sp>
      <p:sp>
        <p:nvSpPr>
          <p:cNvPr id="125" name="Shape 125"/>
          <p:cNvSpPr>
            <a:spLocks noGrp="1"/>
          </p:cNvSpPr>
          <p:nvPr>
            <p:ph type="pic" idx="2"/>
          </p:nvPr>
        </p:nvSpPr>
        <p:spPr>
          <a:xfrm>
            <a:off x="457199" y="1122386"/>
            <a:ext cx="8062800" cy="3500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 b="1"/>
              <a:t>Core inflation index</a:t>
            </a:r>
            <a:r>
              <a:rPr lang="en-US"/>
              <a:t> - takes the CPI and excludes volatile economic variables, like energy and food prices.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Economists can have a better sense of the underlying trends in prices that affect the cost of living.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/>
              <a:t>A preferred gauge from which to make important government policy changes.</a:t>
            </a:r>
          </a:p>
        </p:txBody>
      </p:sp>
      <p:pic>
        <p:nvPicPr>
          <p:cNvPr id="126" name="Shape 126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2295" cy="83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800" cy="65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Additional Price Indices</a:t>
            </a:r>
          </a:p>
        </p:txBody>
      </p:sp>
      <p:sp>
        <p:nvSpPr>
          <p:cNvPr id="139" name="Shape 139"/>
          <p:cNvSpPr>
            <a:spLocks noGrp="1"/>
          </p:cNvSpPr>
          <p:nvPr>
            <p:ph type="pic" idx="2"/>
          </p:nvPr>
        </p:nvSpPr>
        <p:spPr>
          <a:xfrm>
            <a:off x="457200" y="1122375"/>
            <a:ext cx="8062800" cy="499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 b="1"/>
              <a:t>Producer Price Index (PPI)</a:t>
            </a:r>
            <a:r>
              <a:rPr lang="en-US"/>
              <a:t> - a measure of inflation based on prices paid for supplies and inputs by producers of goods and services.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/>
              <a:t>Different industries, commodities, and stages of processing.</a:t>
            </a:r>
          </a:p>
          <a:p>
            <a:pPr lvl="0" indent="45720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b="1"/>
              <a:t>International Price Index</a:t>
            </a:r>
            <a:r>
              <a:rPr lang="en-US"/>
              <a:t> - a measure of inflation based on the prices of merchandise that are exported or imported.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b="1"/>
              <a:t>Employment Cost Index</a:t>
            </a:r>
            <a:r>
              <a:rPr lang="en-US"/>
              <a:t> - a measure of inflation based on wages paid in the labor market.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>
              <a:spcBef>
                <a:spcPts val="0"/>
              </a:spcBef>
              <a:buSzPct val="70000"/>
              <a:buChar char="●"/>
            </a:pPr>
            <a:r>
              <a:rPr lang="en-US" b="1"/>
              <a:t>GDP deflator</a:t>
            </a:r>
            <a:r>
              <a:rPr lang="en-US"/>
              <a:t> - a measure of inflation based on the prices of all the GDP components (consumption, investment, government, exports minus imports).</a:t>
            </a:r>
          </a:p>
        </p:txBody>
      </p:sp>
      <p:pic>
        <p:nvPicPr>
          <p:cNvPr id="140" name="Shape 140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2295" cy="83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5972E-3F7E-42CD-9E68-C4501A39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CPI and Inflation for Guatemala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F6905-E9B8-41E1-BCA2-BCB44FA53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7522"/>
            <a:ext cx="9144000" cy="2744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F3B240-1525-4ADE-8A23-EFA6F7F9C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95663"/>
            <a:ext cx="9144000" cy="279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00928"/>
      </p:ext>
    </p:extLst>
  </p:cSld>
  <p:clrMapOvr>
    <a:masterClrMapping/>
  </p:clrMapOvr>
</p:sld>
</file>

<file path=ppt/theme/theme1.xml><?xml version="1.0" encoding="utf-8"?>
<a:theme xmlns:a="http://schemas.openxmlformats.org/drawingml/2006/main" name="Essential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1648</Words>
  <Application>Microsoft Office PowerPoint</Application>
  <PresentationFormat>On-screen Show (4:3)</PresentationFormat>
  <Paragraphs>121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Arial Black</vt:lpstr>
      <vt:lpstr>Essential</vt:lpstr>
      <vt:lpstr>PowerPoint Presentation</vt:lpstr>
      <vt:lpstr>Big Bucks in Zimbabwe</vt:lpstr>
      <vt:lpstr>9.1 Tracking Inflation</vt:lpstr>
      <vt:lpstr>Index Numbers</vt:lpstr>
      <vt:lpstr>9.2 How to Measure Changes in the  Cost of Living</vt:lpstr>
      <vt:lpstr>The Weighting of CPI Components</vt:lpstr>
      <vt:lpstr>The CPI and Core Inflation Index</vt:lpstr>
      <vt:lpstr>Additional Price Indices</vt:lpstr>
      <vt:lpstr>CPI and Inflation for Guatemala</vt:lpstr>
      <vt:lpstr>U.S. Price Level and Inflation Rates</vt:lpstr>
      <vt:lpstr>Countries with Relatively Low Inflation  Rates, 1960–2016</vt:lpstr>
      <vt:lpstr>Countries with Relatively High Inflation  Rates, 1980–2016</vt:lpstr>
      <vt:lpstr>9.4 The Confusion Over Inflation</vt:lpstr>
      <vt:lpstr>Unintended Redistributions of Purchasing Power</vt:lpstr>
      <vt:lpstr>U.S. Minimum Wage and Inflation</vt:lpstr>
      <vt:lpstr>Blurred Price Signals</vt:lpstr>
      <vt:lpstr>Problems of Long-Term Planning</vt:lpstr>
      <vt:lpstr>U.S. Inflation Rate and U.S. Labor  Productivity, 1961–2014</vt:lpstr>
      <vt:lpstr>9.5 Indexing and Its Limitations</vt:lpstr>
      <vt:lpstr>Indexing in Government Programs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Corzo</cp:lastModifiedBy>
  <cp:revision>3</cp:revision>
  <dcterms:modified xsi:type="dcterms:W3CDTF">2020-06-07T05:23:31Z</dcterms:modified>
</cp:coreProperties>
</file>