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7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7823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51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83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39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59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86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7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462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1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6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872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031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922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53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1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8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03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2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91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8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4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3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8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5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COLLEGE PHYSICS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endParaRPr sz="18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# Chapter Title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15" name="Shape 15" descr="medium_covers_Page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2758" y="2517424"/>
            <a:ext cx="2009660" cy="2603511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457199" y="1107618"/>
            <a:ext cx="4031619" cy="4607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606925" y="1107618"/>
            <a:ext cx="3913188" cy="4607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rgbClr val="6CB255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8670" marR="0" lvl="1" indent="-344169" algn="l" rtl="0">
              <a:spcBef>
                <a:spcPts val="5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6CB255"/>
              </a:buClr>
              <a:buSzPct val="87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CB255"/>
              </a:buClr>
              <a:buSzPct val="16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CB255"/>
              </a:buClr>
              <a:buSzPct val="180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0" y="789677"/>
            <a:ext cx="9144000" cy="7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5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COLLEGE PHYSICS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endParaRPr sz="18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# Chapter Title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47" name="Shape 47" descr="medium_covers_Page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2758" y="2517424"/>
            <a:ext cx="2010600" cy="2603700"/>
          </a:xfrm>
          <a:prstGeom prst="rect">
            <a:avLst/>
          </a:prstGeom>
          <a:noFill/>
          <a:ln>
            <a:noFill/>
          </a:ln>
          <a:effectLst>
            <a:reflection stA="52000" endA="300" endPos="35000" fadeDir="5400012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 rot="-5400000">
            <a:off x="8044762" y="683868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8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 rot="-5400000">
            <a:off x="8044762" y="683868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457199" y="1107618"/>
            <a:ext cx="4031700" cy="46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606925" y="1107618"/>
            <a:ext cx="3913200" cy="46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00" cy="44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rgbClr val="6CB255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8670" marR="0" lvl="1" indent="-344169" algn="l" rtl="0">
              <a:spcBef>
                <a:spcPts val="5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400" cy="44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6CB255"/>
              </a:buClr>
              <a:buSzPct val="87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CB255"/>
              </a:buClr>
              <a:buSzPct val="16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CB255"/>
              </a:buClr>
              <a:buSzPct val="180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 rot="-5400000">
            <a:off x="8044762" y="683868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 rot="-5400000">
            <a:off x="8044762" y="683868"/>
            <a:ext cx="1315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600" b="0" i="0" u="none" strike="noStrike" cap="none" dirty="0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PRINCIPLES OF M</a:t>
            </a:r>
            <a:r>
              <a:rPr lang="en-US" sz="3600" dirty="0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ACRO</a:t>
            </a:r>
            <a:r>
              <a:rPr lang="en-US" sz="3600" b="0" i="0" u="none" strike="noStrike" cap="none" dirty="0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ECONOMICS 2e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2000" b="1" dirty="0">
                <a:solidFill>
                  <a:srgbClr val="212F62"/>
                </a:solidFill>
              </a:rPr>
              <a:t>14</a:t>
            </a: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 Money and Banking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75" name="Shape 7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5561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2" y="2546251"/>
            <a:ext cx="2071016" cy="26798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M1 Money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457200" y="1122373"/>
            <a:ext cx="8062800" cy="429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>
                <a:solidFill>
                  <a:schemeClr val="dk1"/>
                </a:solidFill>
              </a:rPr>
              <a:t>M1 money supply </a:t>
            </a:r>
            <a:r>
              <a:rPr lang="en-US"/>
              <a:t>includes</a:t>
            </a:r>
            <a:r>
              <a:rPr lang="en-US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>
                <a:solidFill>
                  <a:schemeClr val="dk1"/>
                </a:solidFill>
              </a:rPr>
              <a:t>Coins and currency in circulation </a:t>
            </a:r>
            <a:r>
              <a:rPr lang="en-US">
                <a:solidFill>
                  <a:schemeClr val="dk1"/>
                </a:solidFill>
              </a:rPr>
              <a:t>- the coins and bills that circulate in an economy that are not held by the U.S Treasury, at the Federal Reserve Bank, or in bank vaults.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55600" rtl="0">
              <a:spcBef>
                <a:spcPts val="400"/>
              </a:spcBef>
              <a:buSzPct val="100000"/>
            </a:pPr>
            <a:r>
              <a:rPr lang="en-US" b="1">
                <a:solidFill>
                  <a:schemeClr val="dk1"/>
                </a:solidFill>
              </a:rPr>
              <a:t>C</a:t>
            </a:r>
            <a:r>
              <a:rPr lang="en-US" sz="2000" b="1">
                <a:solidFill>
                  <a:schemeClr val="dk1"/>
                </a:solidFill>
              </a:rPr>
              <a:t>heckable (demand) deposits</a:t>
            </a:r>
            <a:r>
              <a:rPr lang="en-US" sz="2000">
                <a:solidFill>
                  <a:schemeClr val="dk1"/>
                </a:solidFill>
              </a:rPr>
              <a:t> - </a:t>
            </a:r>
            <a:r>
              <a:rPr lang="en-US">
                <a:solidFill>
                  <a:schemeClr val="dk1"/>
                </a:solidFill>
              </a:rPr>
              <a:t>checkable deposit in banks that is available by making a cash withdrawal or writing a check.</a:t>
            </a:r>
          </a:p>
          <a:p>
            <a:pPr lvl="0" indent="457200" rtl="0">
              <a:spcBef>
                <a:spcPts val="40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55600" rtl="0">
              <a:spcBef>
                <a:spcPts val="40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Traveler’s checks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0" name="Shape 14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M2 Money</a:t>
            </a:r>
          </a:p>
        </p:txBody>
      </p:sp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457200" y="817569"/>
            <a:ext cx="8062800" cy="551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>
                <a:solidFill>
                  <a:schemeClr val="dk1"/>
                </a:solidFill>
              </a:rPr>
              <a:t>M2 money supply includes</a:t>
            </a:r>
            <a:r>
              <a:rPr lang="en-US"/>
              <a:t>: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>
                <a:solidFill>
                  <a:schemeClr val="dk1"/>
                </a:solidFill>
              </a:rPr>
              <a:t>All M1 types 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>
                <a:solidFill>
                  <a:schemeClr val="dk1"/>
                </a:solidFill>
              </a:rPr>
              <a:t>Savings deposits</a:t>
            </a:r>
            <a:r>
              <a:rPr lang="en-US">
                <a:solidFill>
                  <a:schemeClr val="dk1"/>
                </a:solidFill>
              </a:rPr>
              <a:t> - bank account where you cannot withdraw money by writing a check, but can withdraw the money at a bank - or can transfer it easily to a checking account.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>
                <a:solidFill>
                  <a:schemeClr val="dk1"/>
                </a:solidFill>
              </a:rPr>
              <a:t>Money market fund</a:t>
            </a:r>
            <a:r>
              <a:rPr lang="en-US">
                <a:solidFill>
                  <a:schemeClr val="dk1"/>
                </a:solidFill>
              </a:rPr>
              <a:t> - the deposits of many investors are pooled together and invested in a safe way like short-term government bonds.</a:t>
            </a:r>
          </a:p>
          <a:p>
            <a:pPr lvl="0" indent="45720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>
                <a:solidFill>
                  <a:schemeClr val="dk1"/>
                </a:solidFill>
              </a:rPr>
              <a:t>Certificates of Deposit (CD’s) and other time deposits</a:t>
            </a:r>
            <a:r>
              <a:rPr lang="en-US">
                <a:solidFill>
                  <a:schemeClr val="dk1"/>
                </a:solidFill>
              </a:rPr>
              <a:t> - account that the depositor has committed to leaving in the bank for a certain period of time, in exchange for a higher rate of interest.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The Relationship between M1 and M2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Money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4622450"/>
            <a:ext cx="8062800" cy="21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M1 and M2 money have several definitions, ranging from narrow to broad.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M1 = coins and currency in circulation + checkable (demand) deposits + traveler’s checks.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M2 = M1 + savings deposits + money market funds + certificates of deposit + other time deposits.</a:t>
            </a:r>
          </a:p>
        </p:txBody>
      </p:sp>
      <p:pic>
        <p:nvPicPr>
          <p:cNvPr id="154" name="Shape 154" descr="CNX_Econ_C27_001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3067" y="1046186"/>
            <a:ext cx="4451100" cy="3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Where Does “Plastic Money” Fit In?</a:t>
            </a:r>
          </a:p>
        </p:txBody>
      </p:sp>
      <p:sp>
        <p:nvSpPr>
          <p:cNvPr id="161" name="Shape 161"/>
          <p:cNvSpPr>
            <a:spLocks noGrp="1"/>
          </p:cNvSpPr>
          <p:nvPr>
            <p:ph type="pic" idx="2"/>
          </p:nvPr>
        </p:nvSpPr>
        <p:spPr>
          <a:xfrm>
            <a:off x="457200" y="876000"/>
            <a:ext cx="8062800" cy="59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Debit card</a:t>
            </a:r>
            <a:r>
              <a:rPr lang="en-US"/>
              <a:t> - like a check, is an instruction to the user’s bank to transfer money directly and immediately from your bank account to the seller.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Credit card</a:t>
            </a:r>
            <a:r>
              <a:rPr lang="en-US"/>
              <a:t> - immediately transfers money from the credit card company’s checking account to the seller, and at the end of the month the user owes the money to the credit card company.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A credit card is a short-term loan.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Not considered money.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Smart card</a:t>
            </a:r>
            <a:r>
              <a:rPr lang="en-US"/>
              <a:t> - stores a certain value of money on a card and then one can use the card to make purchases.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Examples: long-distance phone calls or making purchases at a campus bookstore and cafeteria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Credit cards, debit cards, and smart cards are different </a:t>
            </a:r>
            <a:r>
              <a:rPr lang="en-US" u="sng"/>
              <a:t>ways to move</a:t>
            </a:r>
            <a:r>
              <a:rPr lang="en-US"/>
              <a:t> money when you make a purchase.</a:t>
            </a:r>
          </a:p>
          <a:p>
            <a:pPr lvl="0" indent="45720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Banks as Financial Intermediaries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2306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buSzPct val="70000"/>
            </a:pPr>
            <a:r>
              <a:rPr lang="en-US" b="1" dirty="0"/>
              <a:t>Financial intermediary</a:t>
            </a:r>
            <a:r>
              <a:rPr lang="en-US" dirty="0"/>
              <a:t> - an institution that operates between a saver with financial assets to invest and an entity who will borrow those assets and pay a rate of return.</a:t>
            </a:r>
          </a:p>
          <a:p>
            <a:pPr marL="139700" lvl="0" rtl="0">
              <a:spcBef>
                <a:spcPts val="0"/>
              </a:spcBef>
              <a:buSzPct val="70000"/>
            </a:pPr>
            <a:r>
              <a:rPr lang="en-US" b="1" dirty="0"/>
              <a:t>Depository institution</a:t>
            </a:r>
            <a:r>
              <a:rPr lang="en-US" dirty="0"/>
              <a:t> - institution that accepts money deposits and then uses these to make loans.</a:t>
            </a:r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sz="2400" u="sng" dirty="0"/>
              <a:t>Discussion Question</a:t>
            </a:r>
            <a:r>
              <a:rPr lang="en-US" sz="2400" dirty="0"/>
              <a:t>: How do banks make a </a:t>
            </a:r>
            <a:r>
              <a:rPr lang="en-US" sz="2400" b="1" u="sng" dirty="0"/>
              <a:t>profit</a:t>
            </a:r>
            <a:r>
              <a:rPr lang="en-US" sz="2400" dirty="0"/>
              <a:t>?  What does a bank’s balance sheet look like?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6" name="Shape 17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3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Banks as Financial Intermediaries,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Illustrated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4670400"/>
            <a:ext cx="8062800" cy="19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Banks act as financial intermediaries because they stand between savers and borrowers. 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Savers place deposits with banks, and then receive interest payments and withdraw money. 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Borrowers receive loans from banks and repay the loans with interest. 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In turn, banks return money to savers in the form of withdrawals, which also include interest payments from banks to savers.</a:t>
            </a:r>
          </a:p>
        </p:txBody>
      </p:sp>
      <p:pic>
        <p:nvPicPr>
          <p:cNvPr id="183" name="Shape 183" descr="CNX_Econ_C27_002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1616" y="1122386"/>
            <a:ext cx="6894079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Bank’s Balance Sheet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457200" y="973600"/>
            <a:ext cx="8062800" cy="538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Balance sheet</a:t>
            </a:r>
            <a:r>
              <a:rPr lang="en-US"/>
              <a:t> - an accounting tool that lists assets and liabilities.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Asset</a:t>
            </a:r>
            <a:r>
              <a:rPr lang="en-US"/>
              <a:t> - item of value that a firm or an individual owns.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Liability</a:t>
            </a:r>
            <a:r>
              <a:rPr lang="en-US"/>
              <a:t> - any amount or debt that a firm or an individual owes.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Net worth</a:t>
            </a:r>
            <a:r>
              <a:rPr lang="en-US"/>
              <a:t> - the excess of the asset value over and above the amount of the liability; total assets minus total liabilities.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Bank capital</a:t>
            </a:r>
            <a:r>
              <a:rPr lang="en-US"/>
              <a:t> - a bank’s net worth.</a:t>
            </a:r>
          </a:p>
        </p:txBody>
      </p:sp>
      <p:pic>
        <p:nvPicPr>
          <p:cNvPr id="191" name="Shape 191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A Bank’s Balance Sheet 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2771024"/>
            <a:ext cx="8062800" cy="38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figure shows a hypothetical and simplified balance sheet for the Safe and Secure Bank.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T-account</a:t>
            </a:r>
            <a:r>
              <a:rPr lang="en-US"/>
              <a:t> - a balance sheet with a two-column format, with the T-shape formed by the vertical line down the middle and the horizontal line under the column headings for “Assets” and “Liabilities”.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“T” in a T-account has: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the </a:t>
            </a:r>
            <a:r>
              <a:rPr lang="en-US" u="sng"/>
              <a:t>assets</a:t>
            </a:r>
            <a:r>
              <a:rPr lang="en-US"/>
              <a:t> of a firm, on the left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its </a:t>
            </a:r>
            <a:r>
              <a:rPr lang="en-US" u="sng"/>
              <a:t>liabilities</a:t>
            </a:r>
            <a:r>
              <a:rPr lang="en-US"/>
              <a:t>, on the right.</a:t>
            </a:r>
          </a:p>
        </p:txBody>
      </p:sp>
      <p:pic>
        <p:nvPicPr>
          <p:cNvPr id="198" name="Shape 198" descr="CNX_Econ_C27_004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1851" y="1739274"/>
            <a:ext cx="8062800" cy="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Reserves and Bankruptcy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44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Reserves</a:t>
            </a:r>
            <a:r>
              <a:rPr lang="en-US"/>
              <a:t> - funds that a bank keeps on hand and that it does not loan out or invest in bonds.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Federal Reserve requires that banks keep a certain percentage of depositors’ money on “reserve”.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We define </a:t>
            </a:r>
            <a:r>
              <a:rPr lang="en-US" u="sng"/>
              <a:t>net worth</a:t>
            </a:r>
            <a:r>
              <a:rPr lang="en-US"/>
              <a:t> of a bank as its total assets minus its total liabilities.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For a financially healthy bank, the net worth will be positive.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If a bank has negative net worth and depositors tried to withdraw their money, the bank would not be able to give all depositors their money.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Shape 20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Banks Go Bankrupt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2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Potential problems for a bank: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</a:pPr>
            <a:r>
              <a:rPr lang="en-US"/>
              <a:t>High rate of loan defaults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</a:pPr>
            <a:r>
              <a:rPr lang="en-US" b="1"/>
              <a:t>Asset-liability time mismatch</a:t>
            </a:r>
            <a:r>
              <a:rPr lang="en-US"/>
              <a:t> - the ability for customers to withdraw bank’s liabilities in the short term while customers repay its assets in the long term.</a:t>
            </a:r>
          </a:p>
          <a:p>
            <a:pPr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Strategies to reduce risk: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/>
              <a:t>Diversify</a:t>
            </a:r>
            <a:r>
              <a:rPr lang="en-US"/>
              <a:t> - making loans or investments with a variety of firms, to reduce the risk of being adversely affected by events at one or a few firms.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Sell some of the loans they make in the secondary loan market.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Hold a greater share of assets (government bonds or reserves).</a:t>
            </a:r>
          </a:p>
        </p:txBody>
      </p:sp>
      <p:pic>
        <p:nvPicPr>
          <p:cNvPr id="213" name="Shape 21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CH.14 OUTLINE</a:t>
            </a:r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457200" y="1122376"/>
            <a:ext cx="8062800" cy="523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/>
              <a:t>14.1: Defining Money by Its Functions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/>
              <a:t>14.2: Measuring Money: Currency, M1, and M2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14.3: The Role of Banks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14.4: How Banks Create Money</a:t>
            </a:r>
          </a:p>
        </p:txBody>
      </p:sp>
      <p:pic>
        <p:nvPicPr>
          <p:cNvPr id="82" name="Shape 8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14.4 How Banks Create Money, Part 1</a:t>
            </a:r>
          </a:p>
        </p:txBody>
      </p:sp>
      <p:sp>
        <p:nvSpPr>
          <p:cNvPr id="219" name="Shape 219"/>
          <p:cNvSpPr>
            <a:spLocks noGrp="1"/>
          </p:cNvSpPr>
          <p:nvPr>
            <p:ph type="pic" idx="2"/>
          </p:nvPr>
        </p:nvSpPr>
        <p:spPr>
          <a:xfrm>
            <a:off x="457200" y="855925"/>
            <a:ext cx="8062800" cy="583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The banking system can create money through the process of making loans.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In the T-account balance sheet above, Singelton Bank is simply storing money for depositors, and not making loans.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It cannot earn any interest income and cannot pay its depositors an interest rate.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Now, by loaning out $9 million and charging interest, it will be able to make interest payments to depositors.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alters Singelton Bank’s balance sheet: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-US"/>
              <a:t>It now has $1 million in (required 10%) reserves and a loan to Hank’s Auto Supply of $9 million.</a:t>
            </a:r>
          </a:p>
        </p:txBody>
      </p:sp>
      <p:pic>
        <p:nvPicPr>
          <p:cNvPr id="220" name="Shape 220" descr="CNX_Econ_C27_007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798865"/>
            <a:ext cx="8062800" cy="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 descr="CNX_Econ_C27_006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199" y="4055433"/>
            <a:ext cx="8062800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256050" y="1529950"/>
            <a:ext cx="2631900" cy="4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Singelton Bank Balance Sheet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256050" y="3739750"/>
            <a:ext cx="2631900" cy="4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Singelton Bank Balance Sheet</a:t>
            </a:r>
          </a:p>
        </p:txBody>
      </p:sp>
      <p:pic>
        <p:nvPicPr>
          <p:cNvPr id="224" name="Shape 224" descr="OSX-Stacked-TM-RGB-300dpi-2016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How Banks Create Money, Part 2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951400"/>
            <a:ext cx="8062800" cy="47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Singelton Bank issues Hank’s Auto Supply a cashier’s check for the $9 million.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Hank deposits the loan in his regular checking account with First National Bank.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deposits at First National Bank rise by $9 million and its reserves also rise by $9 million.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Bank lending has </a:t>
            </a:r>
            <a:r>
              <a:rPr lang="en-US" u="sng"/>
              <a:t>expanded the money supply</a:t>
            </a:r>
            <a:r>
              <a:rPr lang="en-US"/>
              <a:t> by </a:t>
            </a:r>
            <a:r>
              <a:rPr lang="en-US" i="1"/>
              <a:t>$9 million</a:t>
            </a:r>
            <a:r>
              <a:rPr lang="en-US"/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Now, First National Bank must hold some required reserves ($900,000) but can lend out the other amount ($8.1 million) in a loan to Jack’s Chevy Dealership.</a:t>
            </a:r>
          </a:p>
        </p:txBody>
      </p:sp>
      <p:pic>
        <p:nvPicPr>
          <p:cNvPr id="231" name="Shape 231" descr="CNX_Econ_C27_005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354990"/>
            <a:ext cx="8062800" cy="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CNX_Econ_C27_008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199" y="4649208"/>
            <a:ext cx="8062800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256050" y="1061150"/>
            <a:ext cx="2631900" cy="4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 National Balance Sheet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256050" y="4349350"/>
            <a:ext cx="2631900" cy="4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 National Balance Sheet</a:t>
            </a:r>
          </a:p>
        </p:txBody>
      </p:sp>
      <p:pic>
        <p:nvPicPr>
          <p:cNvPr id="236" name="Shape 236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How Banks Create Money, Part 3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951406"/>
            <a:ext cx="8062800" cy="40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If Jack’s Chevy Dealership deposits the loan in its checking account at Second National, the money supply just increased by an </a:t>
            </a:r>
            <a:r>
              <a:rPr lang="en-US" i="1"/>
              <a:t>additional $8.1 million</a:t>
            </a:r>
            <a:r>
              <a:rPr lang="en-US"/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Making loans that are then deposited into a demand deposit account increases the M1 money supply.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money creation is possible because there are multiple banks in the financial system.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They are required to hold only a fraction of their deposits, 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loans end up deposited in other banks, 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which increases deposits and the money supply.</a:t>
            </a:r>
          </a:p>
        </p:txBody>
      </p:sp>
      <p:pic>
        <p:nvPicPr>
          <p:cNvPr id="243" name="Shape 243" descr="CNX_Econ_C27_009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354990"/>
            <a:ext cx="8062800" cy="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256050" y="1061150"/>
            <a:ext cx="2799600" cy="4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Second National Balance Sheet</a:t>
            </a:r>
          </a:p>
        </p:txBody>
      </p:sp>
      <p:pic>
        <p:nvPicPr>
          <p:cNvPr id="246" name="Shape 246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Money Multiplier and a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Multi-Bank System</a:t>
            </a:r>
          </a:p>
        </p:txBody>
      </p:sp>
      <p:sp>
        <p:nvSpPr>
          <p:cNvPr id="252" name="Shape 252"/>
          <p:cNvSpPr>
            <a:spLocks noGrp="1"/>
          </p:cNvSpPr>
          <p:nvPr>
            <p:ph type="pic" idx="2"/>
          </p:nvPr>
        </p:nvSpPr>
        <p:spPr>
          <a:xfrm>
            <a:off x="457200" y="1122375"/>
            <a:ext cx="8062800" cy="561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If all banks loan out their excess reserves, the money supply will expand.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In a multi-bank system, institutions determine the amount of money that the system can create by using the </a:t>
            </a:r>
            <a:r>
              <a:rPr lang="en-US" u="sng"/>
              <a:t>money multiplier</a:t>
            </a:r>
            <a:r>
              <a:rPr lang="en-US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The </a:t>
            </a:r>
            <a:r>
              <a:rPr lang="en-US" b="1"/>
              <a:t>money multiplier formula</a:t>
            </a:r>
            <a:r>
              <a:rPr lang="en-US"/>
              <a:t> = 1 / Reserve Requirement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By multiplying the </a:t>
            </a:r>
            <a:r>
              <a:rPr lang="en-US" i="1"/>
              <a:t>money multiplier </a:t>
            </a:r>
            <a:r>
              <a:rPr lang="en-US"/>
              <a:t>by the </a:t>
            </a:r>
            <a:r>
              <a:rPr lang="en-US" i="1"/>
              <a:t>excess reserves</a:t>
            </a:r>
            <a:r>
              <a:rPr lang="en-US"/>
              <a:t>, we can determine the total amount of M1 money supply created in the banking system.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 u="sng"/>
              <a:t>Discussion Question</a:t>
            </a:r>
            <a:r>
              <a:rPr lang="en-US"/>
              <a:t>: If the reserve requirement is 10%, and a bank’s excess reserves are $9 million, what is the change in the M1 money supply?</a:t>
            </a:r>
          </a:p>
        </p:txBody>
      </p:sp>
      <p:pic>
        <p:nvPicPr>
          <p:cNvPr id="253" name="Shape 25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Cautions about the Money Multiplier</a:t>
            </a:r>
          </a:p>
        </p:txBody>
      </p:sp>
      <p:sp>
        <p:nvSpPr>
          <p:cNvPr id="259" name="Shape 259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48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The quantity of money in an economy is closely linked to the quantity of lending or credit in the economy.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All the money in the economy, except for the original reserves, is a result of bank loans that institutions repeatedly re-deposit and loan.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A bank can also choose to hold extra reserves, </a:t>
            </a:r>
            <a:r>
              <a:rPr lang="en-US" i="1"/>
              <a:t>above</a:t>
            </a:r>
            <a:r>
              <a:rPr lang="en-US"/>
              <a:t> the required amount.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Banks may decide to vary how much they hold in reserves for two reasons: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macroeconomic conditions 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-US"/>
              <a:t>government rules</a:t>
            </a:r>
          </a:p>
        </p:txBody>
      </p:sp>
      <p:pic>
        <p:nvPicPr>
          <p:cNvPr id="260" name="Shape 26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1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Cautions about the Money Multiplier, Continued</a:t>
            </a:r>
          </a:p>
        </p:txBody>
      </p:sp>
      <p:sp>
        <p:nvSpPr>
          <p:cNvPr id="266" name="Shape 266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48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Pct val="70000"/>
              <a:buChar char="●"/>
            </a:pPr>
            <a:r>
              <a:rPr lang="en-US"/>
              <a:t>In a recession, banks are likely to hold a higher proportion of reserves due to fear that customers are less likely to repay loans. 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Pct val="70000"/>
              <a:buChar char="●"/>
            </a:pPr>
            <a:r>
              <a:rPr lang="en-US"/>
              <a:t>The Federal Reserve may also raise or lower the required reserves held by banks as a policy move to affect the quantity of money in an economy.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Pct val="70000"/>
              <a:buChar char="●"/>
            </a:pPr>
            <a:r>
              <a:rPr lang="en-US"/>
              <a:t>Additionally, if people do not deposit cash, banks cannot recirculate the money in the form of loans.</a:t>
            </a:r>
          </a:p>
        </p:txBody>
      </p:sp>
      <p:pic>
        <p:nvPicPr>
          <p:cNvPr id="267" name="Shape 26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endParaRPr sz="2400" b="0" i="0" u="none" strike="noStrike" cap="none">
              <a:solidFill>
                <a:srgbClr val="6CB25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107617"/>
            <a:ext cx="8062912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  <p:pic>
        <p:nvPicPr>
          <p:cNvPr id="274" name="Shape 27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Cowrie Shell or Money?</a:t>
            </a:r>
          </a:p>
        </p:txBody>
      </p:sp>
      <p:pic>
        <p:nvPicPr>
          <p:cNvPr id="88" name="Shape 88" descr="CNX_Econ_C27_000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44848" y="1122386"/>
            <a:ext cx="5687615" cy="35000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761025"/>
            <a:ext cx="8062800" cy="178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Is this an image of a cowrie shell or money?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answer is: Both.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For centuries, people used the extremely durable cowrie shell as a medium of exchange in various parts of the world.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</a:t>
            </a:r>
            <a:r>
              <a:rPr lang="en-US" sz="1600"/>
              <a:t>(Credit: modification of work by “prilfish”/Flickr Creative Commons)</a:t>
            </a:r>
          </a:p>
        </p:txBody>
      </p:sp>
      <p:pic>
        <p:nvPicPr>
          <p:cNvPr id="90" name="Shape 90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14.1 Defining Money by Its Functions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3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What the world would be like without money?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Barter</a:t>
            </a:r>
            <a:r>
              <a:rPr lang="en-US"/>
              <a:t> - trading one good or service for another, without using money.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Double coincidence of wants</a:t>
            </a:r>
            <a:r>
              <a:rPr lang="en-US"/>
              <a:t> - a situation in which two people each want some good or service that the other person can provide.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Functions for Money</a:t>
            </a:r>
          </a:p>
        </p:txBody>
      </p:sp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3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Money</a:t>
            </a:r>
            <a:r>
              <a:rPr lang="en-US"/>
              <a:t> - whatever serves society in four functions: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Medium of exchange</a:t>
            </a:r>
            <a:r>
              <a:rPr lang="en-US"/>
              <a:t> - whatever is widely accepted as a method of payment. 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Store of value</a:t>
            </a:r>
            <a:r>
              <a:rPr lang="en-US"/>
              <a:t> - something that serves as a way of preserving economic value that one can spend or consume in the future.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Unit of account </a:t>
            </a:r>
            <a:r>
              <a:rPr lang="en-US"/>
              <a:t>-  the common way in which we measure market values in an economy.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Standard of deferred payment</a:t>
            </a:r>
            <a:r>
              <a:rPr lang="en-US"/>
              <a:t> - money must also be acceptable to make purchases today that will be paid in the future.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Commodity versus Fiat Money</a:t>
            </a:r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20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Commodity money</a:t>
            </a:r>
            <a:r>
              <a:rPr lang="en-US"/>
              <a:t> - an item that is used as money, but which also has value from its use as something other than money.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Commodity-backed currencies</a:t>
            </a:r>
            <a:r>
              <a:rPr lang="en-US"/>
              <a:t> - dollar bills or other currencies with values backed up by gold or another commodity.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During much of its history, gold and silver backed the money supply in the United States.</a:t>
            </a:r>
          </a:p>
        </p:txBody>
      </p:sp>
      <p:pic>
        <p:nvPicPr>
          <p:cNvPr id="111" name="Shape 111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Commodity versus Fiat Money, Continued</a:t>
            </a:r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20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Now, by government decree, if you owe a debt, then legally speaking, you can pay that debt with the U.S. currency, even though it is not backed by a commodity.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Fiat money </a:t>
            </a:r>
            <a:r>
              <a:rPr lang="en-US"/>
              <a:t>- has no intrinsic value, but is declared by a government to be the country's legal tender.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The only backing of our money is universal faith and trust that the currency has value, and nothing more.</a:t>
            </a:r>
          </a:p>
        </p:txBody>
      </p:sp>
      <p:pic>
        <p:nvPicPr>
          <p:cNvPr id="118" name="Shape 118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A Silver Certificate and a Modern U.S. Bill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4686124"/>
            <a:ext cx="8062800" cy="202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Until 1958, silver certificates were commodity-backed money - backed by silver, as indicated by the words “Silver Certificate” printed on the bill, pictured at bottom.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/>
              <a:t>Today, The Federal Reserve backs U.S. bills, but as fiat money (inconvertible paper money made legal tender by a government decree). </a:t>
            </a:r>
            <a:r>
              <a:rPr lang="en-US" sz="1800"/>
              <a:t>(Credit: “The.Comedian”/Flickr Creative Commons)</a:t>
            </a:r>
          </a:p>
        </p:txBody>
      </p:sp>
      <p:pic>
        <p:nvPicPr>
          <p:cNvPr id="125" name="Shape 125" descr="CNX_Econ_C27_00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10754" y="1122386"/>
            <a:ext cx="4155802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14.2 Measuring Money: Currency, M1,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and M2</a:t>
            </a:r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90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Federal Reserve Bank: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The central bank of the United States,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Bank regulator and responsible for monetary policy,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Defines money according to its </a:t>
            </a:r>
            <a:r>
              <a:rPr lang="en-US" u="sng"/>
              <a:t>liquidity</a:t>
            </a:r>
            <a:r>
              <a:rPr lang="en-US"/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Federal Reserve Bank has two definitions of money: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M1 money supply</a:t>
            </a:r>
            <a:r>
              <a:rPr lang="en-US"/>
              <a:t> - a narrow definition of the money supply that includes currency and checking accounts in banks, and to a lesser degree, traveler’s checks. </a:t>
            </a:r>
          </a:p>
          <a:p>
            <a:pPr marL="0" lvl="0" indent="0" rtl="0">
              <a:spcBef>
                <a:spcPts val="40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M2 money supply</a:t>
            </a:r>
            <a:r>
              <a:rPr lang="en-US"/>
              <a:t> - a definition of the money supply that includes everything in M1, but also adds savings deposits, money market funds, and certificates of deposit.</a:t>
            </a:r>
          </a:p>
        </p:txBody>
      </p:sp>
      <p:pic>
        <p:nvPicPr>
          <p:cNvPr id="133" name="Shape 13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2096</Words>
  <Application>Microsoft Office PowerPoint</Application>
  <PresentationFormat>On-screen Show (4:3)</PresentationFormat>
  <Paragraphs>199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Essential</vt:lpstr>
      <vt:lpstr>Essential</vt:lpstr>
      <vt:lpstr>PowerPoint Presentation</vt:lpstr>
      <vt:lpstr>CH.14 OUTLINE</vt:lpstr>
      <vt:lpstr>Cowrie Shell or Money?</vt:lpstr>
      <vt:lpstr>14.1 Defining Money by Its Functions</vt:lpstr>
      <vt:lpstr>Functions for Money</vt:lpstr>
      <vt:lpstr>Commodity versus Fiat Money</vt:lpstr>
      <vt:lpstr>Commodity versus Fiat Money, Continued</vt:lpstr>
      <vt:lpstr>A Silver Certificate and a Modern U.S. Bill</vt:lpstr>
      <vt:lpstr>14.2 Measuring Money: Currency, M1,  and M2</vt:lpstr>
      <vt:lpstr>M1 Money</vt:lpstr>
      <vt:lpstr>M2 Money</vt:lpstr>
      <vt:lpstr>The Relationship between M1 and M2  Money</vt:lpstr>
      <vt:lpstr>Where Does “Plastic Money” Fit In?</vt:lpstr>
      <vt:lpstr>Banks as Financial Intermediaries</vt:lpstr>
      <vt:lpstr>Banks as Financial Intermediaries,  Illustrated</vt:lpstr>
      <vt:lpstr>A Bank’s Balance Sheet</vt:lpstr>
      <vt:lpstr>A Bank’s Balance Sheet </vt:lpstr>
      <vt:lpstr>Reserves and Bankruptcy</vt:lpstr>
      <vt:lpstr>How Banks Go Bankrupt</vt:lpstr>
      <vt:lpstr>14.4 How Banks Create Money, Part 1</vt:lpstr>
      <vt:lpstr>How Banks Create Money, Part 2</vt:lpstr>
      <vt:lpstr>How Banks Create Money, Part 3</vt:lpstr>
      <vt:lpstr>The Money Multiplier and a  Multi-Bank System</vt:lpstr>
      <vt:lpstr>Cautions about the Money Multiplier</vt:lpstr>
      <vt:lpstr>Cautions about the Money Multiplier,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McCullough, Russ</cp:lastModifiedBy>
  <cp:revision>5</cp:revision>
  <dcterms:modified xsi:type="dcterms:W3CDTF">2020-06-04T15:52:19Z</dcterms:modified>
</cp:coreProperties>
</file>