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E6"/>
    <a:srgbClr val="E9E9E9"/>
    <a:srgbClr val="A6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874B0-3B69-4282-B239-228B8BEE975E}" type="datetimeFigureOut">
              <a:rPr lang="es-CO" smtClean="0"/>
              <a:t>3/06/2025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5EDAE-BB39-4B97-8D2B-46CF85381A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15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11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78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3727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F4569B0-B7EA-412D-9E7F-53A9B56D36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8694" y="3542548"/>
            <a:ext cx="2646732" cy="2646732"/>
          </a:xfrm>
          <a:custGeom>
            <a:avLst/>
            <a:gdLst>
              <a:gd name="connsiteX0" fmla="*/ 200516 w 2646732"/>
              <a:gd name="connsiteY0" fmla="*/ 0 h 2646732"/>
              <a:gd name="connsiteX1" fmla="*/ 2446216 w 2646732"/>
              <a:gd name="connsiteY1" fmla="*/ 0 h 2646732"/>
              <a:gd name="connsiteX2" fmla="*/ 2646732 w 2646732"/>
              <a:gd name="connsiteY2" fmla="*/ 200516 h 2646732"/>
              <a:gd name="connsiteX3" fmla="*/ 2646732 w 2646732"/>
              <a:gd name="connsiteY3" fmla="*/ 2446216 h 2646732"/>
              <a:gd name="connsiteX4" fmla="*/ 2446216 w 2646732"/>
              <a:gd name="connsiteY4" fmla="*/ 2646732 h 2646732"/>
              <a:gd name="connsiteX5" fmla="*/ 200516 w 2646732"/>
              <a:gd name="connsiteY5" fmla="*/ 2646732 h 2646732"/>
              <a:gd name="connsiteX6" fmla="*/ 0 w 2646732"/>
              <a:gd name="connsiteY6" fmla="*/ 2446216 h 2646732"/>
              <a:gd name="connsiteX7" fmla="*/ 0 w 2646732"/>
              <a:gd name="connsiteY7" fmla="*/ 200516 h 2646732"/>
              <a:gd name="connsiteX8" fmla="*/ 200516 w 2646732"/>
              <a:gd name="connsiteY8" fmla="*/ 0 h 264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6732" h="2646732">
                <a:moveTo>
                  <a:pt x="200516" y="0"/>
                </a:moveTo>
                <a:lnTo>
                  <a:pt x="2446216" y="0"/>
                </a:lnTo>
                <a:cubicBezTo>
                  <a:pt x="2556958" y="0"/>
                  <a:pt x="2646732" y="89774"/>
                  <a:pt x="2646732" y="200516"/>
                </a:cubicBezTo>
                <a:lnTo>
                  <a:pt x="2646732" y="2446216"/>
                </a:lnTo>
                <a:cubicBezTo>
                  <a:pt x="2646732" y="2556958"/>
                  <a:pt x="2556958" y="2646732"/>
                  <a:pt x="2446216" y="2646732"/>
                </a:cubicBezTo>
                <a:lnTo>
                  <a:pt x="200516" y="2646732"/>
                </a:lnTo>
                <a:cubicBezTo>
                  <a:pt x="89774" y="2646732"/>
                  <a:pt x="0" y="2556958"/>
                  <a:pt x="0" y="2446216"/>
                </a:cubicBezTo>
                <a:lnTo>
                  <a:pt x="0" y="200516"/>
                </a:lnTo>
                <a:cubicBezTo>
                  <a:pt x="0" y="89774"/>
                  <a:pt x="89774" y="0"/>
                  <a:pt x="2005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lang="en-ID" sz="14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9D0C755-96DA-4B6F-BE0A-5FD4DFFBA8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71597" y="1063172"/>
            <a:ext cx="2208689" cy="2208689"/>
          </a:xfrm>
          <a:custGeom>
            <a:avLst/>
            <a:gdLst>
              <a:gd name="connsiteX0" fmla="*/ 167330 w 2208689"/>
              <a:gd name="connsiteY0" fmla="*/ 0 h 2208689"/>
              <a:gd name="connsiteX1" fmla="*/ 2041359 w 2208689"/>
              <a:gd name="connsiteY1" fmla="*/ 0 h 2208689"/>
              <a:gd name="connsiteX2" fmla="*/ 2208689 w 2208689"/>
              <a:gd name="connsiteY2" fmla="*/ 167330 h 2208689"/>
              <a:gd name="connsiteX3" fmla="*/ 2208689 w 2208689"/>
              <a:gd name="connsiteY3" fmla="*/ 2041359 h 2208689"/>
              <a:gd name="connsiteX4" fmla="*/ 2041359 w 2208689"/>
              <a:gd name="connsiteY4" fmla="*/ 2208689 h 2208689"/>
              <a:gd name="connsiteX5" fmla="*/ 167330 w 2208689"/>
              <a:gd name="connsiteY5" fmla="*/ 2208689 h 2208689"/>
              <a:gd name="connsiteX6" fmla="*/ 0 w 2208689"/>
              <a:gd name="connsiteY6" fmla="*/ 2041359 h 2208689"/>
              <a:gd name="connsiteX7" fmla="*/ 0 w 2208689"/>
              <a:gd name="connsiteY7" fmla="*/ 167330 h 2208689"/>
              <a:gd name="connsiteX8" fmla="*/ 167330 w 2208689"/>
              <a:gd name="connsiteY8" fmla="*/ 0 h 2208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689" h="2208689">
                <a:moveTo>
                  <a:pt x="167330" y="0"/>
                </a:moveTo>
                <a:lnTo>
                  <a:pt x="2041359" y="0"/>
                </a:lnTo>
                <a:cubicBezTo>
                  <a:pt x="2133773" y="0"/>
                  <a:pt x="2208689" y="74916"/>
                  <a:pt x="2208689" y="167330"/>
                </a:cubicBezTo>
                <a:lnTo>
                  <a:pt x="2208689" y="2041359"/>
                </a:lnTo>
                <a:cubicBezTo>
                  <a:pt x="2208689" y="2133773"/>
                  <a:pt x="2133773" y="2208689"/>
                  <a:pt x="2041359" y="2208689"/>
                </a:cubicBezTo>
                <a:lnTo>
                  <a:pt x="167330" y="2208689"/>
                </a:lnTo>
                <a:cubicBezTo>
                  <a:pt x="74916" y="2208689"/>
                  <a:pt x="0" y="2133773"/>
                  <a:pt x="0" y="2041359"/>
                </a:cubicBezTo>
                <a:lnTo>
                  <a:pt x="0" y="167330"/>
                </a:lnTo>
                <a:cubicBezTo>
                  <a:pt x="0" y="74916"/>
                  <a:pt x="74916" y="0"/>
                  <a:pt x="1673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lang="en-ID" sz="14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30FC150-F8C4-4100-AA37-23ED9E6854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82522" y="668720"/>
            <a:ext cx="2646732" cy="2646732"/>
          </a:xfrm>
          <a:custGeom>
            <a:avLst/>
            <a:gdLst>
              <a:gd name="connsiteX0" fmla="*/ 200516 w 2646732"/>
              <a:gd name="connsiteY0" fmla="*/ 0 h 2646732"/>
              <a:gd name="connsiteX1" fmla="*/ 2446216 w 2646732"/>
              <a:gd name="connsiteY1" fmla="*/ 0 h 2646732"/>
              <a:gd name="connsiteX2" fmla="*/ 2646732 w 2646732"/>
              <a:gd name="connsiteY2" fmla="*/ 200516 h 2646732"/>
              <a:gd name="connsiteX3" fmla="*/ 2646732 w 2646732"/>
              <a:gd name="connsiteY3" fmla="*/ 2446216 h 2646732"/>
              <a:gd name="connsiteX4" fmla="*/ 2446216 w 2646732"/>
              <a:gd name="connsiteY4" fmla="*/ 2646732 h 2646732"/>
              <a:gd name="connsiteX5" fmla="*/ 200516 w 2646732"/>
              <a:gd name="connsiteY5" fmla="*/ 2646732 h 2646732"/>
              <a:gd name="connsiteX6" fmla="*/ 0 w 2646732"/>
              <a:gd name="connsiteY6" fmla="*/ 2446216 h 2646732"/>
              <a:gd name="connsiteX7" fmla="*/ 0 w 2646732"/>
              <a:gd name="connsiteY7" fmla="*/ 200516 h 2646732"/>
              <a:gd name="connsiteX8" fmla="*/ 200516 w 2646732"/>
              <a:gd name="connsiteY8" fmla="*/ 0 h 264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6732" h="2646732">
                <a:moveTo>
                  <a:pt x="200516" y="0"/>
                </a:moveTo>
                <a:lnTo>
                  <a:pt x="2446216" y="0"/>
                </a:lnTo>
                <a:cubicBezTo>
                  <a:pt x="2556958" y="0"/>
                  <a:pt x="2646732" y="89774"/>
                  <a:pt x="2646732" y="200516"/>
                </a:cubicBezTo>
                <a:lnTo>
                  <a:pt x="2646732" y="2446216"/>
                </a:lnTo>
                <a:cubicBezTo>
                  <a:pt x="2646732" y="2556958"/>
                  <a:pt x="2556958" y="2646732"/>
                  <a:pt x="2446216" y="2646732"/>
                </a:cubicBezTo>
                <a:lnTo>
                  <a:pt x="200516" y="2646732"/>
                </a:lnTo>
                <a:cubicBezTo>
                  <a:pt x="89774" y="2646732"/>
                  <a:pt x="0" y="2556958"/>
                  <a:pt x="0" y="2446216"/>
                </a:cubicBezTo>
                <a:lnTo>
                  <a:pt x="0" y="200516"/>
                </a:lnTo>
                <a:cubicBezTo>
                  <a:pt x="0" y="89774"/>
                  <a:pt x="89774" y="0"/>
                  <a:pt x="2005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lang="en-ID" sz="14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4EA3BF0-5DA9-4233-BA6E-B6C0B9B0992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57660" y="3634721"/>
            <a:ext cx="1584601" cy="1584601"/>
          </a:xfrm>
          <a:custGeom>
            <a:avLst/>
            <a:gdLst>
              <a:gd name="connsiteX0" fmla="*/ 120049 w 1584601"/>
              <a:gd name="connsiteY0" fmla="*/ 0 h 1584601"/>
              <a:gd name="connsiteX1" fmla="*/ 1464552 w 1584601"/>
              <a:gd name="connsiteY1" fmla="*/ 0 h 1584601"/>
              <a:gd name="connsiteX2" fmla="*/ 1584601 w 1584601"/>
              <a:gd name="connsiteY2" fmla="*/ 120049 h 1584601"/>
              <a:gd name="connsiteX3" fmla="*/ 1584601 w 1584601"/>
              <a:gd name="connsiteY3" fmla="*/ 1464552 h 1584601"/>
              <a:gd name="connsiteX4" fmla="*/ 1464552 w 1584601"/>
              <a:gd name="connsiteY4" fmla="*/ 1584601 h 1584601"/>
              <a:gd name="connsiteX5" fmla="*/ 120049 w 1584601"/>
              <a:gd name="connsiteY5" fmla="*/ 1584601 h 1584601"/>
              <a:gd name="connsiteX6" fmla="*/ 0 w 1584601"/>
              <a:gd name="connsiteY6" fmla="*/ 1464552 h 1584601"/>
              <a:gd name="connsiteX7" fmla="*/ 0 w 1584601"/>
              <a:gd name="connsiteY7" fmla="*/ 120049 h 1584601"/>
              <a:gd name="connsiteX8" fmla="*/ 120049 w 1584601"/>
              <a:gd name="connsiteY8" fmla="*/ 0 h 1584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4601" h="1584601">
                <a:moveTo>
                  <a:pt x="120049" y="0"/>
                </a:moveTo>
                <a:lnTo>
                  <a:pt x="1464552" y="0"/>
                </a:lnTo>
                <a:cubicBezTo>
                  <a:pt x="1530853" y="0"/>
                  <a:pt x="1584601" y="53748"/>
                  <a:pt x="1584601" y="120049"/>
                </a:cubicBezTo>
                <a:lnTo>
                  <a:pt x="1584601" y="1464552"/>
                </a:lnTo>
                <a:cubicBezTo>
                  <a:pt x="1584601" y="1530853"/>
                  <a:pt x="1530853" y="1584601"/>
                  <a:pt x="1464552" y="1584601"/>
                </a:cubicBezTo>
                <a:lnTo>
                  <a:pt x="120049" y="1584601"/>
                </a:lnTo>
                <a:cubicBezTo>
                  <a:pt x="53748" y="1584601"/>
                  <a:pt x="0" y="1530853"/>
                  <a:pt x="0" y="1464552"/>
                </a:cubicBezTo>
                <a:lnTo>
                  <a:pt x="0" y="120049"/>
                </a:lnTo>
                <a:cubicBezTo>
                  <a:pt x="0" y="53748"/>
                  <a:pt x="53748" y="0"/>
                  <a:pt x="12004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lang="en-ID" sz="14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895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526BB0-7E1E-4E42-82AC-D70B3D1C34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0911" y="544683"/>
            <a:ext cx="4835819" cy="5951306"/>
          </a:xfrm>
          <a:custGeom>
            <a:avLst/>
            <a:gdLst>
              <a:gd name="connsiteX0" fmla="*/ 0 w 4835819"/>
              <a:gd name="connsiteY0" fmla="*/ 0 h 5951306"/>
              <a:gd name="connsiteX1" fmla="*/ 4320979 w 4835819"/>
              <a:gd name="connsiteY1" fmla="*/ 0 h 5951306"/>
              <a:gd name="connsiteX2" fmla="*/ 4835819 w 4835819"/>
              <a:gd name="connsiteY2" fmla="*/ 513614 h 5951306"/>
              <a:gd name="connsiteX3" fmla="*/ 4835819 w 4835819"/>
              <a:gd name="connsiteY3" fmla="*/ 5437693 h 5951306"/>
              <a:gd name="connsiteX4" fmla="*/ 4320979 w 4835819"/>
              <a:gd name="connsiteY4" fmla="*/ 5951306 h 5951306"/>
              <a:gd name="connsiteX5" fmla="*/ 0 w 4835819"/>
              <a:gd name="connsiteY5" fmla="*/ 5951306 h 595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819" h="5951306">
                <a:moveTo>
                  <a:pt x="0" y="0"/>
                </a:moveTo>
                <a:lnTo>
                  <a:pt x="4320979" y="0"/>
                </a:lnTo>
                <a:cubicBezTo>
                  <a:pt x="4605367" y="0"/>
                  <a:pt x="4835819" y="230452"/>
                  <a:pt x="4835819" y="513614"/>
                </a:cubicBezTo>
                <a:lnTo>
                  <a:pt x="4835819" y="5437693"/>
                </a:lnTo>
                <a:cubicBezTo>
                  <a:pt x="4835819" y="5722081"/>
                  <a:pt x="4605367" y="5951306"/>
                  <a:pt x="4320979" y="5951306"/>
                </a:cubicBezTo>
                <a:lnTo>
                  <a:pt x="0" y="595130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lang="en-ID" sz="14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137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52FF024-9CBB-7777-168B-22BD298E7E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30900" y="1856509"/>
            <a:ext cx="5565776" cy="5001491"/>
          </a:xfrm>
          <a:prstGeom prst="round2SameRect">
            <a:avLst>
              <a:gd name="adj1" fmla="val 3463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92166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64D92A9-5E16-1942-D53B-9CB13458B9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80732" y="1344979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154DD60-EA25-25A2-73F9-C36CFDE829E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85789" y="1344978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674CC5F-2575-DA4A-C345-86B92B5531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90846" y="1344978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D8ACFF2-DE80-6AB9-14EE-8B0BF4B6B5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99314" y="1344978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9189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670704A-6B47-E3FD-2BF7-721CD19EAFD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73336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13175DC-0D22-9AB9-F361-2488AE31A6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63273" y="1094114"/>
            <a:ext cx="2809013" cy="6038205"/>
          </a:xfrm>
          <a:prstGeom prst="roundRect">
            <a:avLst>
              <a:gd name="adj" fmla="val 13562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6816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410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F08D782-1927-1619-59D5-46862AC293D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771FA15-6EDA-9262-A89D-453AC82EC92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336230" y="4581823"/>
            <a:ext cx="1114165" cy="111416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6403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88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27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59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5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32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6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8A17C6-3516-408D-802B-1AB67DD8C839}" type="datetimeFigureOut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3/06/2025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A5193-3C75-4CBB-B4C6-49C1CB9CCD2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6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8A1925-8F2D-E0FE-AA2E-3FF6D0F7F2D6}"/>
              </a:ext>
            </a:extLst>
          </p:cNvPr>
          <p:cNvSpPr txBox="1"/>
          <p:nvPr/>
        </p:nvSpPr>
        <p:spPr>
          <a:xfrm>
            <a:off x="4663776" y="1326383"/>
            <a:ext cx="66620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s-MX" sz="1600" i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El Corredor de los Andes Orientales, ubicado en la Cordillera Oriental de los Andes colombianos, es más que una vía de transporte: es una red de caminos que conecta el altiplano cundiboyacense con regiones cálidas del sur y oriente del país. Recorre varios departamentos (Cundinamarca, Boyacá, Huila, Caquetá, Santander y Norte de Santander), uniendo comunidades rurales, pueblos y ciudades en una región rica en naturaleza y diversidad cultural, aunque históricamente limitada en infraestructura y conectividad.</a:t>
            </a:r>
          </a:p>
          <a:p>
            <a:pPr lvl="0" algn="just">
              <a:defRPr/>
            </a:pPr>
            <a:endParaRPr lang="es-MX" sz="1600" i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>
              <a:defRPr/>
            </a:pPr>
            <a:r>
              <a:rPr lang="es-MX" sz="1600" i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Actualmente, este corredor se está transformando gracias a esfuerzos nacionales que lo han convertido en una ruta segura y estratégica, impulsando el desarrollo económico, la movilidad sostenible y la integración regional. Cada obra construida representa una mejora técnica, pero también una oportunidad de progreso para el comercio, el turismo, la educación y la calidad de vida local.</a:t>
            </a:r>
          </a:p>
          <a:p>
            <a:pPr lvl="0" algn="just">
              <a:defRPr/>
            </a:pPr>
            <a:endParaRPr lang="es-MX" sz="1600" i="1" dirty="0">
              <a:solidFill>
                <a:prstClr val="black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just">
              <a:defRPr/>
            </a:pPr>
            <a:r>
              <a:rPr lang="es-MX" sz="1600" i="1" dirty="0">
                <a:solidFill>
                  <a:prstClr val="black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Además, el corredor simboliza un camino hacia la paz y la equidad, ya que lleva desarrollo a zonas históricamente marginadas, descentralizando el crecimiento del país. En conjunto, este proyecto se consolida como una columna vertebral del oriente colombiano, que transforma el territorio y proyecta un futuro más resiliente, integrado y próspero.</a:t>
            </a:r>
            <a:endParaRPr kumimoji="0" lang="en-ID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304" y="6061874"/>
            <a:ext cx="2009695" cy="56253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511221" y="498622"/>
            <a:ext cx="909941" cy="110512"/>
          </a:xfrm>
          <a:prstGeom prst="rect">
            <a:avLst/>
          </a:prstGeom>
        </p:spPr>
      </p:pic>
      <p:sp>
        <p:nvSpPr>
          <p:cNvPr id="30" name="Rectangle: Top Corners Rounded 1">
            <a:extLst>
              <a:ext uri="{FF2B5EF4-FFF2-40B4-BE49-F238E27FC236}">
                <a16:creationId xmlns:a16="http://schemas.microsoft.com/office/drawing/2014/main" id="{5F46F9EA-5E5C-8367-E391-E53A74F7284D}"/>
              </a:ext>
            </a:extLst>
          </p:cNvPr>
          <p:cNvSpPr/>
          <p:nvPr/>
        </p:nvSpPr>
        <p:spPr>
          <a:xfrm>
            <a:off x="559691" y="-10076"/>
            <a:ext cx="1863741" cy="1314450"/>
          </a:xfrm>
          <a:prstGeom prst="round2SameRect">
            <a:avLst>
              <a:gd name="adj1" fmla="val 0"/>
              <a:gd name="adj2" fmla="val 1374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65" y="300178"/>
            <a:ext cx="1415635" cy="847494"/>
          </a:xfrm>
          <a:prstGeom prst="rect">
            <a:avLst/>
          </a:prstGeom>
        </p:spPr>
      </p:pic>
      <p:sp>
        <p:nvSpPr>
          <p:cNvPr id="33" name="Rectangle 9">
            <a:extLst>
              <a:ext uri="{FF2B5EF4-FFF2-40B4-BE49-F238E27FC236}">
                <a16:creationId xmlns:a16="http://schemas.microsoft.com/office/drawing/2014/main" id="{67EA8871-FD79-445B-9255-7734AAB48111}"/>
              </a:ext>
            </a:extLst>
          </p:cNvPr>
          <p:cNvSpPr/>
          <p:nvPr/>
        </p:nvSpPr>
        <p:spPr>
          <a:xfrm>
            <a:off x="11848000" y="2446450"/>
            <a:ext cx="341105" cy="4419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Marcador de posición de imagen 37" descr="Mapa&#10;&#10;El contenido generado por IA puede ser incorrecto.">
            <a:extLst>
              <a:ext uri="{FF2B5EF4-FFF2-40B4-BE49-F238E27FC236}">
                <a16:creationId xmlns:a16="http://schemas.microsoft.com/office/drawing/2014/main" id="{ABF6FCD5-A3C3-55A8-4753-853FC20F9B1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r="20478"/>
          <a:stretch>
            <a:fillRect/>
          </a:stretch>
        </p:blipFill>
        <p:spPr>
          <a:xfrm>
            <a:off x="-1" y="1614303"/>
            <a:ext cx="4351345" cy="5243697"/>
          </a:xfr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37DE4E9-E06D-3FE9-D413-802C9B915DFA}"/>
              </a:ext>
            </a:extLst>
          </p:cNvPr>
          <p:cNvSpPr txBox="1"/>
          <p:nvPr/>
        </p:nvSpPr>
        <p:spPr>
          <a:xfrm>
            <a:off x="5754275" y="723925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1" dirty="0"/>
              <a:t>Una Ruta Que Une El Corazón De Colombia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1172912001"/>
      </p:ext>
    </p:extLst>
  </p:cSld>
  <p:clrMapOvr>
    <a:masterClrMapping/>
  </p:clrMapOvr>
</p:sld>
</file>

<file path=ppt/theme/theme1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220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4_Tema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AUXILIAR DG</dc:creator>
  <cp:lastModifiedBy>Aula 105</cp:lastModifiedBy>
  <cp:revision>27</cp:revision>
  <dcterms:created xsi:type="dcterms:W3CDTF">2023-01-25T21:56:53Z</dcterms:created>
  <dcterms:modified xsi:type="dcterms:W3CDTF">2025-06-03T14:37:39Z</dcterms:modified>
</cp:coreProperties>
</file>