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A500"/>
    <a:srgbClr val="000000"/>
    <a:srgbClr val="B7F0AD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B0490-2A01-7268-9C6D-B6138E9F1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05D39-A458-835A-2057-444448A9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F041D-E677-EDCD-1675-4336ACF4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8441A-0A60-D91A-D549-DBC48365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7DE09E-D604-D5F8-A30B-EEB8219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9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7FB62-C49E-F49D-D4CB-637EE098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337239-6E8D-FD63-D0A1-3F7BD758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27BCA-AB60-0700-84DC-59ACC59E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E3072-D64F-9922-9A95-E1ADC223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066A6-7193-BCED-EBD9-B63BD8CA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65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EA05E3-F665-0A1E-7D2C-3DE443CC2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CBE29E-F8D2-4D6B-1635-FE8160D6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B0266-D213-11BA-44FD-A3E4C55E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0EA61-7B43-A6FF-80BA-4074A2DB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63037-FD72-13A6-B8E5-C2B111FC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39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6CFA-CA35-5F1B-9311-2EBF251C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01777-0384-1DBA-CE7B-AE2EC5C6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3178A-DF89-7534-2411-6669B8D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2D4FA-A803-56C4-828D-EB023433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F4E89-79C7-9BEF-76FE-F533B585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5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A05D-774E-6BF1-9736-48901B7A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6AEF2-ED16-B25F-6379-99A5B59A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D45DE-B98E-6EEC-4AB9-F6A0E80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DAA54-94A0-E8E2-086F-A2B1F338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806C0-A8F5-F65C-6918-7953EAAF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79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21B99-F476-BA76-9662-2D2DF90B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CD4CC-19B3-CA86-138F-246CE794F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013560-EA3A-2C59-37F3-84964E763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FFFA8-286E-5222-51DF-7CCB421D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981BB1-2E36-5684-40F0-796ACBFE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FD6A6C-163E-5BBF-BB5F-6C76B84C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4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0EF5C-D76E-CF42-371B-669E5EFA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3607B-1052-7827-2DE3-103B3210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ADB26-F435-6417-C231-4292101D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E9D96-03C1-4A52-8358-111968F2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06EB64-9ABC-E64B-8ED4-59CF9DAF3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B5A54D-5D84-B185-E454-3774469A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636DBC-3427-6C49-88A6-3882933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D40052-E6FF-92AD-A1C9-77E58EA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850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D823D-D9FD-18AB-8C1E-99AC008F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30138B-E1FC-5C2B-BF78-6F2FA33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B19C6-AC8E-F6BC-41C1-E6A360A1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5A203B-AE8A-D8FF-0AA7-7F38734B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0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D098B8-580F-F659-A6CB-D5F46E04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968FB0-01EA-8C5D-23C5-074968D8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95316-FF0A-0BD3-B5F6-ECF80BA8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3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2C154-D093-4B9A-51DA-2AB2477F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BF414-49D8-6DDD-8211-6C712134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696D8D-BC7E-ED72-E7C7-4CC5B5F1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D944A-174F-1F60-AE56-E49BB3AF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F014D8-4103-9465-3212-3AE4729A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A99C43-E15A-98D7-8D93-7C834F4E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4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A8E5-925C-4115-11B4-13D864ED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D0FB62-645C-1147-A21F-807CD8D92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9C1611-77CE-A79C-1F7E-E0D298B5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6349FF-3248-FB65-197A-81506B93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88A056-3D7C-9A94-4654-F18431EC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07EBE7-EAB6-561A-63D8-5C5FF894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2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09D191-0502-1B46-83A8-D5FCD9CA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0BA8B-1921-B702-F4E5-61986544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204FC-ED4F-CE34-2687-1EAEE1D63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8873-CA21-46C0-A18B-7144E51F9E0C}" type="datetimeFigureOut">
              <a:rPr lang="de-CH" smtClean="0"/>
              <a:t>09.08.2022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07D8E-CE1C-1169-8E5A-537F659FD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23875-E589-CD72-1475-28B1FEE4E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3D3A-23B7-4CED-9F56-406D007F10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9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6A62DD-F430-795A-750E-37634E19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9276" b="4950"/>
          <a:stretch/>
        </p:blipFill>
        <p:spPr>
          <a:xfrm>
            <a:off x="6079638" y="4303726"/>
            <a:ext cx="5261322" cy="2092796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E4304E61-7E8F-4128-46E1-A2E19608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Step-Selection with Irregular Fixes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>
                <a:extLst>
                  <a:ext uri="{FF2B5EF4-FFF2-40B4-BE49-F238E27FC236}">
                    <a16:creationId xmlns:a16="http://schemas.microsoft.com/office/drawing/2014/main" id="{72B51010-2209-2F93-DB05-DBF3ACD1B9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GPS data is often incomplete, creating steps with differing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(fig. 1)</a:t>
                </a:r>
              </a:p>
              <a:p>
                <a:pPr marL="0" indent="0">
                  <a:buNone/>
                </a:pPr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Removing steps with irregular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implies a substantial loss of data! </a:t>
                </a: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(fig. 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We compare </a:t>
                </a:r>
                <a:r>
                  <a:rPr lang="en-US" sz="2000" b="1" dirty="0"/>
                  <a:t>six approaches</a:t>
                </a:r>
                <a:r>
                  <a:rPr lang="en-US" sz="2000" dirty="0"/>
                  <a:t> to allow including steps with irregular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Inhaltsplatzhalter 12">
                <a:extLst>
                  <a:ext uri="{FF2B5EF4-FFF2-40B4-BE49-F238E27FC236}">
                    <a16:creationId xmlns:a16="http://schemas.microsoft.com/office/drawing/2014/main" id="{72B51010-2209-2F93-DB05-DBF3ACD1B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667250"/>
              </a:xfrm>
              <a:blipFill>
                <a:blip r:embed="rId3"/>
                <a:stretch>
                  <a:fillRect l="-1059" t="-130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elle 56">
            <a:extLst>
              <a:ext uri="{FF2B5EF4-FFF2-40B4-BE49-F238E27FC236}">
                <a16:creationId xmlns:a16="http://schemas.microsoft.com/office/drawing/2014/main" id="{919980E2-50AF-A5DD-9C9C-7578A2502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4345"/>
              </p:ext>
            </p:extLst>
          </p:nvPr>
        </p:nvGraphicFramePr>
        <p:xfrm>
          <a:off x="1124514" y="4802521"/>
          <a:ext cx="4356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3294353851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27309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CH" b="0" dirty="0" err="1">
                          <a:solidFill>
                            <a:schemeClr val="tx1"/>
                          </a:solidFill>
                        </a:rPr>
                        <a:t>Uncorrected</a:t>
                      </a:r>
                      <a:endParaRPr lang="de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CH" b="0" dirty="0" err="1">
                          <a:solidFill>
                            <a:schemeClr val="tx1"/>
                          </a:solidFill>
                        </a:rPr>
                        <a:t>Modeled</a:t>
                      </a:r>
                      <a:endParaRPr lang="de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CH" b="0">
                          <a:solidFill>
                            <a:schemeClr val="tx1"/>
                          </a:solidFill>
                        </a:rPr>
                        <a:t>Naive</a:t>
                      </a:r>
                      <a:endParaRPr lang="de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CH" b="0" dirty="0" err="1">
                          <a:solidFill>
                            <a:schemeClr val="tx1"/>
                          </a:solidFill>
                        </a:rPr>
                        <a:t>Multistep</a:t>
                      </a:r>
                      <a:endParaRPr lang="de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0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Dynamic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CH" b="0" dirty="0" err="1">
                          <a:solidFill>
                            <a:schemeClr val="tx1"/>
                          </a:solidFill>
                        </a:rPr>
                        <a:t>Imputed</a:t>
                      </a:r>
                      <a:endParaRPr lang="de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634463"/>
                  </a:ext>
                </a:extLst>
              </a:tr>
            </a:tbl>
          </a:graphicData>
        </a:graphic>
      </p:graphicFrame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25207BA-8161-71CD-C53C-922677F02D94}"/>
              </a:ext>
            </a:extLst>
          </p:cNvPr>
          <p:cNvGrpSpPr/>
          <p:nvPr/>
        </p:nvGrpSpPr>
        <p:grpSpPr>
          <a:xfrm>
            <a:off x="9282337" y="206908"/>
            <a:ext cx="2033660" cy="1770164"/>
            <a:chOff x="9579674" y="357194"/>
            <a:chExt cx="2303542" cy="2005077"/>
          </a:xfrm>
        </p:grpSpPr>
        <p:pic>
          <p:nvPicPr>
            <p:cNvPr id="29" name="Grafik 28" descr="Ein Bild, das Person, Mann, Hut, Spieler enthält.&#10;&#10;Automatisch generierte Beschreibung">
              <a:extLst>
                <a:ext uri="{FF2B5EF4-FFF2-40B4-BE49-F238E27FC236}">
                  <a16:creationId xmlns:a16="http://schemas.microsoft.com/office/drawing/2014/main" id="{EAAC31D7-BC00-F429-7F98-5FA8D1BE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00" y="357194"/>
              <a:ext cx="1567489" cy="1567489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F12DFDD-2AA7-0DCE-1A6A-BA7D707E4E39}"/>
                </a:ext>
              </a:extLst>
            </p:cNvPr>
            <p:cNvSpPr/>
            <p:nvPr/>
          </p:nvSpPr>
          <p:spPr>
            <a:xfrm>
              <a:off x="9579674" y="1854089"/>
              <a:ext cx="2303542" cy="50818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David Hofmann, PhD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University of Zurich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723A3B6E-CCF9-7164-9D43-F66DE19A6EE2}"/>
              </a:ext>
            </a:extLst>
          </p:cNvPr>
          <p:cNvSpPr/>
          <p:nvPr/>
        </p:nvSpPr>
        <p:spPr>
          <a:xfrm>
            <a:off x="7609284" y="6396521"/>
            <a:ext cx="2523206" cy="272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Fraction of </a:t>
            </a:r>
            <a:r>
              <a:rPr lang="en-US" sz="12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missing</a:t>
            </a:r>
            <a:r>
              <a:rPr lang="en-US" sz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data</a:t>
            </a:r>
            <a:endParaRPr lang="en-US" sz="12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2D6D4BA-B044-DA0F-D5F2-9D96D39B4918}"/>
              </a:ext>
            </a:extLst>
          </p:cNvPr>
          <p:cNvSpPr/>
          <p:nvPr/>
        </p:nvSpPr>
        <p:spPr>
          <a:xfrm rot="16200000">
            <a:off x="4620605" y="5134918"/>
            <a:ext cx="2523206" cy="272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Fraction of </a:t>
            </a:r>
            <a:r>
              <a:rPr lang="en-US" sz="12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usable </a:t>
            </a:r>
            <a:r>
              <a:rPr lang="en-US" sz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steps</a:t>
            </a:r>
            <a:endParaRPr lang="en-US" sz="12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2DADA4-53B9-6871-1B72-27B20479182F}"/>
              </a:ext>
            </a:extLst>
          </p:cNvPr>
          <p:cNvSpPr/>
          <p:nvPr/>
        </p:nvSpPr>
        <p:spPr>
          <a:xfrm>
            <a:off x="7609284" y="4084101"/>
            <a:ext cx="2523206" cy="272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Longitude</a:t>
            </a:r>
            <a:endParaRPr lang="en-US" sz="12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E545937-CF2D-5A53-1A83-B85779B60755}"/>
              </a:ext>
            </a:extLst>
          </p:cNvPr>
          <p:cNvSpPr/>
          <p:nvPr/>
        </p:nvSpPr>
        <p:spPr>
          <a:xfrm rot="16200000">
            <a:off x="4620605" y="2822498"/>
            <a:ext cx="2523206" cy="272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Latitude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2E2DEF-5D64-F081-E765-E179E57692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b="58646"/>
          <a:stretch/>
        </p:blipFill>
        <p:spPr>
          <a:xfrm>
            <a:off x="6358231" y="2032464"/>
            <a:ext cx="4972055" cy="189071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F85A23-BAA2-A687-3D4F-7BD980ADF62A}"/>
              </a:ext>
            </a:extLst>
          </p:cNvPr>
          <p:cNvCxnSpPr>
            <a:cxnSpLocks/>
          </p:cNvCxnSpPr>
          <p:nvPr/>
        </p:nvCxnSpPr>
        <p:spPr>
          <a:xfrm flipV="1">
            <a:off x="6719889" y="3146432"/>
            <a:ext cx="1266825" cy="4635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377B799-5346-F8A9-E640-80D2BD575A3B}"/>
              </a:ext>
            </a:extLst>
          </p:cNvPr>
          <p:cNvCxnSpPr>
            <a:cxnSpLocks/>
          </p:cNvCxnSpPr>
          <p:nvPr/>
        </p:nvCxnSpPr>
        <p:spPr>
          <a:xfrm>
            <a:off x="8154989" y="3168657"/>
            <a:ext cx="1308100" cy="58737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FC2A72B-28D1-700C-0411-AC58A22490F6}"/>
              </a:ext>
            </a:extLst>
          </p:cNvPr>
          <p:cNvCxnSpPr>
            <a:cxnSpLocks/>
          </p:cNvCxnSpPr>
          <p:nvPr/>
        </p:nvCxnSpPr>
        <p:spPr>
          <a:xfrm flipV="1">
            <a:off x="9666289" y="2975211"/>
            <a:ext cx="1298575" cy="80962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2C16E5E-EF6C-B758-442C-51A05074D899}"/>
              </a:ext>
            </a:extLst>
          </p:cNvPr>
          <p:cNvCxnSpPr>
            <a:cxnSpLocks/>
          </p:cNvCxnSpPr>
          <p:nvPr/>
        </p:nvCxnSpPr>
        <p:spPr>
          <a:xfrm flipH="1" flipV="1">
            <a:off x="10253664" y="2413007"/>
            <a:ext cx="701675" cy="40957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8FA5EC-1F9D-29F8-1B1B-779B1731F25C}"/>
              </a:ext>
            </a:extLst>
          </p:cNvPr>
          <p:cNvCxnSpPr>
            <a:cxnSpLocks/>
          </p:cNvCxnSpPr>
          <p:nvPr/>
        </p:nvCxnSpPr>
        <p:spPr>
          <a:xfrm flipH="1" flipV="1">
            <a:off x="8786814" y="2212982"/>
            <a:ext cx="1235075" cy="152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Zusammenführung 54">
            <a:extLst>
              <a:ext uri="{FF2B5EF4-FFF2-40B4-BE49-F238E27FC236}">
                <a16:creationId xmlns:a16="http://schemas.microsoft.com/office/drawing/2014/main" id="{39F959D5-7C01-7305-8F9F-DE333CD80545}"/>
              </a:ext>
            </a:extLst>
          </p:cNvPr>
          <p:cNvSpPr/>
          <p:nvPr/>
        </p:nvSpPr>
        <p:spPr>
          <a:xfrm>
            <a:off x="10964864" y="2840044"/>
            <a:ext cx="155271" cy="155271"/>
          </a:xfrm>
          <a:prstGeom prst="flowChartSummingJunction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FED236F-E1FD-5421-38CF-727A89B82F58}"/>
              </a:ext>
            </a:extLst>
          </p:cNvPr>
          <p:cNvSpPr txBox="1"/>
          <p:nvPr/>
        </p:nvSpPr>
        <p:spPr>
          <a:xfrm>
            <a:off x="6358231" y="3670535"/>
            <a:ext cx="502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06:00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3C904B4-1AD3-DB07-8152-B7C681DBBF66}"/>
              </a:ext>
            </a:extLst>
          </p:cNvPr>
          <p:cNvSpPr txBox="1"/>
          <p:nvPr/>
        </p:nvSpPr>
        <p:spPr>
          <a:xfrm>
            <a:off x="7840741" y="2851050"/>
            <a:ext cx="502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07:00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0F9949A-0B35-C671-0E67-027B8782C415}"/>
              </a:ext>
            </a:extLst>
          </p:cNvPr>
          <p:cNvSpPr txBox="1"/>
          <p:nvPr/>
        </p:nvSpPr>
        <p:spPr>
          <a:xfrm>
            <a:off x="9325269" y="3856273"/>
            <a:ext cx="502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08:00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538FE66-E94E-4453-AE2F-A0855C3231E8}"/>
              </a:ext>
            </a:extLst>
          </p:cNvPr>
          <p:cNvSpPr txBox="1"/>
          <p:nvPr/>
        </p:nvSpPr>
        <p:spPr>
          <a:xfrm>
            <a:off x="10796882" y="2975211"/>
            <a:ext cx="502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09:00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B62F2D1-729F-6E29-BC31-892A8825A709}"/>
              </a:ext>
            </a:extLst>
          </p:cNvPr>
          <p:cNvSpPr txBox="1"/>
          <p:nvPr/>
        </p:nvSpPr>
        <p:spPr>
          <a:xfrm>
            <a:off x="9884863" y="2127486"/>
            <a:ext cx="502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10:00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AD94EE2-9461-872E-35BA-294B82D23999}"/>
              </a:ext>
            </a:extLst>
          </p:cNvPr>
          <p:cNvSpPr txBox="1"/>
          <p:nvPr/>
        </p:nvSpPr>
        <p:spPr>
          <a:xfrm>
            <a:off x="8429919" y="2222736"/>
            <a:ext cx="502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11:00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9A5EC419-641A-80DD-A036-5B2646BF86D3}"/>
                  </a:ext>
                </a:extLst>
              </p:cNvPr>
              <p:cNvSpPr txBox="1"/>
              <p:nvPr/>
            </p:nvSpPr>
            <p:spPr>
              <a:xfrm>
                <a:off x="7055943" y="3168657"/>
                <a:ext cx="43768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9A5EC419-641A-80DD-A036-5B2646BF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43" y="3168657"/>
                <a:ext cx="437684" cy="169277"/>
              </a:xfrm>
              <a:prstGeom prst="rect">
                <a:avLst/>
              </a:prstGeom>
              <a:blipFill>
                <a:blip r:embed="rId6"/>
                <a:stretch>
                  <a:fillRect l="-6944" r="-6944" b="-71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724517EA-0D62-6019-54F0-343F727D4736}"/>
                  </a:ext>
                </a:extLst>
              </p:cNvPr>
              <p:cNvSpPr txBox="1"/>
              <p:nvPr/>
            </p:nvSpPr>
            <p:spPr>
              <a:xfrm>
                <a:off x="8652045" y="3254153"/>
                <a:ext cx="43768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724517EA-0D62-6019-54F0-343F727D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045" y="3254153"/>
                <a:ext cx="437684" cy="169277"/>
              </a:xfrm>
              <a:prstGeom prst="rect">
                <a:avLst/>
              </a:prstGeom>
              <a:blipFill>
                <a:blip r:embed="rId7"/>
                <a:stretch>
                  <a:fillRect l="-6944" r="-6944" b="-71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9E7A1DF1-E027-9F9D-3F67-AE4AE3F3B91A}"/>
                  </a:ext>
                </a:extLst>
              </p:cNvPr>
              <p:cNvSpPr txBox="1"/>
              <p:nvPr/>
            </p:nvSpPr>
            <p:spPr>
              <a:xfrm>
                <a:off x="9325269" y="2342155"/>
                <a:ext cx="43768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9E7A1DF1-E027-9F9D-3F67-AE4AE3F3B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269" y="2342155"/>
                <a:ext cx="437684" cy="169277"/>
              </a:xfrm>
              <a:prstGeom prst="rect">
                <a:avLst/>
              </a:prstGeom>
              <a:blipFill>
                <a:blip r:embed="rId7"/>
                <a:stretch>
                  <a:fillRect l="-6944" r="-6944" b="-71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FECCF81-035A-68FA-82E7-D33CB0E90770}"/>
              </a:ext>
            </a:extLst>
          </p:cNvPr>
          <p:cNvCxnSpPr>
            <a:cxnSpLocks/>
          </p:cNvCxnSpPr>
          <p:nvPr/>
        </p:nvCxnSpPr>
        <p:spPr>
          <a:xfrm flipV="1">
            <a:off x="9608234" y="2490795"/>
            <a:ext cx="521605" cy="12324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7868439B-22C1-54DC-4B24-FDE0E6F16018}"/>
                  </a:ext>
                </a:extLst>
              </p:cNvPr>
              <p:cNvSpPr txBox="1"/>
              <p:nvPr/>
            </p:nvSpPr>
            <p:spPr>
              <a:xfrm>
                <a:off x="9875597" y="2943217"/>
                <a:ext cx="43768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7868439B-22C1-54DC-4B24-FDE0E6F16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97" y="2943217"/>
                <a:ext cx="437684" cy="169277"/>
              </a:xfrm>
              <a:prstGeom prst="rect">
                <a:avLst/>
              </a:prstGeom>
              <a:blipFill>
                <a:blip r:embed="rId8"/>
                <a:stretch>
                  <a:fillRect l="-6944" r="-6944" b="-71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Cascadia Code</vt:lpstr>
      <vt:lpstr>Wingdings</vt:lpstr>
      <vt:lpstr>Office</vt:lpstr>
      <vt:lpstr>Step-Selection with Irregular Fixes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Hofmann</dc:creator>
  <cp:lastModifiedBy>David Hofmann</cp:lastModifiedBy>
  <cp:revision>7</cp:revision>
  <dcterms:created xsi:type="dcterms:W3CDTF">2022-08-08T12:48:47Z</dcterms:created>
  <dcterms:modified xsi:type="dcterms:W3CDTF">2022-08-09T14:36:06Z</dcterms:modified>
</cp:coreProperties>
</file>