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4"/>
  </p:notesMasterIdLst>
  <p:sldIdLst>
    <p:sldId id="664" r:id="rId2"/>
    <p:sldId id="6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FFC000"/>
    <a:srgbClr val="FFFFFE"/>
    <a:srgbClr val="FF0000"/>
    <a:srgbClr val="D8C299"/>
    <a:srgbClr val="666666"/>
    <a:srgbClr val="E39E20"/>
    <a:srgbClr val="7F5200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38" autoAdjust="0"/>
  </p:normalViewPr>
  <p:slideViewPr>
    <p:cSldViewPr snapToGrid="0">
      <p:cViewPr>
        <p:scale>
          <a:sx n="102" d="100"/>
          <a:sy n="102" d="100"/>
        </p:scale>
        <p:origin x="19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51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DA422-EB42-4655-AEBE-1712E73D511D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087CD-20FA-433E-8EC6-BE22A5DA7C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845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087CD-20FA-433E-8EC6-BE22A5DA7CC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73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087CD-20FA-433E-8EC6-BE22A5DA7CC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028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6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757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665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65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411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786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191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703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8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33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A8A-CC73-4157-A0F9-CED2637557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91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DA8A-CC73-4157-A0F9-CED26375579A}" type="datetimeFigureOut">
              <a:rPr lang="de-CH" smtClean="0"/>
              <a:t>20.07.2021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1C3E-8A19-4536-A406-F882CB0499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8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A3A86C2-3D81-4668-9B6A-3E7FBF4B11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8"/>
          <a:stretch/>
        </p:blipFill>
        <p:spPr>
          <a:xfrm>
            <a:off x="4496673" y="4175613"/>
            <a:ext cx="3657607" cy="2321624"/>
          </a:xfrm>
          <a:prstGeom prst="rect">
            <a:avLst/>
          </a:prstGeom>
          <a:effectLst/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DA4688E5-1946-48F4-923F-6114FA0F597F}"/>
              </a:ext>
            </a:extLst>
          </p:cNvPr>
          <p:cNvGrpSpPr/>
          <p:nvPr/>
        </p:nvGrpSpPr>
        <p:grpSpPr>
          <a:xfrm>
            <a:off x="44483" y="3708840"/>
            <a:ext cx="4255831" cy="3165494"/>
            <a:chOff x="-50520" y="3692506"/>
            <a:chExt cx="4255831" cy="3165494"/>
          </a:xfrm>
        </p:grpSpPr>
        <p:pic>
          <p:nvPicPr>
            <p:cNvPr id="84" name="Grafik 83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10B29F5E-7209-4AD9-93FD-2B9602B17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520" y="3692506"/>
              <a:ext cx="3165494" cy="3165494"/>
            </a:xfrm>
            <a:prstGeom prst="rect">
              <a:avLst/>
            </a:prstGeom>
            <a:effectLst>
              <a:outerShdw blurRad="50800" dist="38100" dir="13500000" sx="102000" sy="102000" algn="br" rotWithShape="0">
                <a:prstClr val="black"/>
              </a:outerShdw>
            </a:effectLst>
          </p:spPr>
        </p:pic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6FCBCB9B-B1FE-4E85-A0D6-ED2BDB720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648" y="3692506"/>
              <a:ext cx="3165494" cy="3165494"/>
            </a:xfrm>
            <a:prstGeom prst="rect">
              <a:avLst/>
            </a:prstGeom>
            <a:effectLst>
              <a:outerShdw blurRad="50800" dist="38100" dir="13500000" sx="102000" sy="102000" algn="br" rotWithShape="0">
                <a:prstClr val="black"/>
              </a:outerShdw>
            </a:effectLst>
          </p:spPr>
        </p:pic>
        <p:pic>
          <p:nvPicPr>
            <p:cNvPr id="86" name="Grafik 85" descr="Ein Bild, das Stern, Berg enthält.&#10;&#10;Automatisch generierte Beschreibung">
              <a:extLst>
                <a:ext uri="{FF2B5EF4-FFF2-40B4-BE49-F238E27FC236}">
                  <a16:creationId xmlns:a16="http://schemas.microsoft.com/office/drawing/2014/main" id="{C3B8E70A-D0A0-4006-AE1A-701286542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17" y="3692506"/>
              <a:ext cx="3165494" cy="3165494"/>
            </a:xfrm>
            <a:prstGeom prst="rect">
              <a:avLst/>
            </a:prstGeom>
            <a:effectLst>
              <a:outerShdw blurRad="50800" dist="38100" dir="13500000" sx="102000" sy="102000" algn="br" rotWithShape="0">
                <a:prstClr val="black"/>
              </a:outerShdw>
            </a:effectLst>
          </p:spPr>
        </p:pic>
      </p:grp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91CEFB8-8C4F-4656-80D6-949426281883}"/>
              </a:ext>
            </a:extLst>
          </p:cNvPr>
          <p:cNvSpPr/>
          <p:nvPr/>
        </p:nvSpPr>
        <p:spPr>
          <a:xfrm>
            <a:off x="9214212" y="4750079"/>
            <a:ext cx="2907156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41CEE4-EF18-4873-B24A-D9EC2DD8EFF9}"/>
              </a:ext>
            </a:extLst>
          </p:cNvPr>
          <p:cNvSpPr txBox="1"/>
          <p:nvPr/>
        </p:nvSpPr>
        <p:spPr>
          <a:xfrm>
            <a:off x="9133170" y="4813509"/>
            <a:ext cx="308135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Interpatch Connectivity</a:t>
            </a:r>
          </a:p>
          <a:p>
            <a:pPr algn="ctr"/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presence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links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patches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FEC69AD-AFF0-4E35-8D06-0BFC820A7B2C}"/>
              </a:ext>
            </a:extLst>
          </p:cNvPr>
          <p:cNvSpPr/>
          <p:nvPr/>
        </p:nvSpPr>
        <p:spPr>
          <a:xfrm>
            <a:off x="9213874" y="2655214"/>
            <a:ext cx="2907832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F46320C-5660-4D10-99EE-7B1F2F4446C7}"/>
              </a:ext>
            </a:extLst>
          </p:cNvPr>
          <p:cNvSpPr txBox="1"/>
          <p:nvPr/>
        </p:nvSpPr>
        <p:spPr>
          <a:xfrm>
            <a:off x="9286443" y="2684770"/>
            <a:ext cx="276269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Betweenness</a:t>
            </a:r>
            <a:endParaRPr lang="de-C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bottlenecks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dispersal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corridors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D287DD2-2F62-4EAF-8A6E-652C3BCF9754}"/>
              </a:ext>
            </a:extLst>
          </p:cNvPr>
          <p:cNvGrpSpPr/>
          <p:nvPr/>
        </p:nvGrpSpPr>
        <p:grpSpPr>
          <a:xfrm>
            <a:off x="9270651" y="3289221"/>
            <a:ext cx="2794280" cy="720000"/>
            <a:chOff x="8185745" y="3552796"/>
            <a:chExt cx="2754339" cy="720000"/>
          </a:xfrm>
          <a:effectLst/>
        </p:grpSpPr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5B196364-6593-4F79-8F6A-BF4E8B135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7" t="38327" r="5811" b="39578"/>
            <a:stretch/>
          </p:blipFill>
          <p:spPr>
            <a:xfrm>
              <a:off x="8185745" y="3552796"/>
              <a:ext cx="2754339" cy="720000"/>
            </a:xfrm>
            <a:prstGeom prst="rect">
              <a:avLst/>
            </a:prstGeom>
          </p:spPr>
        </p:pic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C9B85FA-4E4F-496E-870C-CE62DB6D8590}"/>
                </a:ext>
              </a:extLst>
            </p:cNvPr>
            <p:cNvGrpSpPr/>
            <p:nvPr/>
          </p:nvGrpSpPr>
          <p:grpSpPr>
            <a:xfrm>
              <a:off x="8279308" y="3675723"/>
              <a:ext cx="2531532" cy="426463"/>
              <a:chOff x="7099283" y="3819674"/>
              <a:chExt cx="2531532" cy="426463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A656F889-157C-4207-B76C-01BEB875B268}"/>
                  </a:ext>
                </a:extLst>
              </p:cNvPr>
              <p:cNvSpPr/>
              <p:nvPr/>
            </p:nvSpPr>
            <p:spPr>
              <a:xfrm>
                <a:off x="7099283" y="382209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C6F8513B-311A-467B-8B21-4E32B2FAB08A}"/>
                  </a:ext>
                </a:extLst>
              </p:cNvPr>
              <p:cNvSpPr/>
              <p:nvPr/>
            </p:nvSpPr>
            <p:spPr>
              <a:xfrm>
                <a:off x="9206772" y="381967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8E20975-2A7C-4FFB-8E68-4F607549ABDE}"/>
              </a:ext>
            </a:extLst>
          </p:cNvPr>
          <p:cNvSpPr/>
          <p:nvPr/>
        </p:nvSpPr>
        <p:spPr>
          <a:xfrm>
            <a:off x="9213874" y="559921"/>
            <a:ext cx="2907832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EBE216-1DAF-442B-9E53-BD11638C71D1}"/>
              </a:ext>
            </a:extLst>
          </p:cNvPr>
          <p:cNvSpPr txBox="1"/>
          <p:nvPr/>
        </p:nvSpPr>
        <p:spPr>
          <a:xfrm>
            <a:off x="9646440" y="610945"/>
            <a:ext cx="20427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C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traversal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CH" sz="12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235B92E-2E9D-46F4-B6A1-B55B33CF5A87}"/>
              </a:ext>
            </a:extLst>
          </p:cNvPr>
          <p:cNvGrpSpPr/>
          <p:nvPr/>
        </p:nvGrpSpPr>
        <p:grpSpPr>
          <a:xfrm>
            <a:off x="9270651" y="1225337"/>
            <a:ext cx="2794280" cy="720000"/>
            <a:chOff x="9361407" y="1022116"/>
            <a:chExt cx="2754339" cy="720000"/>
          </a:xfrm>
          <a:effectLst/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368AC0D2-7C72-441C-A0F3-7BC5B5290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7" t="38327" r="5811" b="39578"/>
            <a:stretch/>
          </p:blipFill>
          <p:spPr>
            <a:xfrm>
              <a:off x="9361407" y="1022116"/>
              <a:ext cx="2754339" cy="720000"/>
            </a:xfrm>
            <a:prstGeom prst="rect">
              <a:avLst/>
            </a:prstGeom>
          </p:spPr>
        </p:pic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3B645E5E-AC82-48EA-819B-74429F7B074F}"/>
                </a:ext>
              </a:extLst>
            </p:cNvPr>
            <p:cNvGrpSpPr/>
            <p:nvPr/>
          </p:nvGrpSpPr>
          <p:grpSpPr>
            <a:xfrm>
              <a:off x="9456741" y="1140966"/>
              <a:ext cx="2531532" cy="426463"/>
              <a:chOff x="7099283" y="3819674"/>
              <a:chExt cx="2531532" cy="426463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ED2A378-ACE7-4AE9-97E1-004D74EF89D1}"/>
                  </a:ext>
                </a:extLst>
              </p:cNvPr>
              <p:cNvSpPr/>
              <p:nvPr/>
            </p:nvSpPr>
            <p:spPr>
              <a:xfrm>
                <a:off x="7099283" y="382209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7C71377E-C71F-4A3B-B357-0E0AAE8E6EFC}"/>
                  </a:ext>
                </a:extLst>
              </p:cNvPr>
              <p:cNvSpPr/>
              <p:nvPr/>
            </p:nvSpPr>
            <p:spPr>
              <a:xfrm>
                <a:off x="9206772" y="381967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733443E-8F34-429D-B824-A1745A62B9E4}"/>
              </a:ext>
            </a:extLst>
          </p:cNvPr>
          <p:cNvGrpSpPr/>
          <p:nvPr/>
        </p:nvGrpSpPr>
        <p:grpSpPr>
          <a:xfrm>
            <a:off x="6131270" y="3013502"/>
            <a:ext cx="1890690" cy="830996"/>
            <a:chOff x="6096000" y="3013502"/>
            <a:chExt cx="1890690" cy="830996"/>
          </a:xfrm>
          <a:effectLst/>
        </p:grpSpPr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2A8EBC37-A12A-463B-AD54-1B6D0011D806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C55F3A3-9478-4A56-8F45-49F9CEDF341A}"/>
                </a:ext>
              </a:extLst>
            </p:cNvPr>
            <p:cNvSpPr txBox="1"/>
            <p:nvPr/>
          </p:nvSpPr>
          <p:spPr>
            <a:xfrm>
              <a:off x="6294828" y="3078867"/>
              <a:ext cx="15034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Dispersal</a:t>
              </a:r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Simulation</a:t>
              </a:r>
            </a:p>
          </p:txBody>
        </p:sp>
      </p:grpSp>
      <p:cxnSp>
        <p:nvCxnSpPr>
          <p:cNvPr id="52" name="Verbinder: gekrümmt 51">
            <a:extLst>
              <a:ext uri="{FF2B5EF4-FFF2-40B4-BE49-F238E27FC236}">
                <a16:creationId xmlns:a16="http://schemas.microsoft.com/office/drawing/2014/main" id="{5902C8AC-CB59-42CA-850C-108E032184B0}"/>
              </a:ext>
            </a:extLst>
          </p:cNvPr>
          <p:cNvCxnSpPr>
            <a:cxnSpLocks/>
            <a:stCxn id="50" idx="3"/>
            <a:endCxn id="11" idx="1"/>
          </p:cNvCxnSpPr>
          <p:nvPr/>
        </p:nvCxnSpPr>
        <p:spPr>
          <a:xfrm flipV="1">
            <a:off x="8021960" y="1333921"/>
            <a:ext cx="1191914" cy="209507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D3964046-02AE-45A5-B3E5-662F0E1BFA76}"/>
              </a:ext>
            </a:extLst>
          </p:cNvPr>
          <p:cNvCxnSpPr>
            <a:cxnSpLocks/>
            <a:stCxn id="50" idx="3"/>
            <a:endCxn id="12" idx="1"/>
          </p:cNvCxnSpPr>
          <p:nvPr/>
        </p:nvCxnSpPr>
        <p:spPr>
          <a:xfrm>
            <a:off x="8021960" y="3429000"/>
            <a:ext cx="1191914" cy="21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51E705F5-0C76-4D15-B0B3-0DB72A522694}"/>
              </a:ext>
            </a:extLst>
          </p:cNvPr>
          <p:cNvCxnSpPr>
            <a:cxnSpLocks/>
            <a:stCxn id="50" idx="3"/>
            <a:endCxn id="13" idx="1"/>
          </p:cNvCxnSpPr>
          <p:nvPr/>
        </p:nvCxnSpPr>
        <p:spPr>
          <a:xfrm>
            <a:off x="8021960" y="3429000"/>
            <a:ext cx="1192252" cy="20950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BFEDF25-5E69-405D-8276-1C5191B39A33}"/>
              </a:ext>
            </a:extLst>
          </p:cNvPr>
          <p:cNvGrpSpPr/>
          <p:nvPr/>
        </p:nvGrpSpPr>
        <p:grpSpPr>
          <a:xfrm>
            <a:off x="3229862" y="3017312"/>
            <a:ext cx="2241092" cy="830996"/>
            <a:chOff x="6096000" y="3013502"/>
            <a:chExt cx="1890690" cy="830996"/>
          </a:xfrm>
          <a:effectLst/>
        </p:grpSpPr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FA6A1B46-3A9F-4E82-9EE8-97A9DE5B1761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268DA110-808B-411E-8A91-FE8663207E99}"/>
                </a:ext>
              </a:extLst>
            </p:cNvPr>
            <p:cNvSpPr txBox="1"/>
            <p:nvPr/>
          </p:nvSpPr>
          <p:spPr>
            <a:xfrm>
              <a:off x="6133660" y="3065788"/>
              <a:ext cx="18119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Movement</a:t>
              </a:r>
            </a:p>
            <a:p>
              <a:pPr algn="ctr"/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2517A065-FB9D-4D14-8E2D-AE3726C244EB}"/>
              </a:ext>
            </a:extLst>
          </p:cNvPr>
          <p:cNvGrpSpPr/>
          <p:nvPr/>
        </p:nvGrpSpPr>
        <p:grpSpPr>
          <a:xfrm>
            <a:off x="20551" y="3021122"/>
            <a:ext cx="2594933" cy="830996"/>
            <a:chOff x="6061303" y="3013502"/>
            <a:chExt cx="1960086" cy="830996"/>
          </a:xfrm>
          <a:effectLst/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950820C7-3596-47F6-91A4-94427F58E5D4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3B4CE0BA-1788-4EED-A4A7-896A3C686149}"/>
                </a:ext>
              </a:extLst>
            </p:cNvPr>
            <p:cNvSpPr txBox="1"/>
            <p:nvPr/>
          </p:nvSpPr>
          <p:spPr>
            <a:xfrm>
              <a:off x="6061303" y="3074955"/>
              <a:ext cx="1960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GPS Data &amp;</a:t>
              </a:r>
            </a:p>
            <a:p>
              <a:pPr algn="ctr"/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Habitat </a:t>
              </a:r>
              <a:r>
                <a:rPr lang="de-CH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Covariates</a:t>
              </a:r>
              <a:endParaRPr lang="de-CH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6CB022B4-A207-47EF-B505-E8DD47F724D9}"/>
              </a:ext>
            </a:extLst>
          </p:cNvPr>
          <p:cNvCxnSpPr>
            <a:cxnSpLocks/>
            <a:stCxn id="71" idx="3"/>
            <a:endCxn id="106" idx="1"/>
          </p:cNvCxnSpPr>
          <p:nvPr/>
        </p:nvCxnSpPr>
        <p:spPr>
          <a:xfrm flipV="1">
            <a:off x="2569547" y="3431684"/>
            <a:ext cx="581011" cy="493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824862D-D2E0-42E0-8968-33A827146A3E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1318017" y="2599177"/>
            <a:ext cx="28610" cy="42194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999F550C-0151-4BBB-A3BF-2B7571C710DE}"/>
              </a:ext>
            </a:extLst>
          </p:cNvPr>
          <p:cNvGrpSpPr/>
          <p:nvPr/>
        </p:nvGrpSpPr>
        <p:grpSpPr>
          <a:xfrm rot="308539">
            <a:off x="4410822" y="563063"/>
            <a:ext cx="3964589" cy="2165198"/>
            <a:chOff x="3595718" y="610076"/>
            <a:chExt cx="3964589" cy="2165198"/>
          </a:xfrm>
          <a:effectLst/>
        </p:grpSpPr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4E466765-F44F-45BC-9751-7506770792C5}"/>
                </a:ext>
              </a:extLst>
            </p:cNvPr>
            <p:cNvGrpSpPr/>
            <p:nvPr/>
          </p:nvGrpSpPr>
          <p:grpSpPr>
            <a:xfrm rot="5400000">
              <a:off x="5788472" y="622331"/>
              <a:ext cx="1711288" cy="1832383"/>
              <a:chOff x="-1038941" y="2911425"/>
              <a:chExt cx="3788208" cy="4056269"/>
            </a:xfrm>
          </p:grpSpPr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C3C3C6DC-84C6-4397-BFE9-1EFEF3C94F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45842" y="4240587"/>
                <a:ext cx="441763" cy="41242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ACF4CE62-5128-4AD7-984E-E4261DD1CE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20512" y="3442532"/>
                <a:ext cx="62055" cy="2442787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9FCA41BA-50C1-4C93-AF23-36D8053C64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3528" y="5550122"/>
                <a:ext cx="2286157" cy="548987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39F2F6EE-C33D-41B2-B223-D7755762B74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87879" y="3796481"/>
                <a:ext cx="1770113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r Verbinder 153">
                <a:extLst>
                  <a:ext uri="{FF2B5EF4-FFF2-40B4-BE49-F238E27FC236}">
                    <a16:creationId xmlns:a16="http://schemas.microsoft.com/office/drawing/2014/main" id="{33567976-7D24-4CD2-B251-82F7BD0412C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701955" y="4105304"/>
                <a:ext cx="558032" cy="5944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B274056A-5B20-44B7-BCAF-0640EB0E51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-700741" y="4343336"/>
                <a:ext cx="2035475" cy="2711875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155">
                <a:extLst>
                  <a:ext uri="{FF2B5EF4-FFF2-40B4-BE49-F238E27FC236}">
                    <a16:creationId xmlns:a16="http://schemas.microsoft.com/office/drawing/2014/main" id="{0E537E15-6539-484E-A311-9CAAA10F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704559" y="4649911"/>
                <a:ext cx="289941" cy="35319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>
                <a:extLst>
                  <a:ext uri="{FF2B5EF4-FFF2-40B4-BE49-F238E27FC236}">
                    <a16:creationId xmlns:a16="http://schemas.microsoft.com/office/drawing/2014/main" id="{3D6940CF-4A41-498E-8C8E-8CAB28C9A7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09435" y="4141705"/>
                <a:ext cx="3330" cy="10763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6BD15B0A-E681-4298-9803-FB86E03E0E5B}"/>
                </a:ext>
              </a:extLst>
            </p:cNvPr>
            <p:cNvGrpSpPr/>
            <p:nvPr/>
          </p:nvGrpSpPr>
          <p:grpSpPr>
            <a:xfrm rot="5400000">
              <a:off x="5065646" y="-60227"/>
              <a:ext cx="1582364" cy="2922970"/>
              <a:chOff x="666758" y="585291"/>
              <a:chExt cx="3502814" cy="6470457"/>
            </a:xfrm>
          </p:grpSpPr>
          <p:cxnSp>
            <p:nvCxnSpPr>
              <p:cNvPr id="142" name="Gerader Verbinder 141">
                <a:extLst>
                  <a:ext uri="{FF2B5EF4-FFF2-40B4-BE49-F238E27FC236}">
                    <a16:creationId xmlns:a16="http://schemas.microsoft.com/office/drawing/2014/main" id="{4EB7BF8A-BFCD-46B1-972F-4553FDFB8F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36592" y="3731339"/>
                <a:ext cx="1078800" cy="79388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r Verbinder 142">
                <a:extLst>
                  <a:ext uri="{FF2B5EF4-FFF2-40B4-BE49-F238E27FC236}">
                    <a16:creationId xmlns:a16="http://schemas.microsoft.com/office/drawing/2014/main" id="{C77B27F3-0228-4483-B4D6-979D37A623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0095" y="4198817"/>
                <a:ext cx="6702" cy="99897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r Verbinder 143">
                <a:extLst>
                  <a:ext uri="{FF2B5EF4-FFF2-40B4-BE49-F238E27FC236}">
                    <a16:creationId xmlns:a16="http://schemas.microsoft.com/office/drawing/2014/main" id="{05C0D18E-595A-4875-91BD-0E29DFD395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7803" y="5791439"/>
                <a:ext cx="2374211" cy="15440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r Verbinder 144">
                <a:extLst>
                  <a:ext uri="{FF2B5EF4-FFF2-40B4-BE49-F238E27FC236}">
                    <a16:creationId xmlns:a16="http://schemas.microsoft.com/office/drawing/2014/main" id="{09223702-68AC-4378-BC35-4F6C06AAB1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-753663" y="2254942"/>
                <a:ext cx="4096247" cy="756945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2094E1E5-D168-4C7F-B1F6-48645476FF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01076" y="2303316"/>
                <a:ext cx="2860898" cy="189554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3694CDD9-AE1B-49BF-AB7F-31DB9B4B60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758" y="4681537"/>
                <a:ext cx="1006175" cy="81172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B737261E-F618-4CF7-A70F-E355963531C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826504" y="4527967"/>
                <a:ext cx="2189497" cy="249663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52CF2C5E-3E59-4719-9B2C-35C2388000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09435" y="4141705"/>
                <a:ext cx="3330" cy="10763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2C6E2B37-AAD6-462D-B68D-0BBDE683E6EE}"/>
                </a:ext>
              </a:extLst>
            </p:cNvPr>
            <p:cNvGrpSpPr/>
            <p:nvPr/>
          </p:nvGrpSpPr>
          <p:grpSpPr>
            <a:xfrm>
              <a:off x="3595718" y="932616"/>
              <a:ext cx="1904092" cy="1842658"/>
              <a:chOff x="217291" y="2155449"/>
              <a:chExt cx="4215009" cy="4079016"/>
            </a:xfrm>
          </p:grpSpPr>
          <p:cxnSp>
            <p:nvCxnSpPr>
              <p:cNvPr id="134" name="Gerader Verbinder 133">
                <a:extLst>
                  <a:ext uri="{FF2B5EF4-FFF2-40B4-BE49-F238E27FC236}">
                    <a16:creationId xmlns:a16="http://schemas.microsoft.com/office/drawing/2014/main" id="{884BD781-C01B-46B5-9DBC-1268DD9275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532" y="2155449"/>
                <a:ext cx="1448401" cy="251223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0024CC95-8A35-4541-9F5B-0A37B86087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291" y="4694953"/>
                <a:ext cx="1455642" cy="6890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0902C48F-628B-4EDB-8780-97D9276E5EAD}"/>
                  </a:ext>
                </a:extLst>
              </p:cNvPr>
              <p:cNvCxnSpPr>
                <a:cxnSpLocks/>
              </p:cNvCxnSpPr>
              <p:nvPr/>
            </p:nvCxnSpPr>
            <p:spPr>
              <a:xfrm rot="21291461" flipV="1">
                <a:off x="1249125" y="4700083"/>
                <a:ext cx="482721" cy="153438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>
                <a:extLst>
                  <a:ext uri="{FF2B5EF4-FFF2-40B4-BE49-F238E27FC236}">
                    <a16:creationId xmlns:a16="http://schemas.microsoft.com/office/drawing/2014/main" id="{0A904ACF-CAEF-4824-B323-EF8068F64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2933" y="2604612"/>
                <a:ext cx="0" cy="2076926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>
                <a:extLst>
                  <a:ext uri="{FF2B5EF4-FFF2-40B4-BE49-F238E27FC236}">
                    <a16:creationId xmlns:a16="http://schemas.microsoft.com/office/drawing/2014/main" id="{F2C59D42-AC4F-47D2-9821-383CD789E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3753" y="2483868"/>
                <a:ext cx="2675243" cy="2197669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>
                <a:extLst>
                  <a:ext uri="{FF2B5EF4-FFF2-40B4-BE49-F238E27FC236}">
                    <a16:creationId xmlns:a16="http://schemas.microsoft.com/office/drawing/2014/main" id="{FD77F3E9-63AF-444A-A5C6-ED737CB6E8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758" y="4681537"/>
                <a:ext cx="1006175" cy="81172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>
                <a:extLst>
                  <a:ext uri="{FF2B5EF4-FFF2-40B4-BE49-F238E27FC236}">
                    <a16:creationId xmlns:a16="http://schemas.microsoft.com/office/drawing/2014/main" id="{E3812168-893D-4916-847E-9B1690117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933" y="4681538"/>
                <a:ext cx="632649" cy="52546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>
                <a:extLst>
                  <a:ext uri="{FF2B5EF4-FFF2-40B4-BE49-F238E27FC236}">
                    <a16:creationId xmlns:a16="http://schemas.microsoft.com/office/drawing/2014/main" id="{B4542598-DC09-4772-A112-3CFE71A03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933" y="4681538"/>
                <a:ext cx="2759367" cy="82316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71275AF3-C795-4A63-99C3-9D373F8F0F16}"/>
                </a:ext>
              </a:extLst>
            </p:cNvPr>
            <p:cNvSpPr/>
            <p:nvPr/>
          </p:nvSpPr>
          <p:spPr>
            <a:xfrm>
              <a:off x="4180903" y="2001022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FE8F9CD-D19E-44FC-A5DB-92A0865C1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8178" y="1080976"/>
              <a:ext cx="1208517" cy="992777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C9AFE85-5786-47B1-9CDB-404CCF1BF9D7}"/>
                </a:ext>
              </a:extLst>
            </p:cNvPr>
            <p:cNvSpPr/>
            <p:nvPr/>
          </p:nvSpPr>
          <p:spPr>
            <a:xfrm>
              <a:off x="5400557" y="1006821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DD0096A2-BF8E-45EF-B800-2988E59E45D6}"/>
                </a:ext>
              </a:extLst>
            </p:cNvPr>
            <p:cNvCxnSpPr>
              <a:cxnSpLocks/>
            </p:cNvCxnSpPr>
            <p:nvPr/>
          </p:nvCxnSpPr>
          <p:spPr>
            <a:xfrm>
              <a:off x="5482325" y="1080976"/>
              <a:ext cx="1284837" cy="851293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B83C66F8-E4DD-4529-A38D-9A5A002C707C}"/>
                </a:ext>
              </a:extLst>
            </p:cNvPr>
            <p:cNvSpPr/>
            <p:nvPr/>
          </p:nvSpPr>
          <p:spPr>
            <a:xfrm>
              <a:off x="6687208" y="1857064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F100FF1-90C1-4861-A795-00385FDAB2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9638" y="1909962"/>
              <a:ext cx="1934" cy="542800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D650612E-4419-4116-8F91-13ABBFA8FDF9}"/>
                </a:ext>
              </a:extLst>
            </p:cNvPr>
            <p:cNvSpPr/>
            <p:nvPr/>
          </p:nvSpPr>
          <p:spPr>
            <a:xfrm>
              <a:off x="6687208" y="2386261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3EBBF7A1-46AB-4A72-A782-F1099FB2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3155483">
              <a:off x="3796121" y="1569015"/>
              <a:ext cx="759965" cy="1074862"/>
            </a:xfrm>
            <a:prstGeom prst="rect">
              <a:avLst/>
            </a:prstGeom>
          </p:spPr>
        </p:pic>
      </p:grp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9FD43C51-1455-4757-AB32-7A73CCCF2F10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710583" y="2599178"/>
            <a:ext cx="366032" cy="41432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81332489-07C9-4937-B1C8-B93393523D43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1318017" y="3852118"/>
            <a:ext cx="93562" cy="40644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Grafik 157">
            <a:extLst>
              <a:ext uri="{FF2B5EF4-FFF2-40B4-BE49-F238E27FC236}">
                <a16:creationId xmlns:a16="http://schemas.microsoft.com/office/drawing/2014/main" id="{F30E3CBA-2E38-42DB-8D7D-9D07EF01B5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256" y="706968"/>
            <a:ext cx="3542710" cy="1845074"/>
          </a:xfrm>
          <a:prstGeom prst="rect">
            <a:avLst/>
          </a:prstGeom>
          <a:effectLst/>
        </p:spPr>
      </p:pic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F22208C7-7580-44E1-9CE5-52A41B0638A7}"/>
              </a:ext>
            </a:extLst>
          </p:cNvPr>
          <p:cNvGrpSpPr/>
          <p:nvPr/>
        </p:nvGrpSpPr>
        <p:grpSpPr>
          <a:xfrm>
            <a:off x="9379095" y="5593043"/>
            <a:ext cx="2572850" cy="613310"/>
            <a:chOff x="9474866" y="5526730"/>
            <a:chExt cx="2536073" cy="613310"/>
          </a:xfrm>
          <a:effectLst/>
        </p:grpSpPr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C78F44DD-5E4F-448C-998F-265FA60C31B7}"/>
                </a:ext>
              </a:extLst>
            </p:cNvPr>
            <p:cNvGrpSpPr/>
            <p:nvPr/>
          </p:nvGrpSpPr>
          <p:grpSpPr>
            <a:xfrm>
              <a:off x="9474866" y="5609661"/>
              <a:ext cx="2536073" cy="464559"/>
              <a:chOff x="6263417" y="4618370"/>
              <a:chExt cx="2536073" cy="464559"/>
            </a:xfrm>
          </p:grpSpPr>
          <p:grpSp>
            <p:nvGrpSpPr>
              <p:cNvPr id="168" name="Gruppieren 167">
                <a:extLst>
                  <a:ext uri="{FF2B5EF4-FFF2-40B4-BE49-F238E27FC236}">
                    <a16:creationId xmlns:a16="http://schemas.microsoft.com/office/drawing/2014/main" id="{02073224-2119-4D29-8648-4CD5088AA3E8}"/>
                  </a:ext>
                </a:extLst>
              </p:cNvPr>
              <p:cNvGrpSpPr/>
              <p:nvPr/>
            </p:nvGrpSpPr>
            <p:grpSpPr>
              <a:xfrm>
                <a:off x="6267958" y="4650855"/>
                <a:ext cx="2531532" cy="426463"/>
                <a:chOff x="7099283" y="3819674"/>
                <a:chExt cx="2531532" cy="426463"/>
              </a:xfrm>
            </p:grpSpPr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C7B82272-635B-44BC-ABF1-152D14DBEECD}"/>
                    </a:ext>
                  </a:extLst>
                </p:cNvPr>
                <p:cNvSpPr/>
                <p:nvPr/>
              </p:nvSpPr>
              <p:spPr>
                <a:xfrm>
                  <a:off x="7099283" y="3822094"/>
                  <a:ext cx="424043" cy="424043"/>
                </a:xfrm>
                <a:prstGeom prst="ellipse">
                  <a:avLst/>
                </a:prstGeom>
                <a:solidFill>
                  <a:srgbClr val="FFA500">
                    <a:alpha val="50196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91850FD-7786-45D3-8676-498E0A19D7C2}"/>
                    </a:ext>
                  </a:extLst>
                </p:cNvPr>
                <p:cNvSpPr/>
                <p:nvPr/>
              </p:nvSpPr>
              <p:spPr>
                <a:xfrm>
                  <a:off x="9206772" y="3819674"/>
                  <a:ext cx="424043" cy="424043"/>
                </a:xfrm>
                <a:prstGeom prst="ellipse">
                  <a:avLst/>
                </a:prstGeom>
                <a:solidFill>
                  <a:srgbClr val="FFA500">
                    <a:alpha val="50196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69" name="Verbinder: gekrümmt 168">
                <a:extLst>
                  <a:ext uri="{FF2B5EF4-FFF2-40B4-BE49-F238E27FC236}">
                    <a16:creationId xmlns:a16="http://schemas.microsoft.com/office/drawing/2014/main" id="{0169A1BB-C3AE-493F-B23A-27CE73F41E98}"/>
                  </a:ext>
                </a:extLst>
              </p:cNvPr>
              <p:cNvCxnSpPr>
                <a:cxnSpLocks/>
                <a:stCxn id="176" idx="7"/>
                <a:endCxn id="177" idx="1"/>
              </p:cNvCxnSpPr>
              <p:nvPr/>
            </p:nvCxnSpPr>
            <p:spPr>
              <a:xfrm rot="5400000" flipH="1" flipV="1">
                <a:off x="7532514" y="3810342"/>
                <a:ext cx="2420" cy="1807646"/>
              </a:xfrm>
              <a:prstGeom prst="curvedConnector3">
                <a:avLst>
                  <a:gd name="adj1" fmla="val 591326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Verbinder: gekrümmt 170">
                <a:extLst>
                  <a:ext uri="{FF2B5EF4-FFF2-40B4-BE49-F238E27FC236}">
                    <a16:creationId xmlns:a16="http://schemas.microsoft.com/office/drawing/2014/main" id="{127E8382-4A90-41D9-B1D0-26C017D25F4E}"/>
                  </a:ext>
                </a:extLst>
              </p:cNvPr>
              <p:cNvCxnSpPr>
                <a:cxnSpLocks/>
                <a:stCxn id="177" idx="3"/>
                <a:endCxn id="176" idx="5"/>
              </p:cNvCxnSpPr>
              <p:nvPr/>
            </p:nvCxnSpPr>
            <p:spPr>
              <a:xfrm rot="5400000">
                <a:off x="7532514" y="4110185"/>
                <a:ext cx="2420" cy="1807646"/>
              </a:xfrm>
              <a:prstGeom prst="curvedConnector3">
                <a:avLst>
                  <a:gd name="adj1" fmla="val 4419587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8A656023-9607-4BFC-85C0-D3F2C4B1AA07}"/>
                  </a:ext>
                </a:extLst>
              </p:cNvPr>
              <p:cNvSpPr txBox="1"/>
              <p:nvPr/>
            </p:nvSpPr>
            <p:spPr>
              <a:xfrm>
                <a:off x="6263417" y="4618370"/>
                <a:ext cx="424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CCD364BE-5F11-4C87-95ED-8749CD6B8DD5}"/>
                  </a:ext>
                </a:extLst>
              </p:cNvPr>
              <p:cNvSpPr txBox="1"/>
              <p:nvPr/>
            </p:nvSpPr>
            <p:spPr>
              <a:xfrm>
                <a:off x="8369714" y="4621264"/>
                <a:ext cx="424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9A249D72-3CF0-4932-8DD3-1BF2A8B2F601}"/>
                </a:ext>
              </a:extLst>
            </p:cNvPr>
            <p:cNvSpPr txBox="1"/>
            <p:nvPr/>
          </p:nvSpPr>
          <p:spPr>
            <a:xfrm>
              <a:off x="10496558" y="5526730"/>
              <a:ext cx="4240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F61406-80CE-479E-8ECB-89D8BD37FA9A}"/>
                </a:ext>
              </a:extLst>
            </p:cNvPr>
            <p:cNvSpPr txBox="1"/>
            <p:nvPr/>
          </p:nvSpPr>
          <p:spPr>
            <a:xfrm>
              <a:off x="10496557" y="5909208"/>
              <a:ext cx="4240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0.3</a:t>
              </a:r>
            </a:p>
          </p:txBody>
        </p:sp>
      </p:grp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A3D9F5CD-1689-4965-9FA3-BB5BA09C21D8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4345251" y="3922705"/>
            <a:ext cx="634599" cy="3358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Verbinder: gekrümmt 191">
            <a:extLst>
              <a:ext uri="{FF2B5EF4-FFF2-40B4-BE49-F238E27FC236}">
                <a16:creationId xmlns:a16="http://schemas.microsoft.com/office/drawing/2014/main" id="{888B38C0-E0B5-44C5-9EC4-CA5E77D64320}"/>
              </a:ext>
            </a:extLst>
          </p:cNvPr>
          <p:cNvCxnSpPr>
            <a:cxnSpLocks/>
            <a:stCxn id="106" idx="3"/>
            <a:endCxn id="50" idx="1"/>
          </p:cNvCxnSpPr>
          <p:nvPr/>
        </p:nvCxnSpPr>
        <p:spPr>
          <a:xfrm flipV="1">
            <a:off x="5539943" y="3429000"/>
            <a:ext cx="591327" cy="268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D9F9C40C-B393-4C69-9CC0-CA262DFEBED5}"/>
              </a:ext>
            </a:extLst>
          </p:cNvPr>
          <p:cNvSpPr/>
          <p:nvPr/>
        </p:nvSpPr>
        <p:spPr>
          <a:xfrm>
            <a:off x="3150558" y="2940663"/>
            <a:ext cx="2389385" cy="98204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6F5BA84-AC8D-4730-B3C0-A5653B3D70C7}"/>
              </a:ext>
            </a:extLst>
          </p:cNvPr>
          <p:cNvSpPr txBox="1"/>
          <p:nvPr/>
        </p:nvSpPr>
        <p:spPr>
          <a:xfrm>
            <a:off x="3125821" y="2720912"/>
            <a:ext cx="2449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i="1" dirty="0"/>
              <a:t>Integrated </a:t>
            </a:r>
            <a:r>
              <a:rPr lang="de-CH" sz="1100" i="1" dirty="0" err="1"/>
              <a:t>Step</a:t>
            </a:r>
            <a:r>
              <a:rPr lang="de-CH" sz="1100" i="1" dirty="0"/>
              <a:t> </a:t>
            </a:r>
            <a:r>
              <a:rPr lang="de-CH" sz="1100" i="1" dirty="0" err="1"/>
              <a:t>Selection</a:t>
            </a:r>
            <a:r>
              <a:rPr lang="de-CH" sz="1100" i="1" dirty="0"/>
              <a:t> </a:t>
            </a:r>
            <a:r>
              <a:rPr lang="de-CH" sz="1100" i="1" dirty="0" err="1"/>
              <a:t>Functions</a:t>
            </a:r>
            <a:endParaRPr lang="de-CH" sz="1100" i="1" dirty="0"/>
          </a:p>
        </p:txBody>
      </p:sp>
    </p:spTree>
    <p:extLst>
      <p:ext uri="{BB962C8B-B14F-4D97-AF65-F5344CB8AC3E}">
        <p14:creationId xmlns:p14="http://schemas.microsoft.com/office/powerpoint/2010/main" val="60838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36051BDA-EAF9-4ED7-AFB8-B735E0D01D17}"/>
              </a:ext>
            </a:extLst>
          </p:cNvPr>
          <p:cNvGrpSpPr/>
          <p:nvPr/>
        </p:nvGrpSpPr>
        <p:grpSpPr>
          <a:xfrm>
            <a:off x="44483" y="3708840"/>
            <a:ext cx="4255831" cy="3165494"/>
            <a:chOff x="-29805" y="3507763"/>
            <a:chExt cx="4255831" cy="3165494"/>
          </a:xfrm>
        </p:grpSpPr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DA4688E5-1946-48F4-923F-6114FA0F597F}"/>
                </a:ext>
              </a:extLst>
            </p:cNvPr>
            <p:cNvGrpSpPr/>
            <p:nvPr/>
          </p:nvGrpSpPr>
          <p:grpSpPr>
            <a:xfrm>
              <a:off x="-29805" y="3507763"/>
              <a:ext cx="4255831" cy="3165494"/>
              <a:chOff x="-50520" y="3692506"/>
              <a:chExt cx="4255831" cy="3165494"/>
            </a:xfrm>
          </p:grpSpPr>
          <p:pic>
            <p:nvPicPr>
              <p:cNvPr id="84" name="Grafik 83" descr="Ein Bild, das Karte enthält.&#10;&#10;Automatisch generierte Beschreibung">
                <a:extLst>
                  <a:ext uri="{FF2B5EF4-FFF2-40B4-BE49-F238E27FC236}">
                    <a16:creationId xmlns:a16="http://schemas.microsoft.com/office/drawing/2014/main" id="{10B29F5E-7209-4AD9-93FD-2B9602B17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0520" y="3692506"/>
                <a:ext cx="3165494" cy="3165494"/>
              </a:xfrm>
              <a:prstGeom prst="rect">
                <a:avLst/>
              </a:prstGeom>
              <a:effectLst>
                <a:outerShdw blurRad="50800" dist="38100" dir="13500000" sx="102000" sy="102000" algn="br" rotWithShape="0">
                  <a:prstClr val="black"/>
                </a:outerShdw>
              </a:effectLst>
            </p:spPr>
          </p:pic>
          <p:pic>
            <p:nvPicPr>
              <p:cNvPr id="85" name="Grafik 84">
                <a:extLst>
                  <a:ext uri="{FF2B5EF4-FFF2-40B4-BE49-F238E27FC236}">
                    <a16:creationId xmlns:a16="http://schemas.microsoft.com/office/drawing/2014/main" id="{6FCBCB9B-B1FE-4E85-A0D6-ED2BDB720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648" y="3692506"/>
                <a:ext cx="3165494" cy="3165494"/>
              </a:xfrm>
              <a:prstGeom prst="rect">
                <a:avLst/>
              </a:prstGeom>
              <a:effectLst>
                <a:outerShdw blurRad="50800" dist="38100" dir="13500000" sx="102000" sy="102000" algn="br" rotWithShape="0">
                  <a:prstClr val="black"/>
                </a:outerShdw>
              </a:effectLst>
            </p:spPr>
          </p:pic>
          <p:pic>
            <p:nvPicPr>
              <p:cNvPr id="86" name="Grafik 85" descr="Ein Bild, das Stern, Berg enthält.&#10;&#10;Automatisch generierte Beschreibung">
                <a:extLst>
                  <a:ext uri="{FF2B5EF4-FFF2-40B4-BE49-F238E27FC236}">
                    <a16:creationId xmlns:a16="http://schemas.microsoft.com/office/drawing/2014/main" id="{C3B8E70A-D0A0-4006-AE1A-70128654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9817" y="3692506"/>
                <a:ext cx="3165494" cy="3165494"/>
              </a:xfrm>
              <a:prstGeom prst="rect">
                <a:avLst/>
              </a:prstGeom>
              <a:effectLst>
                <a:outerShdw blurRad="50800" dist="38100" dir="13500000" sx="102000" sy="102000" algn="br" rotWithShape="0">
                  <a:prstClr val="black"/>
                </a:outerShdw>
              </a:effectLst>
            </p:spPr>
          </p:pic>
        </p:grp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CF4D9A5-645B-4FFF-B334-2E948CABDD41}"/>
                </a:ext>
              </a:extLst>
            </p:cNvPr>
            <p:cNvSpPr txBox="1"/>
            <p:nvPr/>
          </p:nvSpPr>
          <p:spPr>
            <a:xfrm>
              <a:off x="47908" y="5898605"/>
              <a:ext cx="4100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2">
                      <a:lumMod val="75000"/>
                    </a:schemeClr>
                  </a:solidFill>
                  <a:latin typeface="Bahnschrift Light SemiCondensed" panose="020B0502040204020203" pitchFamily="34" charset="0"/>
                </a:rPr>
                <a:t>e.g.  Land Cover, Elevation, Human Density</a:t>
              </a:r>
            </a:p>
          </p:txBody>
        </p:sp>
      </p:grp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91CEFB8-8C4F-4656-80D6-949426281883}"/>
              </a:ext>
            </a:extLst>
          </p:cNvPr>
          <p:cNvSpPr/>
          <p:nvPr/>
        </p:nvSpPr>
        <p:spPr>
          <a:xfrm>
            <a:off x="9234990" y="4750079"/>
            <a:ext cx="2865600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41CEE4-EF18-4873-B24A-D9EC2DD8EFF9}"/>
              </a:ext>
            </a:extLst>
          </p:cNvPr>
          <p:cNvSpPr txBox="1"/>
          <p:nvPr/>
        </p:nvSpPr>
        <p:spPr>
          <a:xfrm>
            <a:off x="9168996" y="4789285"/>
            <a:ext cx="2997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latin typeface="Bahnschrift Light SemiCondensed" panose="020B0502040204020203" pitchFamily="34" charset="0"/>
              </a:rPr>
              <a:t>Interpatch Connectivity</a:t>
            </a:r>
          </a:p>
          <a:p>
            <a:pPr algn="ctr"/>
            <a:r>
              <a:rPr lang="de-CH" sz="1200" dirty="0">
                <a:latin typeface="Bahnschrift Light SemiCondensed" panose="020B0502040204020203" pitchFamily="34" charset="0"/>
              </a:rPr>
              <a:t>(</a:t>
            </a:r>
            <a:r>
              <a:rPr lang="de-CH" sz="1200" dirty="0" err="1">
                <a:latin typeface="Bahnschrift Light SemiCondensed" panose="020B0502040204020203" pitchFamily="34" charset="0"/>
              </a:rPr>
              <a:t>Frequency</a:t>
            </a:r>
            <a:r>
              <a:rPr lang="de-CH" sz="1200" dirty="0">
                <a:latin typeface="Bahnschrift Light SemiCondensed" panose="020B0502040204020203" pitchFamily="34" charset="0"/>
              </a:rPr>
              <a:t> &amp; Duration </a:t>
            </a:r>
            <a:r>
              <a:rPr lang="de-CH" sz="1200" dirty="0" err="1">
                <a:latin typeface="Bahnschrift Light SemiCondensed" panose="020B0502040204020203" pitchFamily="34" charset="0"/>
              </a:rPr>
              <a:t>of</a:t>
            </a:r>
            <a:r>
              <a:rPr lang="de-CH" sz="1200" dirty="0">
                <a:latin typeface="Bahnschrift Light SemiCondensed" panose="020B0502040204020203" pitchFamily="34" charset="0"/>
              </a:rPr>
              <a:t> Connections </a:t>
            </a:r>
            <a:r>
              <a:rPr lang="de-CH" sz="1200" dirty="0" err="1">
                <a:latin typeface="Bahnschrift Light SemiCondensed" panose="020B0502040204020203" pitchFamily="34" charset="0"/>
              </a:rPr>
              <a:t>between</a:t>
            </a:r>
            <a:r>
              <a:rPr lang="de-CH" sz="1200" dirty="0">
                <a:latin typeface="Bahnschrift Light SemiCondensed" panose="020B0502040204020203" pitchFamily="34" charset="0"/>
              </a:rPr>
              <a:t> Patches)</a:t>
            </a:r>
            <a:endParaRPr lang="de-CH" sz="1400" dirty="0">
              <a:latin typeface="Bahnschrift Light SemiCondensed" panose="020B0502040204020203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FEC69AD-AFF0-4E35-8D06-0BFC820A7B2C}"/>
              </a:ext>
            </a:extLst>
          </p:cNvPr>
          <p:cNvSpPr/>
          <p:nvPr/>
        </p:nvSpPr>
        <p:spPr>
          <a:xfrm>
            <a:off x="9234657" y="2655214"/>
            <a:ext cx="2866266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F46320C-5660-4D10-99EE-7B1F2F4446C7}"/>
              </a:ext>
            </a:extLst>
          </p:cNvPr>
          <p:cNvSpPr txBox="1"/>
          <p:nvPr/>
        </p:nvSpPr>
        <p:spPr>
          <a:xfrm>
            <a:off x="9306189" y="2648434"/>
            <a:ext cx="272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>
                <a:latin typeface="Bahnschrift Light SemiCondensed" panose="020B0502040204020203" pitchFamily="34" charset="0"/>
              </a:rPr>
              <a:t>Betweenness</a:t>
            </a:r>
            <a:endParaRPr lang="de-CH" sz="24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de-CH" sz="1200" dirty="0">
                <a:latin typeface="Bahnschrift Light SemiCondensed" panose="020B0502040204020203" pitchFamily="34" charset="0"/>
              </a:rPr>
              <a:t>(Bottlenecks &amp; </a:t>
            </a:r>
            <a:r>
              <a:rPr lang="de-CH" sz="1200" dirty="0" err="1">
                <a:latin typeface="Bahnschrift Light SemiCondensed" panose="020B0502040204020203" pitchFamily="34" charset="0"/>
              </a:rPr>
              <a:t>Dispersal</a:t>
            </a:r>
            <a:r>
              <a:rPr lang="de-CH" sz="1200" dirty="0">
                <a:latin typeface="Bahnschrift Light SemiCondensed" panose="020B0502040204020203" pitchFamily="34" charset="0"/>
              </a:rPr>
              <a:t> </a:t>
            </a:r>
            <a:r>
              <a:rPr lang="de-CH" sz="1200" dirty="0" err="1">
                <a:latin typeface="Bahnschrift Light SemiCondensed" panose="020B0502040204020203" pitchFamily="34" charset="0"/>
              </a:rPr>
              <a:t>Corridors</a:t>
            </a:r>
            <a:r>
              <a:rPr lang="de-CH" sz="1200" dirty="0">
                <a:latin typeface="Bahnschrift Light SemiCondensed" panose="020B0502040204020203" pitchFamily="34" charset="0"/>
              </a:rPr>
              <a:t>)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D287DD2-2F62-4EAF-8A6E-652C3BCF9754}"/>
              </a:ext>
            </a:extLst>
          </p:cNvPr>
          <p:cNvGrpSpPr/>
          <p:nvPr/>
        </p:nvGrpSpPr>
        <p:grpSpPr>
          <a:xfrm>
            <a:off x="9290621" y="3289221"/>
            <a:ext cx="2754339" cy="720000"/>
            <a:chOff x="8185745" y="3552796"/>
            <a:chExt cx="2754339" cy="720000"/>
          </a:xfrm>
        </p:grpSpPr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5B196364-6593-4F79-8F6A-BF4E8B135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7" t="38327" r="5811" b="39578"/>
            <a:stretch/>
          </p:blipFill>
          <p:spPr>
            <a:xfrm>
              <a:off x="8185745" y="3552796"/>
              <a:ext cx="2754339" cy="720000"/>
            </a:xfrm>
            <a:prstGeom prst="rect">
              <a:avLst/>
            </a:prstGeom>
          </p:spPr>
        </p:pic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C9B85FA-4E4F-496E-870C-CE62DB6D8590}"/>
                </a:ext>
              </a:extLst>
            </p:cNvPr>
            <p:cNvGrpSpPr/>
            <p:nvPr/>
          </p:nvGrpSpPr>
          <p:grpSpPr>
            <a:xfrm>
              <a:off x="8279308" y="3675723"/>
              <a:ext cx="2531532" cy="426463"/>
              <a:chOff x="7099283" y="3819674"/>
              <a:chExt cx="2531532" cy="426463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A656F889-157C-4207-B76C-01BEB875B268}"/>
                  </a:ext>
                </a:extLst>
              </p:cNvPr>
              <p:cNvSpPr/>
              <p:nvPr/>
            </p:nvSpPr>
            <p:spPr>
              <a:xfrm>
                <a:off x="7099283" y="382209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C6F8513B-311A-467B-8B21-4E32B2FAB08A}"/>
                  </a:ext>
                </a:extLst>
              </p:cNvPr>
              <p:cNvSpPr/>
              <p:nvPr/>
            </p:nvSpPr>
            <p:spPr>
              <a:xfrm>
                <a:off x="9206772" y="381967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8E20975-2A7C-4FFB-8E68-4F607549ABDE}"/>
              </a:ext>
            </a:extLst>
          </p:cNvPr>
          <p:cNvSpPr/>
          <p:nvPr/>
        </p:nvSpPr>
        <p:spPr>
          <a:xfrm>
            <a:off x="9234657" y="559921"/>
            <a:ext cx="2866266" cy="15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EBE216-1DAF-442B-9E53-BD11638C71D1}"/>
              </a:ext>
            </a:extLst>
          </p:cNvPr>
          <p:cNvSpPr txBox="1"/>
          <p:nvPr/>
        </p:nvSpPr>
        <p:spPr>
          <a:xfrm>
            <a:off x="9661040" y="574609"/>
            <a:ext cx="201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>
                <a:latin typeface="Bahnschrift Light SemiCondensed" panose="020B0502040204020203" pitchFamily="34" charset="0"/>
              </a:rPr>
              <a:t>Heatmap</a:t>
            </a:r>
            <a:endParaRPr lang="de-CH" sz="24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de-CH" sz="1200" dirty="0">
                <a:latin typeface="Bahnschrift Light SemiCondensed" panose="020B0502040204020203" pitchFamily="34" charset="0"/>
              </a:rPr>
              <a:t>(</a:t>
            </a:r>
            <a:r>
              <a:rPr lang="de-CH" sz="1200" dirty="0" err="1">
                <a:latin typeface="Bahnschrift Light SemiCondensed" panose="020B0502040204020203" pitchFamily="34" charset="0"/>
              </a:rPr>
              <a:t>Traversal</a:t>
            </a:r>
            <a:r>
              <a:rPr lang="de-CH" sz="1200" dirty="0">
                <a:latin typeface="Bahnschrift Light SemiCondensed" panose="020B0502040204020203" pitchFamily="34" charset="0"/>
              </a:rPr>
              <a:t> </a:t>
            </a:r>
            <a:r>
              <a:rPr lang="de-CH" sz="1200" dirty="0" err="1">
                <a:latin typeface="Bahnschrift Light SemiCondensed" panose="020B0502040204020203" pitchFamily="34" charset="0"/>
              </a:rPr>
              <a:t>Frequency</a:t>
            </a:r>
            <a:r>
              <a:rPr lang="de-CH" sz="1200" dirty="0">
                <a:latin typeface="Bahnschrift Light SemiCondensed" panose="020B0502040204020203" pitchFamily="34" charset="0"/>
              </a:rPr>
              <a:t>)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235B92E-2E9D-46F4-B6A1-B55B33CF5A87}"/>
              </a:ext>
            </a:extLst>
          </p:cNvPr>
          <p:cNvGrpSpPr/>
          <p:nvPr/>
        </p:nvGrpSpPr>
        <p:grpSpPr>
          <a:xfrm>
            <a:off x="9290621" y="1249561"/>
            <a:ext cx="2754339" cy="720000"/>
            <a:chOff x="9361407" y="1022116"/>
            <a:chExt cx="2754339" cy="720000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368AC0D2-7C72-441C-A0F3-7BC5B5290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7" t="38327" r="5811" b="39578"/>
            <a:stretch/>
          </p:blipFill>
          <p:spPr>
            <a:xfrm>
              <a:off x="9361407" y="1022116"/>
              <a:ext cx="2754339" cy="720000"/>
            </a:xfrm>
            <a:prstGeom prst="rect">
              <a:avLst/>
            </a:prstGeom>
          </p:spPr>
        </p:pic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3B645E5E-AC82-48EA-819B-74429F7B074F}"/>
                </a:ext>
              </a:extLst>
            </p:cNvPr>
            <p:cNvGrpSpPr/>
            <p:nvPr/>
          </p:nvGrpSpPr>
          <p:grpSpPr>
            <a:xfrm>
              <a:off x="9456741" y="1140966"/>
              <a:ext cx="2531532" cy="426463"/>
              <a:chOff x="7099283" y="3819674"/>
              <a:chExt cx="2531532" cy="426463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BED2A378-ACE7-4AE9-97E1-004D74EF89D1}"/>
                  </a:ext>
                </a:extLst>
              </p:cNvPr>
              <p:cNvSpPr/>
              <p:nvPr/>
            </p:nvSpPr>
            <p:spPr>
              <a:xfrm>
                <a:off x="7099283" y="382209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7C71377E-C71F-4A3B-B357-0E0AAE8E6EFC}"/>
                  </a:ext>
                </a:extLst>
              </p:cNvPr>
              <p:cNvSpPr/>
              <p:nvPr/>
            </p:nvSpPr>
            <p:spPr>
              <a:xfrm>
                <a:off x="9206772" y="3819674"/>
                <a:ext cx="424043" cy="4240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733443E-8F34-429D-B824-A1745A62B9E4}"/>
              </a:ext>
            </a:extLst>
          </p:cNvPr>
          <p:cNvGrpSpPr/>
          <p:nvPr/>
        </p:nvGrpSpPr>
        <p:grpSpPr>
          <a:xfrm>
            <a:off x="6131270" y="3013502"/>
            <a:ext cx="1890690" cy="830997"/>
            <a:chOff x="6096000" y="3013502"/>
            <a:chExt cx="1890690" cy="83099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2A8EBC37-A12A-463B-AD54-1B6D0011D806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C55F3A3-9478-4A56-8F45-49F9CEDF341A}"/>
                </a:ext>
              </a:extLst>
            </p:cNvPr>
            <p:cNvSpPr txBox="1"/>
            <p:nvPr/>
          </p:nvSpPr>
          <p:spPr>
            <a:xfrm>
              <a:off x="6288046" y="3013502"/>
              <a:ext cx="1503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dirty="0" err="1">
                  <a:latin typeface="Bahnschrift Light SemiCondensed" panose="020B0502040204020203" pitchFamily="34" charset="0"/>
                </a:rPr>
                <a:t>Dispersal</a:t>
              </a:r>
              <a:r>
                <a:rPr lang="de-CH" sz="2400" dirty="0">
                  <a:latin typeface="Bahnschrift Light SemiCondensed" panose="020B0502040204020203" pitchFamily="34" charset="0"/>
                </a:rPr>
                <a:t> Simulation</a:t>
              </a:r>
            </a:p>
          </p:txBody>
        </p:sp>
      </p:grpSp>
      <p:cxnSp>
        <p:nvCxnSpPr>
          <p:cNvPr id="52" name="Verbinder: gekrümmt 51">
            <a:extLst>
              <a:ext uri="{FF2B5EF4-FFF2-40B4-BE49-F238E27FC236}">
                <a16:creationId xmlns:a16="http://schemas.microsoft.com/office/drawing/2014/main" id="{5902C8AC-CB59-42CA-850C-108E032184B0}"/>
              </a:ext>
            </a:extLst>
          </p:cNvPr>
          <p:cNvCxnSpPr>
            <a:cxnSpLocks/>
            <a:stCxn id="50" idx="3"/>
            <a:endCxn id="11" idx="1"/>
          </p:cNvCxnSpPr>
          <p:nvPr/>
        </p:nvCxnSpPr>
        <p:spPr>
          <a:xfrm flipV="1">
            <a:off x="8021960" y="1333921"/>
            <a:ext cx="1212697" cy="2095079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D3964046-02AE-45A5-B3E5-662F0E1BFA76}"/>
              </a:ext>
            </a:extLst>
          </p:cNvPr>
          <p:cNvCxnSpPr>
            <a:cxnSpLocks/>
            <a:stCxn id="50" idx="3"/>
            <a:endCxn id="12" idx="1"/>
          </p:cNvCxnSpPr>
          <p:nvPr/>
        </p:nvCxnSpPr>
        <p:spPr>
          <a:xfrm>
            <a:off x="8021960" y="3429000"/>
            <a:ext cx="1212697" cy="21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51E705F5-0C76-4D15-B0B3-0DB72A522694}"/>
              </a:ext>
            </a:extLst>
          </p:cNvPr>
          <p:cNvCxnSpPr>
            <a:cxnSpLocks/>
            <a:stCxn id="50" idx="3"/>
            <a:endCxn id="13" idx="1"/>
          </p:cNvCxnSpPr>
          <p:nvPr/>
        </p:nvCxnSpPr>
        <p:spPr>
          <a:xfrm>
            <a:off x="8021960" y="3429000"/>
            <a:ext cx="1213030" cy="209507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BFEDF25-5E69-405D-8276-1C5191B39A33}"/>
              </a:ext>
            </a:extLst>
          </p:cNvPr>
          <p:cNvGrpSpPr/>
          <p:nvPr/>
        </p:nvGrpSpPr>
        <p:grpSpPr>
          <a:xfrm>
            <a:off x="3165338" y="3017312"/>
            <a:ext cx="2241092" cy="830997"/>
            <a:chOff x="6096000" y="3013502"/>
            <a:chExt cx="1890690" cy="83099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FA6A1B46-3A9F-4E82-9EE8-97A9DE5B1761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268DA110-808B-411E-8A91-FE8663207E99}"/>
                </a:ext>
              </a:extLst>
            </p:cNvPr>
            <p:cNvSpPr txBox="1"/>
            <p:nvPr/>
          </p:nvSpPr>
          <p:spPr>
            <a:xfrm>
              <a:off x="6133797" y="3013502"/>
              <a:ext cx="18119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dirty="0">
                  <a:latin typeface="Bahnschrift Light SemiCondensed" panose="020B0502040204020203" pitchFamily="34" charset="0"/>
                </a:rPr>
                <a:t>Integrated </a:t>
              </a:r>
              <a:r>
                <a:rPr lang="de-CH" sz="2400" dirty="0" err="1">
                  <a:latin typeface="Bahnschrift Light SemiCondensed" panose="020B0502040204020203" pitchFamily="34" charset="0"/>
                </a:rPr>
                <a:t>Step</a:t>
              </a:r>
              <a:r>
                <a:rPr lang="de-CH" sz="2400" dirty="0">
                  <a:latin typeface="Bahnschrift Light SemiCondensed" panose="020B0502040204020203" pitchFamily="34" charset="0"/>
                </a:rPr>
                <a:t> </a:t>
              </a:r>
              <a:r>
                <a:rPr lang="de-CH" sz="2400" dirty="0" err="1">
                  <a:latin typeface="Bahnschrift Light SemiCondensed" panose="020B0502040204020203" pitchFamily="34" charset="0"/>
                </a:rPr>
                <a:t>Selection</a:t>
              </a:r>
              <a:r>
                <a:rPr lang="de-CH" sz="2400" dirty="0">
                  <a:latin typeface="Bahnschrift Light SemiCondensed" panose="020B0502040204020203" pitchFamily="34" charset="0"/>
                </a:rPr>
                <a:t> Model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2517A065-FB9D-4D14-8E2D-AE3726C244EB}"/>
              </a:ext>
            </a:extLst>
          </p:cNvPr>
          <p:cNvGrpSpPr/>
          <p:nvPr/>
        </p:nvGrpSpPr>
        <p:grpSpPr>
          <a:xfrm>
            <a:off x="20548" y="3021122"/>
            <a:ext cx="2594933" cy="830997"/>
            <a:chOff x="6061301" y="3013502"/>
            <a:chExt cx="1960086" cy="83099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950820C7-3596-47F6-91A4-94427F58E5D4}"/>
                </a:ext>
              </a:extLst>
            </p:cNvPr>
            <p:cNvSpPr/>
            <p:nvPr/>
          </p:nvSpPr>
          <p:spPr>
            <a:xfrm>
              <a:off x="6096000" y="3013502"/>
              <a:ext cx="1890690" cy="830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3B4CE0BA-1788-4EED-A4A7-896A3C686149}"/>
                </a:ext>
              </a:extLst>
            </p:cNvPr>
            <p:cNvSpPr txBox="1"/>
            <p:nvPr/>
          </p:nvSpPr>
          <p:spPr>
            <a:xfrm>
              <a:off x="6061301" y="3013502"/>
              <a:ext cx="1960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2400" dirty="0">
                  <a:latin typeface="Bahnschrift Light SemiCondensed" panose="020B0502040204020203" pitchFamily="34" charset="0"/>
                </a:rPr>
                <a:t>GPS Data &amp;</a:t>
              </a:r>
            </a:p>
            <a:p>
              <a:pPr algn="ctr"/>
              <a:r>
                <a:rPr lang="de-CH" sz="2400" dirty="0">
                  <a:latin typeface="Bahnschrift Light SemiCondensed" panose="020B0502040204020203" pitchFamily="34" charset="0"/>
                </a:rPr>
                <a:t>Habitat </a:t>
              </a:r>
              <a:r>
                <a:rPr lang="de-CH" sz="2400" dirty="0" err="1">
                  <a:latin typeface="Bahnschrift Light SemiCondensed" panose="020B0502040204020203" pitchFamily="34" charset="0"/>
                </a:rPr>
                <a:t>Covariates</a:t>
              </a:r>
              <a:endParaRPr lang="de-CH" sz="2400" dirty="0">
                <a:latin typeface="Bahnschrift Light SemiCondensed" panose="020B0502040204020203" pitchFamily="34" charset="0"/>
              </a:endParaRPr>
            </a:p>
          </p:txBody>
        </p:sp>
      </p:grp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6CB022B4-A207-47EF-B505-E8DD47F724D9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 flipV="1">
            <a:off x="2569547" y="3432810"/>
            <a:ext cx="595791" cy="3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krümmt 77">
            <a:extLst>
              <a:ext uri="{FF2B5EF4-FFF2-40B4-BE49-F238E27FC236}">
                <a16:creationId xmlns:a16="http://schemas.microsoft.com/office/drawing/2014/main" id="{131AE020-34C8-4A31-9DB6-AF29F0D6103F}"/>
              </a:ext>
            </a:extLst>
          </p:cNvPr>
          <p:cNvCxnSpPr>
            <a:cxnSpLocks/>
            <a:stCxn id="68" idx="3"/>
            <a:endCxn id="50" idx="1"/>
          </p:cNvCxnSpPr>
          <p:nvPr/>
        </p:nvCxnSpPr>
        <p:spPr>
          <a:xfrm flipV="1">
            <a:off x="5406430" y="3429000"/>
            <a:ext cx="724840" cy="3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824862D-D2E0-42E0-8968-33A827146A3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318015" y="2655214"/>
            <a:ext cx="0" cy="36590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999F550C-0151-4BBB-A3BF-2B7571C710DE}"/>
              </a:ext>
            </a:extLst>
          </p:cNvPr>
          <p:cNvGrpSpPr/>
          <p:nvPr/>
        </p:nvGrpSpPr>
        <p:grpSpPr>
          <a:xfrm rot="308539">
            <a:off x="4399582" y="562558"/>
            <a:ext cx="3964589" cy="2416010"/>
            <a:chOff x="3595718" y="610076"/>
            <a:chExt cx="3964589" cy="241601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4E466765-F44F-45BC-9751-7506770792C5}"/>
                </a:ext>
              </a:extLst>
            </p:cNvPr>
            <p:cNvGrpSpPr/>
            <p:nvPr/>
          </p:nvGrpSpPr>
          <p:grpSpPr>
            <a:xfrm rot="5400000">
              <a:off x="5788472" y="622331"/>
              <a:ext cx="1711288" cy="1832383"/>
              <a:chOff x="-1038941" y="2911425"/>
              <a:chExt cx="3788208" cy="4056269"/>
            </a:xfrm>
          </p:grpSpPr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C3C3C6DC-84C6-4397-BFE9-1EFEF3C94F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45842" y="4240587"/>
                <a:ext cx="441763" cy="41242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ACF4CE62-5128-4AD7-984E-E4261DD1CE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20512" y="3442532"/>
                <a:ext cx="62055" cy="2442787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9FCA41BA-50C1-4C93-AF23-36D8053C64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3528" y="5550122"/>
                <a:ext cx="2286157" cy="548987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39F2F6EE-C33D-41B2-B223-D7755762B74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87879" y="3796481"/>
                <a:ext cx="1770113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r Verbinder 153">
                <a:extLst>
                  <a:ext uri="{FF2B5EF4-FFF2-40B4-BE49-F238E27FC236}">
                    <a16:creationId xmlns:a16="http://schemas.microsoft.com/office/drawing/2014/main" id="{33567976-7D24-4CD2-B251-82F7BD0412C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701955" y="4105304"/>
                <a:ext cx="558032" cy="5944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B274056A-5B20-44B7-BCAF-0640EB0E51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-700741" y="4343336"/>
                <a:ext cx="2035475" cy="2711875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155">
                <a:extLst>
                  <a:ext uri="{FF2B5EF4-FFF2-40B4-BE49-F238E27FC236}">
                    <a16:creationId xmlns:a16="http://schemas.microsoft.com/office/drawing/2014/main" id="{0E537E15-6539-484E-A311-9CAAA10F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704559" y="4649911"/>
                <a:ext cx="289941" cy="35319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>
                <a:extLst>
                  <a:ext uri="{FF2B5EF4-FFF2-40B4-BE49-F238E27FC236}">
                    <a16:creationId xmlns:a16="http://schemas.microsoft.com/office/drawing/2014/main" id="{3D6940CF-4A41-498E-8C8E-8CAB28C9A7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09435" y="4141705"/>
                <a:ext cx="3330" cy="10763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6BD15B0A-E681-4298-9803-FB86E03E0E5B}"/>
                </a:ext>
              </a:extLst>
            </p:cNvPr>
            <p:cNvGrpSpPr/>
            <p:nvPr/>
          </p:nvGrpSpPr>
          <p:grpSpPr>
            <a:xfrm rot="5400000">
              <a:off x="5065646" y="-60227"/>
              <a:ext cx="1582364" cy="2922970"/>
              <a:chOff x="666758" y="585291"/>
              <a:chExt cx="3502814" cy="6470457"/>
            </a:xfrm>
          </p:grpSpPr>
          <p:cxnSp>
            <p:nvCxnSpPr>
              <p:cNvPr id="142" name="Gerader Verbinder 141">
                <a:extLst>
                  <a:ext uri="{FF2B5EF4-FFF2-40B4-BE49-F238E27FC236}">
                    <a16:creationId xmlns:a16="http://schemas.microsoft.com/office/drawing/2014/main" id="{4EB7BF8A-BFCD-46B1-972F-4553FDFB8F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36592" y="3731339"/>
                <a:ext cx="1078800" cy="79388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r Verbinder 142">
                <a:extLst>
                  <a:ext uri="{FF2B5EF4-FFF2-40B4-BE49-F238E27FC236}">
                    <a16:creationId xmlns:a16="http://schemas.microsoft.com/office/drawing/2014/main" id="{C77B27F3-0228-4483-B4D6-979D37A623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0095" y="4198817"/>
                <a:ext cx="6702" cy="99897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r Verbinder 143">
                <a:extLst>
                  <a:ext uri="{FF2B5EF4-FFF2-40B4-BE49-F238E27FC236}">
                    <a16:creationId xmlns:a16="http://schemas.microsoft.com/office/drawing/2014/main" id="{05C0D18E-595A-4875-91BD-0E29DFD395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7803" y="5791439"/>
                <a:ext cx="2374211" cy="15440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r Verbinder 144">
                <a:extLst>
                  <a:ext uri="{FF2B5EF4-FFF2-40B4-BE49-F238E27FC236}">
                    <a16:creationId xmlns:a16="http://schemas.microsoft.com/office/drawing/2014/main" id="{09223702-68AC-4378-BC35-4F6C06AAB1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-753663" y="2254942"/>
                <a:ext cx="4096247" cy="756945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2094E1E5-D168-4C7F-B1F6-48645476FF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01076" y="2303316"/>
                <a:ext cx="2860898" cy="189554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3694CDD9-AE1B-49BF-AB7F-31DB9B4B60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758" y="4681537"/>
                <a:ext cx="1006175" cy="81172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B737261E-F618-4CF7-A70F-E355963531C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826504" y="4527967"/>
                <a:ext cx="2189497" cy="249663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52CF2C5E-3E59-4719-9B2C-35C2388000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09435" y="4141705"/>
                <a:ext cx="3330" cy="107633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2C6E2B37-AAD6-462D-B68D-0BBDE683E6EE}"/>
                </a:ext>
              </a:extLst>
            </p:cNvPr>
            <p:cNvGrpSpPr/>
            <p:nvPr/>
          </p:nvGrpSpPr>
          <p:grpSpPr>
            <a:xfrm>
              <a:off x="3595718" y="932616"/>
              <a:ext cx="1904092" cy="2093470"/>
              <a:chOff x="217291" y="2155449"/>
              <a:chExt cx="4215009" cy="4634227"/>
            </a:xfrm>
          </p:grpSpPr>
          <p:cxnSp>
            <p:nvCxnSpPr>
              <p:cNvPr id="134" name="Gerader Verbinder 133">
                <a:extLst>
                  <a:ext uri="{FF2B5EF4-FFF2-40B4-BE49-F238E27FC236}">
                    <a16:creationId xmlns:a16="http://schemas.microsoft.com/office/drawing/2014/main" id="{884BD781-C01B-46B5-9DBC-1268DD9275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532" y="2155449"/>
                <a:ext cx="1448401" cy="251223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0024CC95-8A35-4541-9F5B-0A37B86087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291" y="4694953"/>
                <a:ext cx="1455642" cy="6890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0902C48F-628B-4EDB-8780-97D9276E5E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330" y="4681538"/>
                <a:ext cx="989783" cy="2108138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>
                <a:extLst>
                  <a:ext uri="{FF2B5EF4-FFF2-40B4-BE49-F238E27FC236}">
                    <a16:creationId xmlns:a16="http://schemas.microsoft.com/office/drawing/2014/main" id="{0A904ACF-CAEF-4824-B323-EF8068F64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2933" y="2604612"/>
                <a:ext cx="0" cy="2076926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>
                <a:extLst>
                  <a:ext uri="{FF2B5EF4-FFF2-40B4-BE49-F238E27FC236}">
                    <a16:creationId xmlns:a16="http://schemas.microsoft.com/office/drawing/2014/main" id="{F2C59D42-AC4F-47D2-9821-383CD789E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3753" y="2483868"/>
                <a:ext cx="2675243" cy="2197669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>
                <a:extLst>
                  <a:ext uri="{FF2B5EF4-FFF2-40B4-BE49-F238E27FC236}">
                    <a16:creationId xmlns:a16="http://schemas.microsoft.com/office/drawing/2014/main" id="{FD77F3E9-63AF-444A-A5C6-ED737CB6E8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758" y="4681537"/>
                <a:ext cx="1006175" cy="81172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>
                <a:extLst>
                  <a:ext uri="{FF2B5EF4-FFF2-40B4-BE49-F238E27FC236}">
                    <a16:creationId xmlns:a16="http://schemas.microsoft.com/office/drawing/2014/main" id="{E3812168-893D-4916-847E-9B1690117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933" y="4681538"/>
                <a:ext cx="632649" cy="525462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>
                <a:extLst>
                  <a:ext uri="{FF2B5EF4-FFF2-40B4-BE49-F238E27FC236}">
                    <a16:creationId xmlns:a16="http://schemas.microsoft.com/office/drawing/2014/main" id="{B4542598-DC09-4772-A112-3CFE71A03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933" y="4681538"/>
                <a:ext cx="2759367" cy="82316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71275AF3-C795-4A63-99C3-9D373F8F0F16}"/>
                </a:ext>
              </a:extLst>
            </p:cNvPr>
            <p:cNvSpPr/>
            <p:nvPr/>
          </p:nvSpPr>
          <p:spPr>
            <a:xfrm>
              <a:off x="4180903" y="2001022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FE8F9CD-D19E-44FC-A5DB-92A0865C1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8178" y="1080976"/>
              <a:ext cx="1208517" cy="992777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C9AFE85-5786-47B1-9CDB-404CCF1BF9D7}"/>
                </a:ext>
              </a:extLst>
            </p:cNvPr>
            <p:cNvSpPr/>
            <p:nvPr/>
          </p:nvSpPr>
          <p:spPr>
            <a:xfrm>
              <a:off x="5400557" y="1006821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DD0096A2-BF8E-45EF-B800-2988E59E45D6}"/>
                </a:ext>
              </a:extLst>
            </p:cNvPr>
            <p:cNvCxnSpPr>
              <a:cxnSpLocks/>
            </p:cNvCxnSpPr>
            <p:nvPr/>
          </p:nvCxnSpPr>
          <p:spPr>
            <a:xfrm>
              <a:off x="5482325" y="1080976"/>
              <a:ext cx="1284837" cy="851293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B83C66F8-E4DD-4529-A38D-9A5A002C707C}"/>
                </a:ext>
              </a:extLst>
            </p:cNvPr>
            <p:cNvSpPr/>
            <p:nvPr/>
          </p:nvSpPr>
          <p:spPr>
            <a:xfrm>
              <a:off x="6687208" y="1857064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F100FF1-90C1-4861-A795-00385FDAB2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9638" y="1909962"/>
              <a:ext cx="1934" cy="542800"/>
            </a:xfrm>
            <a:prstGeom prst="line">
              <a:avLst/>
            </a:prstGeom>
            <a:ln w="28575">
              <a:solidFill>
                <a:srgbClr val="FFA5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D650612E-4419-4116-8F91-13ABBFA8FDF9}"/>
                </a:ext>
              </a:extLst>
            </p:cNvPr>
            <p:cNvSpPr/>
            <p:nvPr/>
          </p:nvSpPr>
          <p:spPr>
            <a:xfrm>
              <a:off x="6687208" y="2386261"/>
              <a:ext cx="142051" cy="142051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3EBBF7A1-46AB-4A72-A782-F1099FB2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155483">
              <a:off x="3796121" y="1569015"/>
              <a:ext cx="759965" cy="1074862"/>
            </a:xfrm>
            <a:prstGeom prst="rect">
              <a:avLst/>
            </a:prstGeom>
          </p:spPr>
        </p:pic>
      </p:grp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9FD43C51-1455-4757-AB32-7A73CCCF2F10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6615998" y="2710474"/>
            <a:ext cx="459020" cy="30302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81332489-07C9-4937-B1C8-B93393523D43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1318015" y="3852119"/>
            <a:ext cx="93564" cy="40644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90DF470C-B1A0-4179-BAAE-1A985CAABACD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285884" y="3848308"/>
            <a:ext cx="461392" cy="27148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feld 246">
            <a:extLst>
              <a:ext uri="{FF2B5EF4-FFF2-40B4-BE49-F238E27FC236}">
                <a16:creationId xmlns:a16="http://schemas.microsoft.com/office/drawing/2014/main" id="{466CF3CD-3D96-4521-8818-6355B956E23F}"/>
              </a:ext>
            </a:extLst>
          </p:cNvPr>
          <p:cNvSpPr txBox="1"/>
          <p:nvPr/>
        </p:nvSpPr>
        <p:spPr>
          <a:xfrm>
            <a:off x="4045684" y="4448702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>
                <a:latin typeface="Bahnschrift Light SemiCondensed" panose="020B0502040204020203" pitchFamily="34" charset="0"/>
              </a:rPr>
              <a:t>cos(</a:t>
            </a:r>
            <a:r>
              <a:rPr lang="de-CH" sz="900" i="1" dirty="0" err="1">
                <a:latin typeface="Bahnschrift Light SemiCondensed" panose="020B0502040204020203" pitchFamily="34" charset="0"/>
              </a:rPr>
              <a:t>ta</a:t>
            </a:r>
            <a:r>
              <a:rPr lang="de-CH" sz="900" i="1" dirty="0">
                <a:latin typeface="Bahnschrift Light SemiCondensed" panose="020B0502040204020203" pitchFamily="34" charset="0"/>
              </a:rPr>
              <a:t>)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6A536F0E-E488-4974-B206-64611416614E}"/>
              </a:ext>
            </a:extLst>
          </p:cNvPr>
          <p:cNvSpPr txBox="1"/>
          <p:nvPr/>
        </p:nvSpPr>
        <p:spPr>
          <a:xfrm>
            <a:off x="4039266" y="4756065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 err="1">
                <a:latin typeface="Bahnschrift Light SemiCondensed" panose="020B0502040204020203" pitchFamily="34" charset="0"/>
              </a:rPr>
              <a:t>sl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E7C278A9-38D6-45B4-B3BD-96F0D3FA14A7}"/>
              </a:ext>
            </a:extLst>
          </p:cNvPr>
          <p:cNvSpPr txBox="1"/>
          <p:nvPr/>
        </p:nvSpPr>
        <p:spPr>
          <a:xfrm>
            <a:off x="4044129" y="5353115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 err="1">
                <a:latin typeface="Bahnschrift Light SemiCondensed" panose="020B0502040204020203" pitchFamily="34" charset="0"/>
              </a:rPr>
              <a:t>elevation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B85A3337-F9AE-4C16-8584-F422CB0A31D2}"/>
              </a:ext>
            </a:extLst>
          </p:cNvPr>
          <p:cNvSpPr txBox="1"/>
          <p:nvPr/>
        </p:nvSpPr>
        <p:spPr>
          <a:xfrm>
            <a:off x="4045684" y="5662649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 err="1">
                <a:latin typeface="Bahnschrift Light SemiCondensed" panose="020B0502040204020203" pitchFamily="34" charset="0"/>
              </a:rPr>
              <a:t>humans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pic>
        <p:nvPicPr>
          <p:cNvPr id="158" name="Grafik 157">
            <a:extLst>
              <a:ext uri="{FF2B5EF4-FFF2-40B4-BE49-F238E27FC236}">
                <a16:creationId xmlns:a16="http://schemas.microsoft.com/office/drawing/2014/main" id="{F30E3CBA-2E38-42DB-8D7D-9D07EF01B5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683" y="754103"/>
            <a:ext cx="3542710" cy="184507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F22208C7-7580-44E1-9CE5-52A41B0638A7}"/>
              </a:ext>
            </a:extLst>
          </p:cNvPr>
          <p:cNvGrpSpPr/>
          <p:nvPr/>
        </p:nvGrpSpPr>
        <p:grpSpPr>
          <a:xfrm>
            <a:off x="9397483" y="5593043"/>
            <a:ext cx="2536073" cy="613310"/>
            <a:chOff x="9474866" y="5526730"/>
            <a:chExt cx="2536073" cy="613310"/>
          </a:xfrm>
        </p:grpSpPr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C78F44DD-5E4F-448C-998F-265FA60C31B7}"/>
                </a:ext>
              </a:extLst>
            </p:cNvPr>
            <p:cNvGrpSpPr/>
            <p:nvPr/>
          </p:nvGrpSpPr>
          <p:grpSpPr>
            <a:xfrm>
              <a:off x="9474866" y="5609661"/>
              <a:ext cx="2536073" cy="464559"/>
              <a:chOff x="6263417" y="4618370"/>
              <a:chExt cx="2536073" cy="464559"/>
            </a:xfrm>
          </p:grpSpPr>
          <p:grpSp>
            <p:nvGrpSpPr>
              <p:cNvPr id="168" name="Gruppieren 167">
                <a:extLst>
                  <a:ext uri="{FF2B5EF4-FFF2-40B4-BE49-F238E27FC236}">
                    <a16:creationId xmlns:a16="http://schemas.microsoft.com/office/drawing/2014/main" id="{02073224-2119-4D29-8648-4CD5088AA3E8}"/>
                  </a:ext>
                </a:extLst>
              </p:cNvPr>
              <p:cNvGrpSpPr/>
              <p:nvPr/>
            </p:nvGrpSpPr>
            <p:grpSpPr>
              <a:xfrm>
                <a:off x="6267958" y="4650855"/>
                <a:ext cx="2531532" cy="426463"/>
                <a:chOff x="7099283" y="3819674"/>
                <a:chExt cx="2531532" cy="426463"/>
              </a:xfrm>
            </p:grpSpPr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C7B82272-635B-44BC-ABF1-152D14DBEECD}"/>
                    </a:ext>
                  </a:extLst>
                </p:cNvPr>
                <p:cNvSpPr/>
                <p:nvPr/>
              </p:nvSpPr>
              <p:spPr>
                <a:xfrm>
                  <a:off x="7099283" y="3822094"/>
                  <a:ext cx="424043" cy="424043"/>
                </a:xfrm>
                <a:prstGeom prst="ellipse">
                  <a:avLst/>
                </a:prstGeom>
                <a:solidFill>
                  <a:srgbClr val="FFA500">
                    <a:alpha val="50196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91850FD-7786-45D3-8676-498E0A19D7C2}"/>
                    </a:ext>
                  </a:extLst>
                </p:cNvPr>
                <p:cNvSpPr/>
                <p:nvPr/>
              </p:nvSpPr>
              <p:spPr>
                <a:xfrm>
                  <a:off x="9206772" y="3819674"/>
                  <a:ext cx="424043" cy="424043"/>
                </a:xfrm>
                <a:prstGeom prst="ellipse">
                  <a:avLst/>
                </a:prstGeom>
                <a:solidFill>
                  <a:srgbClr val="FFA500">
                    <a:alpha val="50196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cxnSp>
            <p:nvCxnSpPr>
              <p:cNvPr id="169" name="Verbinder: gekrümmt 168">
                <a:extLst>
                  <a:ext uri="{FF2B5EF4-FFF2-40B4-BE49-F238E27FC236}">
                    <a16:creationId xmlns:a16="http://schemas.microsoft.com/office/drawing/2014/main" id="{0169A1BB-C3AE-493F-B23A-27CE73F41E98}"/>
                  </a:ext>
                </a:extLst>
              </p:cNvPr>
              <p:cNvCxnSpPr>
                <a:cxnSpLocks/>
                <a:stCxn id="176" idx="7"/>
                <a:endCxn id="177" idx="1"/>
              </p:cNvCxnSpPr>
              <p:nvPr/>
            </p:nvCxnSpPr>
            <p:spPr>
              <a:xfrm rot="5400000" flipH="1" flipV="1">
                <a:off x="7532514" y="3810342"/>
                <a:ext cx="2420" cy="1807646"/>
              </a:xfrm>
              <a:prstGeom prst="curvedConnector3">
                <a:avLst>
                  <a:gd name="adj1" fmla="val 591326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Verbinder: gekrümmt 170">
                <a:extLst>
                  <a:ext uri="{FF2B5EF4-FFF2-40B4-BE49-F238E27FC236}">
                    <a16:creationId xmlns:a16="http://schemas.microsoft.com/office/drawing/2014/main" id="{127E8382-4A90-41D9-B1D0-26C017D25F4E}"/>
                  </a:ext>
                </a:extLst>
              </p:cNvPr>
              <p:cNvCxnSpPr>
                <a:cxnSpLocks/>
                <a:stCxn id="177" idx="3"/>
                <a:endCxn id="176" idx="5"/>
              </p:cNvCxnSpPr>
              <p:nvPr/>
            </p:nvCxnSpPr>
            <p:spPr>
              <a:xfrm rot="5400000">
                <a:off x="7532514" y="4110185"/>
                <a:ext cx="2420" cy="1807646"/>
              </a:xfrm>
              <a:prstGeom prst="curvedConnector3">
                <a:avLst>
                  <a:gd name="adj1" fmla="val 4419587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8A656023-9607-4BFC-85C0-D3F2C4B1AA07}"/>
                  </a:ext>
                </a:extLst>
              </p:cNvPr>
              <p:cNvSpPr txBox="1"/>
              <p:nvPr/>
            </p:nvSpPr>
            <p:spPr>
              <a:xfrm>
                <a:off x="6263417" y="4618370"/>
                <a:ext cx="424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>
                    <a:latin typeface="Bahnschrift Light SemiCondensed" panose="020B0502040204020203" pitchFamily="34" charset="0"/>
                  </a:rPr>
                  <a:t>A</a:t>
                </a:r>
              </a:p>
            </p:txBody>
          </p:sp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CCD364BE-5F11-4C87-95ED-8749CD6B8DD5}"/>
                  </a:ext>
                </a:extLst>
              </p:cNvPr>
              <p:cNvSpPr txBox="1"/>
              <p:nvPr/>
            </p:nvSpPr>
            <p:spPr>
              <a:xfrm>
                <a:off x="8369714" y="4621264"/>
                <a:ext cx="424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>
                    <a:latin typeface="Bahnschrift Light SemiCondensed" panose="020B0502040204020203" pitchFamily="34" charset="0"/>
                  </a:rPr>
                  <a:t>B</a:t>
                </a:r>
              </a:p>
            </p:txBody>
          </p:sp>
        </p:grp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9A249D72-3CF0-4932-8DD3-1BF2A8B2F601}"/>
                </a:ext>
              </a:extLst>
            </p:cNvPr>
            <p:cNvSpPr txBox="1"/>
            <p:nvPr/>
          </p:nvSpPr>
          <p:spPr>
            <a:xfrm>
              <a:off x="10496558" y="5526730"/>
              <a:ext cx="4240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i="1" dirty="0">
                  <a:latin typeface="Bahnschrift Light SemiCondensed" panose="020B0502040204020203" pitchFamily="34" charset="0"/>
                </a:rPr>
                <a:t>0.6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F61406-80CE-479E-8ECB-89D8BD37FA9A}"/>
                </a:ext>
              </a:extLst>
            </p:cNvPr>
            <p:cNvSpPr txBox="1"/>
            <p:nvPr/>
          </p:nvSpPr>
          <p:spPr>
            <a:xfrm>
              <a:off x="10496557" y="5909208"/>
              <a:ext cx="4240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i="1" dirty="0">
                  <a:latin typeface="Bahnschrift Light SemiCondensed" panose="020B0502040204020203" pitchFamily="34" charset="0"/>
                </a:rPr>
                <a:t>0.3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F16EE181-0B65-441D-9CD9-2BD05A8E10AF}"/>
                  </a:ext>
                </a:extLst>
              </p:cNvPr>
              <p:cNvSpPr txBox="1"/>
              <p:nvPr/>
            </p:nvSpPr>
            <p:spPr>
              <a:xfrm>
                <a:off x="6157282" y="6275937"/>
                <a:ext cx="10229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CH" sz="105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050" dirty="0">
                    <a:solidFill>
                      <a:schemeClr val="bg2">
                        <a:lumMod val="75000"/>
                      </a:schemeClr>
                    </a:solidFill>
                    <a:latin typeface="Bahnschrift Light SemiCondensed" panose="020B0502040204020203" pitchFamily="34" charset="0"/>
                  </a:rPr>
                  <a:t>-</a:t>
                </a:r>
                <a:r>
                  <a:rPr lang="de-CH" sz="1050" dirty="0" err="1">
                    <a:solidFill>
                      <a:schemeClr val="bg2">
                        <a:lumMod val="75000"/>
                      </a:schemeClr>
                    </a:solidFill>
                    <a:latin typeface="Bahnschrift Light SemiCondensed" panose="020B0502040204020203" pitchFamily="34" charset="0"/>
                  </a:rPr>
                  <a:t>Estimates</a:t>
                </a:r>
                <a:endParaRPr lang="de-CH" sz="1050" dirty="0">
                  <a:solidFill>
                    <a:schemeClr val="bg2">
                      <a:lumMod val="75000"/>
                    </a:schemeClr>
                  </a:solidFill>
                  <a:latin typeface="Bahnschrift Ligh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F16EE181-0B65-441D-9CD9-2BD05A8E1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82" y="6275937"/>
                <a:ext cx="1022996" cy="261610"/>
              </a:xfrm>
              <a:prstGeom prst="rect">
                <a:avLst/>
              </a:prstGeom>
              <a:blipFill>
                <a:blip r:embed="rId11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D41A4EC6-3B88-43C1-9DBD-A30619E5CB69}"/>
              </a:ext>
            </a:extLst>
          </p:cNvPr>
          <p:cNvCxnSpPr>
            <a:cxnSpLocks/>
          </p:cNvCxnSpPr>
          <p:nvPr/>
        </p:nvCxnSpPr>
        <p:spPr>
          <a:xfrm rot="5400000" flipH="1">
            <a:off x="4947738" y="6238182"/>
            <a:ext cx="1315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feld 247">
            <a:extLst>
              <a:ext uri="{FF2B5EF4-FFF2-40B4-BE49-F238E27FC236}">
                <a16:creationId xmlns:a16="http://schemas.microsoft.com/office/drawing/2014/main" id="{5E5DBA15-BDB2-4DF0-81C0-9BF5EC570A44}"/>
              </a:ext>
            </a:extLst>
          </p:cNvPr>
          <p:cNvSpPr txBox="1"/>
          <p:nvPr/>
        </p:nvSpPr>
        <p:spPr>
          <a:xfrm>
            <a:off x="4049725" y="5068870"/>
            <a:ext cx="747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900" i="1" dirty="0">
                <a:latin typeface="Bahnschrift Light SemiCondensed" panose="020B0502040204020203" pitchFamily="34" charset="0"/>
              </a:rPr>
              <a:t>log(</a:t>
            </a:r>
            <a:r>
              <a:rPr lang="de-CH" sz="900" i="1" dirty="0" err="1">
                <a:latin typeface="Bahnschrift Light SemiCondensed" panose="020B0502040204020203" pitchFamily="34" charset="0"/>
              </a:rPr>
              <a:t>sl</a:t>
            </a:r>
            <a:r>
              <a:rPr lang="de-CH" sz="900" i="1" dirty="0">
                <a:latin typeface="Bahnschrift Light SemiCondensed" panose="020B0502040204020203" pitchFamily="34" charset="0"/>
              </a:rPr>
              <a:t>)</a:t>
            </a:r>
            <a:endParaRPr lang="de-CH" sz="500" i="1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D9AFC9C9-E56A-4E05-8336-BA671BF8A817}"/>
              </a:ext>
            </a:extLst>
          </p:cNvPr>
          <p:cNvGrpSpPr/>
          <p:nvPr/>
        </p:nvGrpSpPr>
        <p:grpSpPr>
          <a:xfrm>
            <a:off x="4712643" y="4263806"/>
            <a:ext cx="3508682" cy="2040149"/>
            <a:chOff x="4712643" y="4263806"/>
            <a:chExt cx="3508682" cy="204014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cxnSp>
          <p:nvCxnSpPr>
            <p:cNvPr id="175" name="Gerader Verbinder 174">
              <a:extLst>
                <a:ext uri="{FF2B5EF4-FFF2-40B4-BE49-F238E27FC236}">
                  <a16:creationId xmlns:a16="http://schemas.microsoft.com/office/drawing/2014/main" id="{FFDDEB83-BF0A-4A2B-8A87-589E8EAEF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528" y="6182202"/>
              <a:ext cx="32047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7FD8AB71-9525-4599-9098-4332458F5CD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155553" y="6238183"/>
              <a:ext cx="131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84">
              <a:extLst>
                <a:ext uri="{FF2B5EF4-FFF2-40B4-BE49-F238E27FC236}">
                  <a16:creationId xmlns:a16="http://schemas.microsoft.com/office/drawing/2014/main" id="{A974BEF8-5AC1-499F-AC29-DA6DF6B67F5B}"/>
                </a:ext>
              </a:extLst>
            </p:cNvPr>
            <p:cNvCxnSpPr>
              <a:cxnSpLocks/>
            </p:cNvCxnSpPr>
            <p:nvPr/>
          </p:nvCxnSpPr>
          <p:spPr>
            <a:xfrm>
              <a:off x="6683987" y="4263806"/>
              <a:ext cx="0" cy="190860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242950AC-B20D-41B3-BCFF-B4287E438ECD}"/>
                </a:ext>
              </a:extLst>
            </p:cNvPr>
            <p:cNvGrpSpPr/>
            <p:nvPr/>
          </p:nvGrpSpPr>
          <p:grpSpPr>
            <a:xfrm>
              <a:off x="4712643" y="4268891"/>
              <a:ext cx="78396" cy="1830790"/>
              <a:chOff x="4659495" y="4268891"/>
              <a:chExt cx="131544" cy="1697555"/>
            </a:xfrm>
          </p:grpSpPr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0B68DE9E-23F8-4F91-8419-9480DC893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398" y="4268891"/>
                <a:ext cx="0" cy="16975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016A1E9F-A4E6-4994-8B42-031601666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9495" y="4276831"/>
                <a:ext cx="131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CE1CCC15-C4F2-4052-A11C-A0589C2625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9495" y="5961361"/>
                <a:ext cx="131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>
                <a:extLst>
                  <a:ext uri="{FF2B5EF4-FFF2-40B4-BE49-F238E27FC236}">
                    <a16:creationId xmlns:a16="http://schemas.microsoft.com/office/drawing/2014/main" id="{DBA18BAF-0DB8-4523-A59B-DB15D65FB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4557586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>
                <a:extLst>
                  <a:ext uri="{FF2B5EF4-FFF2-40B4-BE49-F238E27FC236}">
                    <a16:creationId xmlns:a16="http://schemas.microsoft.com/office/drawing/2014/main" id="{42F29941-5E7C-4A77-9832-0B5E3F3321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4838342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>
                <a:extLst>
                  <a:ext uri="{FF2B5EF4-FFF2-40B4-BE49-F238E27FC236}">
                    <a16:creationId xmlns:a16="http://schemas.microsoft.com/office/drawing/2014/main" id="{F4755404-D351-41D7-9759-761FBF8C87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5119098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>
                <a:extLst>
                  <a:ext uri="{FF2B5EF4-FFF2-40B4-BE49-F238E27FC236}">
                    <a16:creationId xmlns:a16="http://schemas.microsoft.com/office/drawing/2014/main" id="{B675857B-9DE3-42D8-9BD5-C3F7128C7B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5399854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r Verbinder 206">
                <a:extLst>
                  <a:ext uri="{FF2B5EF4-FFF2-40B4-BE49-F238E27FC236}">
                    <a16:creationId xmlns:a16="http://schemas.microsoft.com/office/drawing/2014/main" id="{DF5A6830-4134-4413-9948-E0ED1FF0D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5680610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35B370B-E038-4FA1-89BE-4F05A7BBF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4276831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B79E3107-B5AA-4DF4-90B3-274E4D4B1D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2210" y="5961361"/>
                <a:ext cx="5013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uppieren 262">
              <a:extLst>
                <a:ext uri="{FF2B5EF4-FFF2-40B4-BE49-F238E27FC236}">
                  <a16:creationId xmlns:a16="http://schemas.microsoft.com/office/drawing/2014/main" id="{25431985-7ED4-44F7-A893-8AA96858C8C6}"/>
                </a:ext>
              </a:extLst>
            </p:cNvPr>
            <p:cNvGrpSpPr/>
            <p:nvPr/>
          </p:nvGrpSpPr>
          <p:grpSpPr>
            <a:xfrm>
              <a:off x="5448836" y="5708459"/>
              <a:ext cx="1035915" cy="160229"/>
              <a:chOff x="5495550" y="5688949"/>
              <a:chExt cx="1035915" cy="160229"/>
            </a:xfrm>
          </p:grpSpPr>
          <p:cxnSp>
            <p:nvCxnSpPr>
              <p:cNvPr id="161" name="Gerader Verbinder 160">
                <a:extLst>
                  <a:ext uri="{FF2B5EF4-FFF2-40B4-BE49-F238E27FC236}">
                    <a16:creationId xmlns:a16="http://schemas.microsoft.com/office/drawing/2014/main" id="{6849AFC9-BAEE-43A4-9529-A030E11908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5550" y="5769063"/>
                <a:ext cx="1035915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>
                <a:extLst>
                  <a:ext uri="{FF2B5EF4-FFF2-40B4-BE49-F238E27FC236}">
                    <a16:creationId xmlns:a16="http://schemas.microsoft.com/office/drawing/2014/main" id="{3468DB5B-9E8B-417A-860F-32C363651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9097" y="5769063"/>
                <a:ext cx="724074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Gerader Verbinder 243">
                <a:extLst>
                  <a:ext uri="{FF2B5EF4-FFF2-40B4-BE49-F238E27FC236}">
                    <a16:creationId xmlns:a16="http://schemas.microsoft.com/office/drawing/2014/main" id="{DE98F817-6507-491D-B6A1-AEFDB337C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524" y="5770559"/>
                <a:ext cx="371664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2" name="Ellipse 241">
                <a:extLst>
                  <a:ext uri="{FF2B5EF4-FFF2-40B4-BE49-F238E27FC236}">
                    <a16:creationId xmlns:a16="http://schemas.microsoft.com/office/drawing/2014/main" id="{38BCD042-5CAD-439F-820A-281275E45DD1}"/>
                  </a:ext>
                </a:extLst>
              </p:cNvPr>
              <p:cNvSpPr/>
              <p:nvPr/>
            </p:nvSpPr>
            <p:spPr>
              <a:xfrm>
                <a:off x="5920789" y="5688949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62" name="Gruppieren 261">
              <a:extLst>
                <a:ext uri="{FF2B5EF4-FFF2-40B4-BE49-F238E27FC236}">
                  <a16:creationId xmlns:a16="http://schemas.microsoft.com/office/drawing/2014/main" id="{EBCD6609-6406-4940-A118-8DF31A8EEE24}"/>
                </a:ext>
              </a:extLst>
            </p:cNvPr>
            <p:cNvGrpSpPr/>
            <p:nvPr/>
          </p:nvGrpSpPr>
          <p:grpSpPr>
            <a:xfrm>
              <a:off x="7259126" y="5415883"/>
              <a:ext cx="590550" cy="160229"/>
              <a:chOff x="6666728" y="5301035"/>
              <a:chExt cx="590550" cy="160229"/>
            </a:xfrm>
          </p:grpSpPr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F82FCAAD-4BDB-47D7-A395-25A097555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728" y="5381149"/>
                <a:ext cx="590550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57F21A6B-70D7-412F-BD26-DA65E55D2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965" y="5381149"/>
                <a:ext cx="372076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145DC718-CF65-4021-9F46-B89DADEF0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0560" y="5382645"/>
                <a:ext cx="242887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F850636E-95A0-4D7E-9931-AEBFB5EEA555}"/>
                  </a:ext>
                </a:extLst>
              </p:cNvPr>
              <p:cNvSpPr/>
              <p:nvPr/>
            </p:nvSpPr>
            <p:spPr>
              <a:xfrm>
                <a:off x="6881887" y="5301035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C10BDB10-7AC0-4D17-8095-F1FCFB9527AD}"/>
                </a:ext>
              </a:extLst>
            </p:cNvPr>
            <p:cNvGrpSpPr/>
            <p:nvPr/>
          </p:nvGrpSpPr>
          <p:grpSpPr>
            <a:xfrm>
              <a:off x="6126247" y="5115731"/>
              <a:ext cx="1028315" cy="160229"/>
              <a:chOff x="6934285" y="4929727"/>
              <a:chExt cx="1028315" cy="160229"/>
            </a:xfrm>
          </p:grpSpPr>
          <p:cxnSp>
            <p:nvCxnSpPr>
              <p:cNvPr id="187" name="Gerader Verbinder 186">
                <a:extLst>
                  <a:ext uri="{FF2B5EF4-FFF2-40B4-BE49-F238E27FC236}">
                    <a16:creationId xmlns:a16="http://schemas.microsoft.com/office/drawing/2014/main" id="{AA8E67B6-53C7-4E1A-96E8-B75090DC0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4285" y="5009841"/>
                <a:ext cx="1028315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>
                <a:extLst>
                  <a:ext uri="{FF2B5EF4-FFF2-40B4-BE49-F238E27FC236}">
                    <a16:creationId xmlns:a16="http://schemas.microsoft.com/office/drawing/2014/main" id="{827B656C-4371-43EC-ABB1-45B46CB12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1536" y="5009841"/>
                <a:ext cx="733812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>
                <a:extLst>
                  <a:ext uri="{FF2B5EF4-FFF2-40B4-BE49-F238E27FC236}">
                    <a16:creationId xmlns:a16="http://schemas.microsoft.com/office/drawing/2014/main" id="{6B04AEFD-C4CB-4AB1-942F-273853110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4700" y="5011337"/>
                <a:ext cx="367485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49FCD177-EB6E-4D44-8DB7-AABDED49071E}"/>
                  </a:ext>
                </a:extLst>
              </p:cNvPr>
              <p:cNvSpPr/>
              <p:nvPr/>
            </p:nvSpPr>
            <p:spPr>
              <a:xfrm>
                <a:off x="7368326" y="4929727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60" name="Gruppieren 259">
              <a:extLst>
                <a:ext uri="{FF2B5EF4-FFF2-40B4-BE49-F238E27FC236}">
                  <a16:creationId xmlns:a16="http://schemas.microsoft.com/office/drawing/2014/main" id="{EE0FFBFE-2CA3-48CF-B617-8E63869A08C8}"/>
                </a:ext>
              </a:extLst>
            </p:cNvPr>
            <p:cNvGrpSpPr/>
            <p:nvPr/>
          </p:nvGrpSpPr>
          <p:grpSpPr>
            <a:xfrm>
              <a:off x="5757075" y="4799787"/>
              <a:ext cx="1327119" cy="160229"/>
              <a:chOff x="5734050" y="4704164"/>
              <a:chExt cx="1327119" cy="160229"/>
            </a:xfrm>
          </p:grpSpPr>
          <p:cxnSp>
            <p:nvCxnSpPr>
              <p:cNvPr id="194" name="Gerader Verbinder 193">
                <a:extLst>
                  <a:ext uri="{FF2B5EF4-FFF2-40B4-BE49-F238E27FC236}">
                    <a16:creationId xmlns:a16="http://schemas.microsoft.com/office/drawing/2014/main" id="{E83ADCA9-630A-402B-A6C0-CE7EEC46E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050" y="4784278"/>
                <a:ext cx="1327119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Gerader Verbinder 195">
                <a:extLst>
                  <a:ext uri="{FF2B5EF4-FFF2-40B4-BE49-F238E27FC236}">
                    <a16:creationId xmlns:a16="http://schemas.microsoft.com/office/drawing/2014/main" id="{E4061F25-827B-4E3B-B6A5-367CF9C05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7072" y="4784278"/>
                <a:ext cx="981075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>
                <a:extLst>
                  <a:ext uri="{FF2B5EF4-FFF2-40B4-BE49-F238E27FC236}">
                    <a16:creationId xmlns:a16="http://schemas.microsoft.com/office/drawing/2014/main" id="{3A35CE81-AE62-411A-8B66-E51BDFCDD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257" y="4785774"/>
                <a:ext cx="526705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D60D3C66-D465-4510-B50F-6A3F4C91D14D}"/>
                  </a:ext>
                </a:extLst>
              </p:cNvPr>
              <p:cNvSpPr/>
              <p:nvPr/>
            </p:nvSpPr>
            <p:spPr>
              <a:xfrm>
                <a:off x="6317493" y="4704164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259" name="Gruppieren 258">
              <a:extLst>
                <a:ext uri="{FF2B5EF4-FFF2-40B4-BE49-F238E27FC236}">
                  <a16:creationId xmlns:a16="http://schemas.microsoft.com/office/drawing/2014/main" id="{B7B90E6C-B00C-4FA9-88BC-8C111E537BFC}"/>
                </a:ext>
              </a:extLst>
            </p:cNvPr>
            <p:cNvGrpSpPr/>
            <p:nvPr/>
          </p:nvGrpSpPr>
          <p:grpSpPr>
            <a:xfrm>
              <a:off x="6686187" y="4509064"/>
              <a:ext cx="930208" cy="160229"/>
              <a:chOff x="6304803" y="4249085"/>
              <a:chExt cx="930208" cy="160229"/>
            </a:xfrm>
          </p:grpSpPr>
          <p:cxnSp>
            <p:nvCxnSpPr>
              <p:cNvPr id="199" name="Gerader Verbinder 198">
                <a:extLst>
                  <a:ext uri="{FF2B5EF4-FFF2-40B4-BE49-F238E27FC236}">
                    <a16:creationId xmlns:a16="http://schemas.microsoft.com/office/drawing/2014/main" id="{8D37488B-D886-4EB9-A90A-59D35AD48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803" y="4329199"/>
                <a:ext cx="930208" cy="0"/>
              </a:xfrm>
              <a:prstGeom prst="line">
                <a:avLst/>
              </a:prstGeom>
              <a:ln w="19050">
                <a:solidFill>
                  <a:srgbClr val="FFA5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>
                <a:extLst>
                  <a:ext uri="{FF2B5EF4-FFF2-40B4-BE49-F238E27FC236}">
                    <a16:creationId xmlns:a16="http://schemas.microsoft.com/office/drawing/2014/main" id="{E032778C-9F9E-47AE-AA92-2248C5F18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2657" y="4329199"/>
                <a:ext cx="694500" cy="0"/>
              </a:xfrm>
              <a:prstGeom prst="line">
                <a:avLst/>
              </a:prstGeom>
              <a:ln w="38100">
                <a:solidFill>
                  <a:srgbClr val="FFA500">
                    <a:alpha val="8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Gerader Verbinder 200">
                <a:extLst>
                  <a:ext uri="{FF2B5EF4-FFF2-40B4-BE49-F238E27FC236}">
                    <a16:creationId xmlns:a16="http://schemas.microsoft.com/office/drawing/2014/main" id="{11C40AED-EF62-4F9D-A9C6-818B54A53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514" y="4330695"/>
                <a:ext cx="400786" cy="0"/>
              </a:xfrm>
              <a:prstGeom prst="line">
                <a:avLst/>
              </a:prstGeom>
              <a:ln w="57150">
                <a:solidFill>
                  <a:srgbClr val="FFA500">
                    <a:alpha val="60000"/>
                  </a:srgb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763262AE-E778-40A7-A932-1364F203BCEB}"/>
                  </a:ext>
                </a:extLst>
              </p:cNvPr>
              <p:cNvSpPr/>
              <p:nvPr/>
            </p:nvSpPr>
            <p:spPr>
              <a:xfrm>
                <a:off x="6689791" y="4249085"/>
                <a:ext cx="160232" cy="160229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213" name="Textfeld 212">
            <a:extLst>
              <a:ext uri="{FF2B5EF4-FFF2-40B4-BE49-F238E27FC236}">
                <a16:creationId xmlns:a16="http://schemas.microsoft.com/office/drawing/2014/main" id="{3CADD82D-F89D-4D34-93E3-6835EA13198E}"/>
              </a:ext>
            </a:extLst>
          </p:cNvPr>
          <p:cNvSpPr txBox="1"/>
          <p:nvPr/>
        </p:nvSpPr>
        <p:spPr>
          <a:xfrm>
            <a:off x="6570215" y="6162452"/>
            <a:ext cx="2118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0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23186F88-1A75-41BB-95A0-9BAC6A458C8D}"/>
              </a:ext>
            </a:extLst>
          </p:cNvPr>
          <p:cNvSpPr txBox="1"/>
          <p:nvPr/>
        </p:nvSpPr>
        <p:spPr>
          <a:xfrm>
            <a:off x="7184246" y="6162452"/>
            <a:ext cx="3211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0.5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B26F98D9-8485-4128-AA43-ADC8A5DDA852}"/>
              </a:ext>
            </a:extLst>
          </p:cNvPr>
          <p:cNvSpPr txBox="1"/>
          <p:nvPr/>
        </p:nvSpPr>
        <p:spPr>
          <a:xfrm>
            <a:off x="5727404" y="6162452"/>
            <a:ext cx="440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-0.5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565EFFC7-9EA6-4360-8C68-14C150763755}"/>
              </a:ext>
            </a:extLst>
          </p:cNvPr>
          <p:cNvSpPr txBox="1"/>
          <p:nvPr/>
        </p:nvSpPr>
        <p:spPr>
          <a:xfrm>
            <a:off x="4884593" y="6162452"/>
            <a:ext cx="440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-1.0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C20106D0-8409-4A56-BA3B-4595D08C7797}"/>
              </a:ext>
            </a:extLst>
          </p:cNvPr>
          <p:cNvSpPr txBox="1"/>
          <p:nvPr/>
        </p:nvSpPr>
        <p:spPr>
          <a:xfrm>
            <a:off x="7907578" y="6162452"/>
            <a:ext cx="440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700" i="1" dirty="0">
                <a:latin typeface="Bahnschrift Light SemiCondensed" panose="020B0502040204020203" pitchFamily="34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0820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120</Words>
  <Application>Microsoft Office PowerPoint</Application>
  <PresentationFormat>Breitbild</PresentationFormat>
  <Paragraphs>44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Bahnschrift Light SemiCondensed</vt:lpstr>
      <vt:lpstr>Calibri</vt:lpstr>
      <vt:lpstr>Calibri Light</vt:lpstr>
      <vt:lpstr>Cambria Math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Proposal Talk</dc:title>
  <dc:creator>David Hofmann</dc:creator>
  <cp:lastModifiedBy>David Hofmann</cp:lastModifiedBy>
  <cp:revision>136</cp:revision>
  <dcterms:created xsi:type="dcterms:W3CDTF">2020-10-23T11:22:13Z</dcterms:created>
  <dcterms:modified xsi:type="dcterms:W3CDTF">2021-07-20T14:06:37Z</dcterms:modified>
</cp:coreProperties>
</file>