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/>
            <a:t>1. Introduction to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>
        <a:solidFill>
          <a:srgbClr val="B5CBE7"/>
        </a:solidFill>
      </dgm:spPr>
      <dgm:t>
        <a:bodyPr/>
        <a:lstStyle/>
        <a:p>
          <a:endParaRPr lang="en-US"/>
        </a:p>
      </dgm:t>
    </dgm:pt>
    <dgm:pt modelId="{F9C41CFB-6014-46DB-B77E-A8B821D87A61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The General Linear Model (GLM)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2. Assumptions &amp; Diagnostics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A62DF972-B1C0-430F-A221-160340C4D903}">
      <dgm:prSet phldrT="[Text]"/>
      <dgm:spPr/>
      <dgm:t>
        <a:bodyPr/>
        <a:lstStyle/>
        <a:p>
          <a:r>
            <a:rPr lang="en-US" dirty="0" smtClean="0"/>
            <a:t>Normality, homoscedasticity, linearity and Residuals: raw, </a:t>
          </a:r>
          <a:r>
            <a:rPr lang="en-US" dirty="0" err="1" smtClean="0"/>
            <a:t>studentized</a:t>
          </a:r>
          <a:r>
            <a:rPr lang="en-US" dirty="0" smtClean="0"/>
            <a:t> &amp; standardized</a:t>
          </a:r>
          <a:endParaRPr lang="en-US" dirty="0"/>
        </a:p>
      </dgm:t>
    </dgm:pt>
    <dgm:pt modelId="{6705E72D-4301-4576-B177-E53DAE7C23D0}" type="parTrans" cxnId="{480E7354-5325-4FD8-9E33-CD3ABC70E674}">
      <dgm:prSet/>
      <dgm:spPr/>
      <dgm:t>
        <a:bodyPr/>
        <a:lstStyle/>
        <a:p>
          <a:endParaRPr lang="en-US"/>
        </a:p>
      </dgm:t>
    </dgm:pt>
    <dgm:pt modelId="{61ED29F4-2CF6-45E4-8687-4CB3512C400C}" type="sibTrans" cxnId="{480E7354-5325-4FD8-9E33-CD3ABC70E674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Review of bivariate regression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8F7F7E2A-F410-42C7-8B45-1307FCDA956A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Coefficient- and model-level inference</a:t>
          </a:r>
          <a:endParaRPr lang="en-US" dirty="0"/>
        </a:p>
      </dgm:t>
    </dgm:pt>
    <dgm:pt modelId="{AF3D963D-3D08-4693-9717-AD62C14B5472}" type="parTrans" cxnId="{B53E0D74-1E71-42C0-8BE5-A7449D0F5B04}">
      <dgm:prSet/>
      <dgm:spPr/>
      <dgm:t>
        <a:bodyPr/>
        <a:lstStyle/>
        <a:p>
          <a:endParaRPr lang="en-US"/>
        </a:p>
      </dgm:t>
    </dgm:pt>
    <dgm:pt modelId="{191B3D3C-1376-48C6-AEA1-4D37D530CC8A}" type="sibTrans" cxnId="{B53E0D74-1E71-42C0-8BE5-A7449D0F5B04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Correlation and causality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independence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Diagnostics and solutions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2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1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2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B53E0D74-1E71-42C0-8BE5-A7449D0F5B04}" srcId="{CA1B342D-39AA-41E0-AD3D-1B17F288E780}" destId="{8F7F7E2A-F410-42C7-8B45-1307FCDA956A}" srcOrd="2" destOrd="0" parTransId="{AF3D963D-3D08-4693-9717-AD62C14B5472}" sibTransId="{191B3D3C-1376-48C6-AEA1-4D37D530CC8A}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E304D7B4-BDCF-484F-9D64-913A186E924F}" srcId="{989B89E7-4C20-4B35-9A45-23829166F101}" destId="{C5716A3D-F799-416B-9E44-F935B9390DD5}" srcOrd="2" destOrd="0" parTransId="{155A95F4-E909-45C5-9B1F-078690918165}" sibTransId="{76983B5E-954B-4C31-B01E-3B17BF43F7F6}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B54D10F7-85C7-4E7A-9F2D-C947B89EAE17}" srcId="{989B89E7-4C20-4B35-9A45-23829166F101}" destId="{1931B42D-D4A8-4DD8-B9F8-A13ED12450B1}" srcOrd="1" destOrd="0" parTransId="{596E77FB-F786-4E77-A783-87E081325626}" sibTransId="{F5157164-D9ED-4CD4-913B-BD073641B52A}"/>
    <dgm:cxn modelId="{480E7354-5325-4FD8-9E33-CD3ABC70E674}" srcId="{989B89E7-4C20-4B35-9A45-23829166F101}" destId="{A62DF972-B1C0-430F-A221-160340C4D903}" srcOrd="0" destOrd="0" parTransId="{6705E72D-4301-4576-B177-E53DAE7C23D0}" sibTransId="{61ED29F4-2CF6-45E4-8687-4CB3512C400C}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A7282778-C176-4B83-AB4C-266B60478FD2}" type="presOf" srcId="{8F7F7E2A-F410-42C7-8B45-1307FCDA956A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BB5F2DF6-61B3-4263-8F1A-9FA6F5CDB07D}" type="presOf" srcId="{A62DF972-B1C0-430F-A221-160340C4D903}" destId="{AB972662-6B60-4671-AB70-0A8CA502C5FC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28785A34-2DFC-4E53-A653-BAA23F70AE63}" type="presOf" srcId="{1931B42D-D4A8-4DD8-B9F8-A13ED12450B1}" destId="{AB972662-6B60-4671-AB70-0A8CA502C5FC}" srcOrd="0" destOrd="1" presId="urn:microsoft.com/office/officeart/2005/8/layout/process3"/>
    <dgm:cxn modelId="{826EA20E-1B18-4B61-8F12-577C80F181AC}" type="presOf" srcId="{C5716A3D-F799-416B-9E44-F935B9390DD5}" destId="{AB972662-6B60-4671-AB70-0A8CA502C5FC}" srcOrd="0" destOrd="2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3. Multiple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/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Statistical adjustments (“controls”)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4. Categorical predictors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Statistical inference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Multi-collinearity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Dichotomous variables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ANOVA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36889FEF-DA84-4E2E-8231-6A598D9B9AA2}">
      <dgm:prSet phldrT="[Text]"/>
      <dgm:spPr/>
      <dgm:t>
        <a:bodyPr/>
        <a:lstStyle/>
        <a:p>
          <a:r>
            <a:rPr lang="en-US" dirty="0" smtClean="0"/>
            <a:t>ANCOVA</a:t>
          </a:r>
          <a:endParaRPr lang="en-US" dirty="0"/>
        </a:p>
      </dgm:t>
    </dgm:pt>
    <dgm:pt modelId="{7FD594C4-07D5-466A-A6B8-7F69E8567E44}" type="parTrans" cxnId="{B4EB8BD7-D990-43CE-AE18-EDE8509F5513}">
      <dgm:prSet/>
      <dgm:spPr/>
      <dgm:t>
        <a:bodyPr/>
        <a:lstStyle/>
        <a:p>
          <a:endParaRPr lang="en-US"/>
        </a:p>
      </dgm:t>
    </dgm:pt>
    <dgm:pt modelId="{DFD86833-CD0B-4623-90D4-FE5E887C8CE3}" type="sibTrans" cxnId="{B4EB8BD7-D990-43CE-AE18-EDE8509F5513}">
      <dgm:prSet/>
      <dgm:spPr/>
      <dgm:t>
        <a:bodyPr/>
        <a:lstStyle/>
        <a:p>
          <a:endParaRPr lang="en-US"/>
        </a:p>
      </dgm:t>
    </dgm:pt>
    <dgm:pt modelId="{8D14978D-DBB9-4E92-8AFD-363EC4082539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511BAE3A-E333-442A-BD6E-27EFE61D7C01}" type="parTrans" cxnId="{F04CC524-F74A-4D0C-BC77-1A9B2547989A}">
      <dgm:prSet/>
      <dgm:spPr/>
      <dgm:t>
        <a:bodyPr/>
        <a:lstStyle/>
        <a:p>
          <a:endParaRPr lang="en-US"/>
        </a:p>
      </dgm:t>
    </dgm:pt>
    <dgm:pt modelId="{DF0E109E-CE68-4595-99C1-0593A066EA81}" type="sibTrans" cxnId="{F04CC524-F74A-4D0C-BC77-1A9B2547989A}">
      <dgm:prSet/>
      <dgm:spPr/>
      <dgm:t>
        <a:bodyPr/>
        <a:lstStyle/>
        <a:p>
          <a:endParaRPr lang="en-US"/>
        </a:p>
      </dgm:t>
    </dgm:pt>
    <dgm:pt modelId="{E4A67761-7AAD-474E-9FA5-542EDFE86231}">
      <dgm:prSet phldrT="[Text]" custT="1"/>
      <dgm:spPr/>
      <dgm:t>
        <a:bodyPr/>
        <a:lstStyle/>
        <a:p>
          <a:r>
            <a:rPr lang="en-US" sz="1500" dirty="0" smtClean="0"/>
            <a:t>5. Interactions &amp; Non-linearity</a:t>
          </a:r>
          <a:endParaRPr lang="en-US" sz="1500" dirty="0"/>
        </a:p>
      </dgm:t>
    </dgm:pt>
    <dgm:pt modelId="{043AA81C-4E84-4D0F-96B2-509231B43887}" type="parTrans" cxnId="{3FF1FB37-F4BA-426B-9C5A-DF7F1BD80574}">
      <dgm:prSet/>
      <dgm:spPr/>
      <dgm:t>
        <a:bodyPr/>
        <a:lstStyle/>
        <a:p>
          <a:endParaRPr lang="en-US"/>
        </a:p>
      </dgm:t>
    </dgm:pt>
    <dgm:pt modelId="{5439D33F-8DC9-45E6-B176-CFC7BFC61EA7}" type="sibTrans" cxnId="{3FF1FB37-F4BA-426B-9C5A-DF7F1BD80574}">
      <dgm:prSet/>
      <dgm:spPr/>
      <dgm:t>
        <a:bodyPr/>
        <a:lstStyle/>
        <a:p>
          <a:endParaRPr lang="en-US"/>
        </a:p>
      </dgm:t>
    </dgm:pt>
    <dgm:pt modelId="{7A38BD5E-3DE3-4A82-9233-27F336477B8C}">
      <dgm:prSet phldrT="[Text]"/>
      <dgm:spPr/>
      <dgm:t>
        <a:bodyPr/>
        <a:lstStyle/>
        <a:p>
          <a:r>
            <a:rPr lang="en-US" dirty="0" smtClean="0"/>
            <a:t>Interactions in MR models</a:t>
          </a:r>
          <a:endParaRPr lang="en-US" dirty="0"/>
        </a:p>
      </dgm:t>
    </dgm:pt>
    <dgm:pt modelId="{FD2837F2-2192-4C63-8C46-D80C616B55FB}" type="parTrans" cxnId="{7CE5D1D8-5DC0-471E-A8C8-81FB385494BF}">
      <dgm:prSet/>
      <dgm:spPr/>
      <dgm:t>
        <a:bodyPr/>
        <a:lstStyle/>
        <a:p>
          <a:endParaRPr lang="en-US"/>
        </a:p>
      </dgm:t>
    </dgm:pt>
    <dgm:pt modelId="{7BB00B53-DF1A-44AC-A65A-78FFEF5AD7D9}" type="sibTrans" cxnId="{7CE5D1D8-5DC0-471E-A8C8-81FB385494BF}">
      <dgm:prSet/>
      <dgm:spPr/>
      <dgm:t>
        <a:bodyPr/>
        <a:lstStyle/>
        <a:p>
          <a:endParaRPr lang="en-US"/>
        </a:p>
      </dgm:t>
    </dgm:pt>
    <dgm:pt modelId="{8CAA68B0-8D69-4CDE-A387-8A615A47687D}">
      <dgm:prSet phldrT="[Text]"/>
      <dgm:spPr/>
      <dgm:t>
        <a:bodyPr/>
        <a:lstStyle/>
        <a:p>
          <a:r>
            <a:rPr lang="en-US" dirty="0" smtClean="0"/>
            <a:t>Categorical * continuous</a:t>
          </a:r>
          <a:endParaRPr lang="en-US" dirty="0"/>
        </a:p>
      </dgm:t>
    </dgm:pt>
    <dgm:pt modelId="{DC2B7493-4C5E-4A8A-AD57-02FBFF060D53}" type="parTrans" cxnId="{AAD96A52-5CFB-499D-89E2-6EBBA12119E7}">
      <dgm:prSet/>
      <dgm:spPr/>
      <dgm:t>
        <a:bodyPr/>
        <a:lstStyle/>
        <a:p>
          <a:endParaRPr lang="en-US"/>
        </a:p>
      </dgm:t>
    </dgm:pt>
    <dgm:pt modelId="{AC5079F0-9103-4DAC-A9AA-B0AFF5EDE675}" type="sibTrans" cxnId="{AAD96A52-5CFB-499D-89E2-6EBBA12119E7}">
      <dgm:prSet/>
      <dgm:spPr/>
      <dgm:t>
        <a:bodyPr/>
        <a:lstStyle/>
        <a:p>
          <a:endParaRPr lang="en-US"/>
        </a:p>
      </dgm:t>
    </dgm:pt>
    <dgm:pt modelId="{A6F1D72E-1EC7-4A2F-A7AC-9B4FE891FA60}">
      <dgm:prSet phldrT="[Text]"/>
      <dgm:spPr/>
      <dgm:t>
        <a:bodyPr/>
        <a:lstStyle/>
        <a:p>
          <a:r>
            <a:rPr lang="en-US" dirty="0" smtClean="0"/>
            <a:t>Continuous * continuous</a:t>
          </a:r>
          <a:endParaRPr lang="en-US" dirty="0"/>
        </a:p>
      </dgm:t>
    </dgm:pt>
    <dgm:pt modelId="{F46A70B3-F452-4DBE-82DF-B97F3B6C9DF0}" type="parTrans" cxnId="{E8A25C5A-D0DE-44EE-B45B-5B6425798C7C}">
      <dgm:prSet/>
      <dgm:spPr/>
      <dgm:t>
        <a:bodyPr/>
        <a:lstStyle/>
        <a:p>
          <a:endParaRPr lang="en-US"/>
        </a:p>
      </dgm:t>
    </dgm:pt>
    <dgm:pt modelId="{81FB235B-AB81-40FD-B097-5F0C004D220B}" type="sibTrans" cxnId="{E8A25C5A-D0DE-44EE-B45B-5B6425798C7C}">
      <dgm:prSet/>
      <dgm:spPr/>
      <dgm:t>
        <a:bodyPr/>
        <a:lstStyle/>
        <a:p>
          <a:endParaRPr lang="en-US"/>
        </a:p>
      </dgm:t>
    </dgm:pt>
    <dgm:pt modelId="{16689244-5CA6-498F-8294-69696BD8C57D}">
      <dgm:prSet phldrT="[Text]"/>
      <dgm:spPr/>
      <dgm:t>
        <a:bodyPr/>
        <a:lstStyle/>
        <a:p>
          <a:r>
            <a:rPr lang="en-US" dirty="0" smtClean="0"/>
            <a:t>Transformations to achieve linearity</a:t>
          </a:r>
          <a:endParaRPr lang="en-US" dirty="0"/>
        </a:p>
      </dgm:t>
    </dgm:pt>
    <dgm:pt modelId="{6E60D6D7-75D5-4A22-B8DD-A535AF6863A6}" type="parTrans" cxnId="{7132BC34-D2CF-4ABE-A64E-7D87E9BA6191}">
      <dgm:prSet/>
      <dgm:spPr/>
      <dgm:t>
        <a:bodyPr/>
        <a:lstStyle/>
        <a:p>
          <a:endParaRPr lang="en-US"/>
        </a:p>
      </dgm:t>
    </dgm:pt>
    <dgm:pt modelId="{D4BBD08E-C430-4A5D-B8D8-F5ED76D4B111}" type="sibTrans" cxnId="{7132BC34-D2CF-4ABE-A64E-7D87E9BA6191}">
      <dgm:prSet/>
      <dgm:spPr/>
      <dgm:t>
        <a:bodyPr/>
        <a:lstStyle/>
        <a:p>
          <a:endParaRPr lang="en-US"/>
        </a:p>
      </dgm:t>
    </dgm:pt>
    <dgm:pt modelId="{118A30D2-DB98-456D-A717-3177ADB115C3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D2808F8C-E897-4ED1-9A5B-3F4A65EF7C1B}" type="parTrans" cxnId="{F5FDB239-B57E-49CE-A4AD-A8F0F72BB69B}">
      <dgm:prSet/>
      <dgm:spPr/>
    </dgm:pt>
    <dgm:pt modelId="{49EB69C9-2403-4B4A-B772-622DB2DDD13D}" type="sibTrans" cxnId="{F5FDB239-B57E-49CE-A4AD-A8F0F72BB69B}">
      <dgm:prSet/>
      <dgm:spPr/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3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2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3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D291-F96C-48F8-9E41-006A80918726}" type="pres">
      <dgm:prSet presAssocID="{7A1A0DDD-D7E7-4F2B-A9BE-50C601F5E8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837B6-F05E-43B6-A210-80F3508B269D}" type="pres">
      <dgm:prSet presAssocID="{7A1A0DDD-D7E7-4F2B-A9BE-50C601F5E8B1}" presName="connTx" presStyleLbl="sibTrans2D1" presStyleIdx="1" presStyleCnt="2"/>
      <dgm:spPr/>
      <dgm:t>
        <a:bodyPr/>
        <a:lstStyle/>
        <a:p>
          <a:endParaRPr lang="en-US"/>
        </a:p>
      </dgm:t>
    </dgm:pt>
    <dgm:pt modelId="{DC0A0B72-A1AF-4C58-A913-14E31BEC0E13}" type="pres">
      <dgm:prSet presAssocID="{E4A67761-7AAD-474E-9FA5-542EDFE86231}" presName="composite" presStyleCnt="0"/>
      <dgm:spPr/>
    </dgm:pt>
    <dgm:pt modelId="{C7F2155F-9596-43DE-B9FB-433C411F1C8C}" type="pres">
      <dgm:prSet presAssocID="{E4A67761-7AAD-474E-9FA5-542EDFE862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430CF-36AA-475C-BD35-A3F5D9A08FA4}" type="pres">
      <dgm:prSet presAssocID="{E4A67761-7AAD-474E-9FA5-542EDFE86231}" presName="parSh" presStyleLbl="node1" presStyleIdx="2" presStyleCnt="3"/>
      <dgm:spPr/>
      <dgm:t>
        <a:bodyPr/>
        <a:lstStyle/>
        <a:p>
          <a:endParaRPr lang="en-US"/>
        </a:p>
      </dgm:t>
    </dgm:pt>
    <dgm:pt modelId="{37A6D49E-44BC-48C2-AFD6-0270251A8634}" type="pres">
      <dgm:prSet presAssocID="{E4A67761-7AAD-474E-9FA5-542EDFE8623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3BA0E-DB51-40B6-AC70-D7335B52CC08}" type="presOf" srcId="{36889FEF-DA84-4E2E-8231-6A598D9B9AA2}" destId="{AB972662-6B60-4671-AB70-0A8CA502C5FC}" srcOrd="0" destOrd="2" presId="urn:microsoft.com/office/officeart/2005/8/layout/process3"/>
    <dgm:cxn modelId="{7132BC34-D2CF-4ABE-A64E-7D87E9BA6191}" srcId="{E4A67761-7AAD-474E-9FA5-542EDFE86231}" destId="{16689244-5CA6-498F-8294-69696BD8C57D}" srcOrd="3" destOrd="0" parTransId="{6E60D6D7-75D5-4A22-B8DD-A535AF6863A6}" sibTransId="{D4BBD08E-C430-4A5D-B8D8-F5ED76D4B111}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6CAB9827-B505-4980-A47E-31E2D2F5665D}" type="presOf" srcId="{16689244-5CA6-498F-8294-69696BD8C57D}" destId="{37A6D49E-44BC-48C2-AFD6-0270251A8634}" srcOrd="0" destOrd="3" presId="urn:microsoft.com/office/officeart/2005/8/layout/process3"/>
    <dgm:cxn modelId="{F04CC524-F74A-4D0C-BC77-1A9B2547989A}" srcId="{989B89E7-4C20-4B35-9A45-23829166F101}" destId="{8D14978D-DBB9-4E92-8AFD-363EC4082539}" srcOrd="3" destOrd="0" parTransId="{511BAE3A-E333-442A-BD6E-27EFE61D7C01}" sibTransId="{DF0E109E-CE68-4595-99C1-0593A066EA81}"/>
    <dgm:cxn modelId="{826EA20E-1B18-4B61-8F12-577C80F181AC}" type="presOf" srcId="{C5716A3D-F799-416B-9E44-F935B9390DD5}" destId="{AB972662-6B60-4671-AB70-0A8CA502C5FC}" srcOrd="0" destOrd="1" presId="urn:microsoft.com/office/officeart/2005/8/layout/process3"/>
    <dgm:cxn modelId="{435A6AAC-CC53-4B7A-AC7F-9A3F4CF88D44}" type="presOf" srcId="{E4A67761-7AAD-474E-9FA5-542EDFE86231}" destId="{C7F2155F-9596-43DE-B9FB-433C411F1C8C}" srcOrd="0" destOrd="0" presId="urn:microsoft.com/office/officeart/2005/8/layout/process3"/>
    <dgm:cxn modelId="{DBA1F316-7412-4277-824F-982CA91227E8}" type="presOf" srcId="{7A1A0DDD-D7E7-4F2B-A9BE-50C601F5E8B1}" destId="{F2B7D291-F96C-48F8-9E41-006A80918726}" srcOrd="0" destOrd="0" presId="urn:microsoft.com/office/officeart/2005/8/layout/process3"/>
    <dgm:cxn modelId="{B4EB8BD7-D990-43CE-AE18-EDE8509F5513}" srcId="{989B89E7-4C20-4B35-9A45-23829166F101}" destId="{36889FEF-DA84-4E2E-8231-6A598D9B9AA2}" srcOrd="2" destOrd="0" parTransId="{7FD594C4-07D5-466A-A6B8-7F69E8567E44}" sibTransId="{DFD86833-CD0B-4623-90D4-FE5E887C8CE3}"/>
    <dgm:cxn modelId="{E4B74C54-8F44-4697-8D95-84708D36DFC8}" type="presOf" srcId="{8CAA68B0-8D69-4CDE-A387-8A615A47687D}" destId="{37A6D49E-44BC-48C2-AFD6-0270251A8634}" srcOrd="0" destOrd="1" presId="urn:microsoft.com/office/officeart/2005/8/layout/process3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B54D10F7-85C7-4E7A-9F2D-C947B89EAE17}" srcId="{989B89E7-4C20-4B35-9A45-23829166F101}" destId="{1931B42D-D4A8-4DD8-B9F8-A13ED12450B1}" srcOrd="0" destOrd="0" parTransId="{596E77FB-F786-4E77-A783-87E081325626}" sibTransId="{F5157164-D9ED-4CD4-913B-BD073641B52A}"/>
    <dgm:cxn modelId="{E304D7B4-BDCF-484F-9D64-913A186E924F}" srcId="{989B89E7-4C20-4B35-9A45-23829166F101}" destId="{C5716A3D-F799-416B-9E44-F935B9390DD5}" srcOrd="1" destOrd="0" parTransId="{155A95F4-E909-45C5-9B1F-078690918165}" sibTransId="{76983B5E-954B-4C31-B01E-3B17BF43F7F6}"/>
    <dgm:cxn modelId="{E8A25C5A-D0DE-44EE-B45B-5B6425798C7C}" srcId="{E4A67761-7AAD-474E-9FA5-542EDFE86231}" destId="{A6F1D72E-1EC7-4A2F-A7AC-9B4FE891FA60}" srcOrd="2" destOrd="0" parTransId="{F46A70B3-F452-4DBE-82DF-B97F3B6C9DF0}" sibTransId="{81FB235B-AB81-40FD-B097-5F0C004D220B}"/>
    <dgm:cxn modelId="{AAD96A52-5CFB-499D-89E2-6EBBA12119E7}" srcId="{E4A67761-7AAD-474E-9FA5-542EDFE86231}" destId="{8CAA68B0-8D69-4CDE-A387-8A615A47687D}" srcOrd="1" destOrd="0" parTransId="{DC2B7493-4C5E-4A8A-AD57-02FBFF060D53}" sibTransId="{AC5079F0-9103-4DAC-A9AA-B0AFF5EDE675}"/>
    <dgm:cxn modelId="{F3DC8FD5-AFDE-4603-A0C0-06DB5E050F70}" type="presOf" srcId="{E4A67761-7AAD-474E-9FA5-542EDFE86231}" destId="{A81430CF-36AA-475C-BD35-A3F5D9A08FA4}" srcOrd="1" destOrd="0" presId="urn:microsoft.com/office/officeart/2005/8/layout/process3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43C4AF65-DAA5-41D6-A9BD-EE544028EAB1}" type="presOf" srcId="{118A30D2-DB98-456D-A717-3177ADB115C3}" destId="{20EF4D02-B786-4ED8-A7DB-6412BC03F26D}" srcOrd="0" destOrd="2" presId="urn:microsoft.com/office/officeart/2005/8/layout/process3"/>
    <dgm:cxn modelId="{F5FDB239-B57E-49CE-A4AD-A8F0F72BB69B}" srcId="{CA1B342D-39AA-41E0-AD3D-1B17F288E780}" destId="{118A30D2-DB98-456D-A717-3177ADB115C3}" srcOrd="2" destOrd="0" parTransId="{D2808F8C-E897-4ED1-9A5B-3F4A65EF7C1B}" sibTransId="{49EB69C9-2403-4B4A-B772-622DB2DDD13D}"/>
    <dgm:cxn modelId="{3FF1FB37-F4BA-426B-9C5A-DF7F1BD80574}" srcId="{BB45E5C0-8E1A-4AF7-AECB-49EDF741BAB8}" destId="{E4A67761-7AAD-474E-9FA5-542EDFE86231}" srcOrd="2" destOrd="0" parTransId="{043AA81C-4E84-4D0F-96B2-509231B43887}" sibTransId="{5439D33F-8DC9-45E6-B176-CFC7BFC61EA7}"/>
    <dgm:cxn modelId="{F450371F-5C7A-4D57-A911-65DE105968A0}" type="presOf" srcId="{7A38BD5E-3DE3-4A82-9233-27F336477B8C}" destId="{37A6D49E-44BC-48C2-AFD6-0270251A8634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AA191657-FDB1-4884-A107-01BAEAFB64D4}" type="presOf" srcId="{A6F1D72E-1EC7-4A2F-A7AC-9B4FE891FA60}" destId="{37A6D49E-44BC-48C2-AFD6-0270251A8634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7CE5D1D8-5DC0-471E-A8C8-81FB385494BF}" srcId="{E4A67761-7AAD-474E-9FA5-542EDFE86231}" destId="{7A38BD5E-3DE3-4A82-9233-27F336477B8C}" srcOrd="0" destOrd="0" parTransId="{FD2837F2-2192-4C63-8C46-D80C616B55FB}" sibTransId="{7BB00B53-DF1A-44AC-A65A-78FFEF5AD7D9}"/>
    <dgm:cxn modelId="{65940BE5-E099-41A7-890F-028A6738CF15}" type="presOf" srcId="{7A1A0DDD-D7E7-4F2B-A9BE-50C601F5E8B1}" destId="{372837B6-F05E-43B6-A210-80F3508B269D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925B0228-B063-4F43-9208-2821D85D2CBB}" type="presOf" srcId="{8D14978D-DBB9-4E92-8AFD-363EC4082539}" destId="{AB972662-6B60-4671-AB70-0A8CA502C5FC}" srcOrd="0" destOrd="3" presId="urn:microsoft.com/office/officeart/2005/8/layout/process3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28785A34-2DFC-4E53-A653-BAA23F70AE63}" type="presOf" srcId="{1931B42D-D4A8-4DD8-B9F8-A13ED12450B1}" destId="{AB972662-6B60-4671-AB70-0A8CA502C5FC}" srcOrd="0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  <dgm:cxn modelId="{E1C0FAB7-D2D4-493A-85C9-DF017A7DB3EE}" type="presParOf" srcId="{693D3DDE-3950-4939-96FB-91FBC0C1029C}" destId="{F2B7D291-F96C-48F8-9E41-006A80918726}" srcOrd="3" destOrd="0" presId="urn:microsoft.com/office/officeart/2005/8/layout/process3"/>
    <dgm:cxn modelId="{AF92EF60-BEFB-4B67-98F9-65BA61886EFE}" type="presParOf" srcId="{F2B7D291-F96C-48F8-9E41-006A80918726}" destId="{372837B6-F05E-43B6-A210-80F3508B269D}" srcOrd="0" destOrd="0" presId="urn:microsoft.com/office/officeart/2005/8/layout/process3"/>
    <dgm:cxn modelId="{D87C3346-8A38-43BA-A745-4449C0121E3B}" type="presParOf" srcId="{693D3DDE-3950-4939-96FB-91FBC0C1029C}" destId="{DC0A0B72-A1AF-4C58-A913-14E31BEC0E13}" srcOrd="4" destOrd="0" presId="urn:microsoft.com/office/officeart/2005/8/layout/process3"/>
    <dgm:cxn modelId="{38EA4D38-F0CE-4FC6-B842-4A8B4C6930AD}" type="presParOf" srcId="{DC0A0B72-A1AF-4C58-A913-14E31BEC0E13}" destId="{C7F2155F-9596-43DE-B9FB-433C411F1C8C}" srcOrd="0" destOrd="0" presId="urn:microsoft.com/office/officeart/2005/8/layout/process3"/>
    <dgm:cxn modelId="{5A31A769-6A00-4F3F-B716-C94B4D24755D}" type="presParOf" srcId="{DC0A0B72-A1AF-4C58-A913-14E31BEC0E13}" destId="{A81430CF-36AA-475C-BD35-A3F5D9A08FA4}" srcOrd="1" destOrd="0" presId="urn:microsoft.com/office/officeart/2005/8/layout/process3"/>
    <dgm:cxn modelId="{90EE1FEF-30AC-4F43-89CB-EF89088E98D1}" type="presParOf" srcId="{DC0A0B72-A1AF-4C58-A913-14E31BEC0E13}" destId="{37A6D49E-44BC-48C2-AFD6-0270251A86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1942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Introduction to regression</a:t>
          </a:r>
          <a:endParaRPr lang="en-US" sz="1600" kern="1200" dirty="0"/>
        </a:p>
      </dsp:txBody>
      <dsp:txXfrm>
        <a:off x="1942" y="145951"/>
        <a:ext cx="1667131" cy="626696"/>
      </dsp:txXfrm>
    </dsp:sp>
    <dsp:sp modelId="{20EF4D02-B786-4ED8-A7DB-6412BC03F26D}">
      <dsp:nvSpPr>
        <dsp:cNvPr id="0" name=""/>
        <dsp:cNvSpPr/>
      </dsp:nvSpPr>
      <dsp:spPr>
        <a:xfrm>
          <a:off x="343402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General Linear Model (GLM)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Review of bivariate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Coefficient- and model-level inference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 and causality</a:t>
          </a:r>
          <a:endParaRPr lang="en-US" sz="1200" kern="1200" dirty="0"/>
        </a:p>
      </dsp:txBody>
      <dsp:txXfrm>
        <a:off x="392231" y="821477"/>
        <a:ext cx="1569473" cy="1803142"/>
      </dsp:txXfrm>
    </dsp:sp>
    <dsp:sp modelId="{2B964E1B-0CBF-4EA9-AE5E-D5BDC503EFD8}">
      <dsp:nvSpPr>
        <dsp:cNvPr id="0" name=""/>
        <dsp:cNvSpPr/>
      </dsp:nvSpPr>
      <dsp:spPr>
        <a:xfrm>
          <a:off x="1921804" y="251766"/>
          <a:ext cx="535790" cy="415067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21804" y="334779"/>
        <a:ext cx="411270" cy="249041"/>
      </dsp:txXfrm>
    </dsp:sp>
    <dsp:sp modelId="{AC8CAA81-CBD4-4564-AAD4-A97FF7B53AC9}">
      <dsp:nvSpPr>
        <dsp:cNvPr id="0" name=""/>
        <dsp:cNvSpPr/>
      </dsp:nvSpPr>
      <dsp:spPr>
        <a:xfrm>
          <a:off x="2679998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Assumptions &amp; Diagnostics</a:t>
          </a:r>
          <a:endParaRPr lang="en-US" sz="1600" kern="1200" dirty="0"/>
        </a:p>
      </dsp:txBody>
      <dsp:txXfrm>
        <a:off x="2679998" y="145951"/>
        <a:ext cx="1667131" cy="626696"/>
      </dsp:txXfrm>
    </dsp:sp>
    <dsp:sp modelId="{AB972662-6B60-4671-AB70-0A8CA502C5FC}">
      <dsp:nvSpPr>
        <dsp:cNvPr id="0" name=""/>
        <dsp:cNvSpPr/>
      </dsp:nvSpPr>
      <dsp:spPr>
        <a:xfrm>
          <a:off x="3021459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Normality, homoscedasticity, linearity and Residuals: raw, </a:t>
          </a:r>
          <a:r>
            <a:rPr lang="en-US" sz="1200" kern="1200" dirty="0" err="1" smtClean="0"/>
            <a:t>studentized</a:t>
          </a:r>
          <a:r>
            <a:rPr lang="en-US" sz="1200" kern="1200" dirty="0" smtClean="0"/>
            <a:t> &amp; standardized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independence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Diagnostics and solutions</a:t>
          </a:r>
          <a:endParaRPr lang="en-US" sz="1200" kern="1200" dirty="0"/>
        </a:p>
      </dsp:txBody>
      <dsp:txXfrm>
        <a:off x="3070288" y="821477"/>
        <a:ext cx="1569473" cy="1803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3265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Multiple regression</a:t>
          </a:r>
          <a:endParaRPr lang="en-US" sz="1600" kern="1200" dirty="0"/>
        </a:p>
      </dsp:txBody>
      <dsp:txXfrm>
        <a:off x="3265" y="385130"/>
        <a:ext cx="1484829" cy="587071"/>
      </dsp:txXfrm>
    </dsp:sp>
    <dsp:sp modelId="{20EF4D02-B786-4ED8-A7DB-6412BC03F26D}">
      <dsp:nvSpPr>
        <dsp:cNvPr id="0" name=""/>
        <dsp:cNvSpPr/>
      </dsp:nvSpPr>
      <dsp:spPr>
        <a:xfrm>
          <a:off x="307387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adjustments (“controls”)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inference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Multi-collinearity</a:t>
          </a:r>
          <a:endParaRPr lang="en-US" sz="1300" kern="1200" dirty="0"/>
        </a:p>
      </dsp:txBody>
      <dsp:txXfrm>
        <a:off x="350876" y="1015691"/>
        <a:ext cx="1397851" cy="1925422"/>
      </dsp:txXfrm>
    </dsp:sp>
    <dsp:sp modelId="{2B964E1B-0CBF-4EA9-AE5E-D5BDC503EFD8}">
      <dsp:nvSpPr>
        <dsp:cNvPr id="0" name=""/>
        <dsp:cNvSpPr/>
      </dsp:nvSpPr>
      <dsp:spPr>
        <a:xfrm>
          <a:off x="1713189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13189" y="567762"/>
        <a:ext cx="366296" cy="221807"/>
      </dsp:txXfrm>
    </dsp:sp>
    <dsp:sp modelId="{AC8CAA81-CBD4-4564-AAD4-A97FF7B53AC9}">
      <dsp:nvSpPr>
        <dsp:cNvPr id="0" name=""/>
        <dsp:cNvSpPr/>
      </dsp:nvSpPr>
      <dsp:spPr>
        <a:xfrm>
          <a:off x="2388474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Categorical predictors</a:t>
          </a:r>
          <a:endParaRPr lang="en-US" sz="1600" kern="1200" dirty="0"/>
        </a:p>
      </dsp:txBody>
      <dsp:txXfrm>
        <a:off x="2388474" y="385130"/>
        <a:ext cx="1484829" cy="587071"/>
      </dsp:txXfrm>
    </dsp:sp>
    <dsp:sp modelId="{AB972662-6B60-4671-AB70-0A8CA502C5FC}">
      <dsp:nvSpPr>
        <dsp:cNvPr id="0" name=""/>
        <dsp:cNvSpPr/>
      </dsp:nvSpPr>
      <dsp:spPr>
        <a:xfrm>
          <a:off x="2692595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Dichotomous variables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ANCOVA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</dsp:txBody>
      <dsp:txXfrm>
        <a:off x="2736084" y="1015691"/>
        <a:ext cx="1397851" cy="1925422"/>
      </dsp:txXfrm>
    </dsp:sp>
    <dsp:sp modelId="{F2B7D291-F96C-48F8-9E41-006A80918726}">
      <dsp:nvSpPr>
        <dsp:cNvPr id="0" name=""/>
        <dsp:cNvSpPr/>
      </dsp:nvSpPr>
      <dsp:spPr>
        <a:xfrm>
          <a:off x="4098398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98398" y="567762"/>
        <a:ext cx="366296" cy="221807"/>
      </dsp:txXfrm>
    </dsp:sp>
    <dsp:sp modelId="{A81430CF-36AA-475C-BD35-A3F5D9A08FA4}">
      <dsp:nvSpPr>
        <dsp:cNvPr id="0" name=""/>
        <dsp:cNvSpPr/>
      </dsp:nvSpPr>
      <dsp:spPr>
        <a:xfrm>
          <a:off x="4773682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Interactions &amp; Non-linearity</a:t>
          </a:r>
          <a:endParaRPr lang="en-US" sz="1500" kern="1200" dirty="0"/>
        </a:p>
      </dsp:txBody>
      <dsp:txXfrm>
        <a:off x="4773682" y="385130"/>
        <a:ext cx="1484829" cy="587071"/>
      </dsp:txXfrm>
    </dsp:sp>
    <dsp:sp modelId="{37A6D49E-44BC-48C2-AFD6-0270251A8634}">
      <dsp:nvSpPr>
        <dsp:cNvPr id="0" name=""/>
        <dsp:cNvSpPr/>
      </dsp:nvSpPr>
      <dsp:spPr>
        <a:xfrm>
          <a:off x="5077804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Interactions in MR models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Categorical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Continuous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Transformations to achieve linearity</a:t>
          </a:r>
          <a:endParaRPr lang="en-US" sz="1300" kern="1200" dirty="0"/>
        </a:p>
      </dsp:txBody>
      <dsp:txXfrm>
        <a:off x="5121293" y="1015691"/>
        <a:ext cx="1397851" cy="1925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323-71AC-4B9B-B11D-8F90C939204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0283299"/>
              </p:ext>
            </p:extLst>
          </p:nvPr>
        </p:nvGraphicFramePr>
        <p:xfrm>
          <a:off x="1015569" y="29634"/>
          <a:ext cx="4690533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2076339"/>
              </p:ext>
            </p:extLst>
          </p:nvPr>
        </p:nvGraphicFramePr>
        <p:xfrm>
          <a:off x="2108200" y="2527300"/>
          <a:ext cx="6565899" cy="3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425949" y="5651500"/>
            <a:ext cx="19304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Applied regression modeling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12400" y="3040960"/>
            <a:ext cx="477200" cy="369679"/>
            <a:chOff x="1713189" y="493826"/>
            <a:chExt cx="477200" cy="369679"/>
          </a:xfrm>
        </p:grpSpPr>
        <p:sp>
          <p:nvSpPr>
            <p:cNvPr id="10" name="Right Arrow 9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2700" y="5873060"/>
            <a:ext cx="477200" cy="369679"/>
            <a:chOff x="1713189" y="493826"/>
            <a:chExt cx="477200" cy="369679"/>
          </a:xfrm>
        </p:grpSpPr>
        <p:sp>
          <p:nvSpPr>
            <p:cNvPr id="13" name="Right Arrow 12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2034" y="255556"/>
            <a:ext cx="61264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2035" y="2854648"/>
            <a:ext cx="61227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Adding more and different predictors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6485" y="5430414"/>
            <a:ext cx="612648" cy="1230347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Putting it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103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6</cp:revision>
  <dcterms:created xsi:type="dcterms:W3CDTF">2021-09-15T21:12:59Z</dcterms:created>
  <dcterms:modified xsi:type="dcterms:W3CDTF">2021-09-22T19:09:39Z</dcterms:modified>
</cp:coreProperties>
</file>