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Microsoft_Equation2.bin" ContentType="application/vnd.openxmlformats-officedocument.oleObject"/>
  <Override PartName="/ppt/embeddings/Microsoft_Equation4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Microsoft_Equation5.bin" ContentType="application/vnd.openxmlformats-officedocument.oleObject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vml" ContentType="application/vnd.openxmlformats-officedocument.vmlDrawing"/>
  <Override PartName="/ppt/notesSlides/notesSlide18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Microsoft_Equation1.bin" ContentType="application/vnd.openxmlformats-officedocument.oleObject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embeddings/Microsoft_Equation6.bin" ContentType="application/vnd.openxmlformats-officedocument.oleObject"/>
  <Override PartName="/ppt/notesSlides/notesSlide10.xml" ContentType="application/vnd.openxmlformats-officedocument.presentationml.notesSlide+xml"/>
  <Override PartName="/ppt/slides/slide9.xml" ContentType="application/vnd.openxmlformats-officedocument.presentationml.slide+xml"/>
  <Override PartName="/ppt/embeddings/Microsoft_Equation3.bin" ContentType="application/vnd.openxmlformats-officedocument.oleObject"/>
  <Default Extension="rels" ContentType="application/vnd.openxmlformats-package.relationships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539" r:id="rId3"/>
    <p:sldId id="549" r:id="rId4"/>
    <p:sldId id="550" r:id="rId5"/>
    <p:sldId id="565" r:id="rId6"/>
    <p:sldId id="551" r:id="rId7"/>
    <p:sldId id="552" r:id="rId8"/>
    <p:sldId id="553" r:id="rId9"/>
    <p:sldId id="570" r:id="rId10"/>
    <p:sldId id="573" r:id="rId11"/>
    <p:sldId id="555" r:id="rId12"/>
    <p:sldId id="556" r:id="rId13"/>
    <p:sldId id="558" r:id="rId14"/>
    <p:sldId id="559" r:id="rId15"/>
    <p:sldId id="569" r:id="rId16"/>
    <p:sldId id="564" r:id="rId17"/>
    <p:sldId id="542" r:id="rId18"/>
    <p:sldId id="548" r:id="rId19"/>
  </p:sldIdLst>
  <p:sldSz cx="9144000" cy="6858000" type="overhead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FFCCFF"/>
    <a:srgbClr val="CCCCFF"/>
    <a:srgbClr val="CCFFCC"/>
    <a:srgbClr val="FFFFCC"/>
    <a:srgbClr val="6600FF"/>
    <a:srgbClr val="E5FFFF"/>
    <a:srgbClr val="CCFFFF"/>
    <a:srgbClr val="000099"/>
    <a:srgbClr val="EBFFFF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inimized">
    <p:restoredLeft sz="15620" autoAdjust="0"/>
    <p:restoredTop sz="90300" autoAdjust="0"/>
  </p:normalViewPr>
  <p:slideViewPr>
    <p:cSldViewPr>
      <p:cViewPr>
        <p:scale>
          <a:sx n="87" d="100"/>
          <a:sy n="87" d="100"/>
        </p:scale>
        <p:origin x="-132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452" y="-108"/>
      </p:cViewPr>
      <p:guideLst>
        <p:guide orient="horz" pos="3024"/>
        <p:guide pos="230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26" Type="http://schemas.openxmlformats.org/officeDocument/2006/relationships/tableStyles" Target="tableStyle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1" Type="http://schemas.openxmlformats.org/officeDocument/2006/relationships/handoutMaster" Target="handoutMasters/handout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876800" y="929640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29" rIns="96659" bIns="48329" numCol="1" anchor="b" anchorCtr="0" compatLnSpc="1">
            <a:prstTxWarp prst="textNoShape">
              <a:avLst/>
            </a:prstTxWarp>
          </a:bodyPr>
          <a:lstStyle>
            <a:lvl1pPr algn="r" defTabSz="965200">
              <a:buFontTx/>
              <a:buNone/>
              <a:defRPr kumimoji="0" sz="1000"/>
            </a:lvl1pPr>
          </a:lstStyle>
          <a:p>
            <a:fld id="{6E58A5B4-7201-4D1F-8A64-96719AEDB55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29" rIns="96659" bIns="48329" numCol="1" anchor="t" anchorCtr="0" compatLnSpc="1">
            <a:prstTxWarp prst="textNoShape">
              <a:avLst/>
            </a:prstTxWarp>
          </a:bodyPr>
          <a:lstStyle>
            <a:lvl1pPr defTabSz="965200">
              <a:defRPr kumimoji="0" sz="1300"/>
            </a:lvl1pPr>
          </a:lstStyle>
          <a:p>
            <a:endParaRPr lang="en-US"/>
          </a:p>
        </p:txBody>
      </p:sp>
      <p:sp>
        <p:nvSpPr>
          <p:cNvPr id="362505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506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29" rIns="96659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2507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29" rIns="96659" bIns="48329" numCol="1" anchor="t" anchorCtr="0" compatLnSpc="1">
            <a:prstTxWarp prst="textNoShape">
              <a:avLst/>
            </a:prstTxWarp>
          </a:bodyPr>
          <a:lstStyle>
            <a:lvl1pPr algn="r" defTabSz="965200">
              <a:defRPr kumimoji="0" sz="1300"/>
            </a:lvl1pPr>
          </a:lstStyle>
          <a:p>
            <a:endParaRPr lang="en-US"/>
          </a:p>
        </p:txBody>
      </p:sp>
      <p:sp>
        <p:nvSpPr>
          <p:cNvPr id="362508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29" rIns="96659" bIns="48329" numCol="1" anchor="b" anchorCtr="0" compatLnSpc="1">
            <a:prstTxWarp prst="textNoShape">
              <a:avLst/>
            </a:prstTxWarp>
          </a:bodyPr>
          <a:lstStyle>
            <a:lvl1pPr defTabSz="965200">
              <a:defRPr kumimoji="0" sz="1300"/>
            </a:lvl1pPr>
          </a:lstStyle>
          <a:p>
            <a:endParaRPr lang="en-US"/>
          </a:p>
        </p:txBody>
      </p:sp>
      <p:sp>
        <p:nvSpPr>
          <p:cNvPr id="36250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29" rIns="96659" bIns="48329" numCol="1" anchor="b" anchorCtr="0" compatLnSpc="1">
            <a:prstTxWarp prst="textNoShape">
              <a:avLst/>
            </a:prstTxWarp>
          </a:bodyPr>
          <a:lstStyle>
            <a:lvl1pPr algn="r" defTabSz="965200">
              <a:defRPr kumimoji="0" sz="1300"/>
            </a:lvl1pPr>
          </a:lstStyle>
          <a:p>
            <a:fld id="{DC205F58-CA8E-4E60-9085-E049D86A440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8" name="Text Box 4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CC"/>
          </a:solidFill>
          <a:ln/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169863" indent="-169863">
              <a:buFontTx/>
              <a:buChar char="•"/>
            </a:pPr>
            <a:r>
              <a:rPr kumimoji="0" lang="en-US" i="1" dirty="0"/>
              <a:t>Four P’s:</a:t>
            </a:r>
          </a:p>
          <a:p>
            <a:pPr marL="458788" lvl="1" indent="-174625">
              <a:buFontTx/>
              <a:buChar char="•"/>
            </a:pPr>
            <a:r>
              <a:rPr kumimoji="0" lang="en-US" i="1" dirty="0"/>
              <a:t>Prepare</a:t>
            </a:r>
            <a:r>
              <a:rPr kumimoji="0" lang="en-US" dirty="0"/>
              <a:t> your presentation.</a:t>
            </a:r>
          </a:p>
          <a:p>
            <a:pPr marL="458788" lvl="1" indent="-174625">
              <a:buFontTx/>
              <a:buChar char="•"/>
            </a:pPr>
            <a:r>
              <a:rPr kumimoji="0" lang="en-US" i="1" dirty="0"/>
              <a:t>Practice</a:t>
            </a:r>
            <a:r>
              <a:rPr kumimoji="0" lang="en-US" dirty="0"/>
              <a:t> your presentation.</a:t>
            </a:r>
          </a:p>
          <a:p>
            <a:pPr marL="458788" lvl="1" indent="-174625">
              <a:buFontTx/>
              <a:buChar char="•"/>
            </a:pPr>
            <a:r>
              <a:rPr kumimoji="0" lang="en-US" i="1" dirty="0"/>
              <a:t>Present</a:t>
            </a:r>
            <a:r>
              <a:rPr kumimoji="0" lang="en-US" dirty="0"/>
              <a:t>, and be positive.</a:t>
            </a:r>
          </a:p>
          <a:p>
            <a:pPr marL="458788" lvl="1" indent="-174625">
              <a:buFontTx/>
              <a:buChar char="•"/>
            </a:pPr>
            <a:r>
              <a:rPr kumimoji="0" lang="en-US" dirty="0"/>
              <a:t>Take a pee.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6F9B8CD-342D-4579-98EC-A8FD6B7370E1}" type="datetimeFigureOut">
              <a:rPr lang="en-US" smtClean="0"/>
              <a:pPr/>
              <a:t>4/7/10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Vocabulary Learning &amp; Monty Python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286000"/>
            <a:ext cx="36957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2286000"/>
            <a:ext cx="3695700" cy="175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191000"/>
            <a:ext cx="3695700" cy="175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4/7/10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4/7/10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4/7/10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60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Relationship Id="rId7" Type="http://schemas.openxmlformats.org/officeDocument/2006/relationships/oleObject" Target="../embeddings/Microsoft_Equation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Relationship Id="rId6" Type="http://schemas.openxmlformats.org/officeDocument/2006/relationships/oleObject" Target="../embeddings/Microsoft_Equation3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8077200" cy="2308324"/>
          </a:xfrm>
          <a:solidFill>
            <a:srgbClr val="CCCC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 anchorCtr="1">
            <a:spAutoFit/>
          </a:bodyPr>
          <a:lstStyle/>
          <a:p>
            <a:r>
              <a:rPr lang="en-US" sz="3600" dirty="0" smtClean="0">
                <a:solidFill>
                  <a:srgbClr val="6600FF"/>
                </a:solidFill>
              </a:rPr>
              <a:t>Does Systematic Exposure to </a:t>
            </a:r>
            <a:r>
              <a:rPr lang="en-US" sz="3600" i="1" dirty="0" smtClean="0">
                <a:solidFill>
                  <a:srgbClr val="6600FF"/>
                </a:solidFill>
              </a:rPr>
              <a:t>Monty Python’s Flying Circus </a:t>
            </a:r>
            <a:r>
              <a:rPr lang="en-US" sz="3600" dirty="0" smtClean="0">
                <a:solidFill>
                  <a:srgbClr val="6600FF"/>
                </a:solidFill>
              </a:rPr>
              <a:t>Cause Children to Acquire Vocabulary More Rapidly</a:t>
            </a:r>
            <a:endParaRPr lang="en-US" sz="3600" dirty="0">
              <a:solidFill>
                <a:srgbClr val="6600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84768"/>
            <a:ext cx="3429000" cy="397032"/>
          </a:xfrm>
          <a:noFill/>
          <a:effectLst/>
        </p:spPr>
        <p:txBody>
          <a:bodyPr wrap="square" anchor="ctr" anchorCtr="1">
            <a:spAutoFit/>
          </a:bodyPr>
          <a:lstStyle/>
          <a:p>
            <a:pPr>
              <a:buNone/>
            </a:pP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Vocabulary Learning &amp; Monty Python                           </a:t>
            </a:r>
            <a:r>
              <a:rPr lang="en-US" sz="900" i="1" u="sng" dirty="0" smtClean="0">
                <a:latin typeface="Times New Roman" pitchFamily="18" charset="0"/>
                <a:cs typeface="Times New Roman" pitchFamily="18" charset="0"/>
              </a:rPr>
              <a:t>Slide #</a:t>
            </a:r>
            <a:fld id="{971C47AA-5905-4F4F-8B9A-442CA79DE8F1}" type="slidenum">
              <a:rPr lang="en-US" sz="900" i="1" u="sng" smtClean="0">
                <a:latin typeface="Times New Roman" pitchFamily="18" charset="0"/>
                <a:cs typeface="Times New Roman" pitchFamily="18" charset="0"/>
              </a:rPr>
              <a:pPr>
                <a:buNone/>
              </a:pPr>
              <a:t>1</a:t>
            </a:fld>
            <a:endParaRPr lang="en-US" sz="9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John Q. Scholar,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Center for Basic Research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2009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219200" y="3733800"/>
            <a:ext cx="2852191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0"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John Q. Scholar</a:t>
            </a:r>
          </a:p>
          <a:p>
            <a:pPr>
              <a:buFontTx/>
              <a:buNone/>
            </a:pPr>
            <a:r>
              <a:rPr kumimoji="0"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Center for Basic Research</a:t>
            </a:r>
          </a:p>
          <a:p>
            <a:pPr>
              <a:buFontTx/>
              <a:buNone/>
            </a:pPr>
            <a:r>
              <a:rPr kumimoji="0"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Harvard University</a:t>
            </a:r>
          </a:p>
          <a:p>
            <a:pPr>
              <a:buFontTx/>
              <a:buNone/>
            </a:pPr>
            <a:endParaRPr kumimoji="0" lang="en-US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None/>
            </a:pPr>
            <a:r>
              <a:rPr kumimoji="0"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April, </a:t>
            </a:r>
            <a:r>
              <a:rPr kumimoji="0"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2009</a:t>
            </a:r>
            <a:endParaRPr kumimoji="0" lang="en-US" sz="2000" dirty="0"/>
          </a:p>
        </p:txBody>
      </p:sp>
      <p:pic>
        <p:nvPicPr>
          <p:cNvPr id="2060" name="Picture 12" descr="private_scho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006725"/>
            <a:ext cx="3494088" cy="31035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5114"/>
            <a:ext cx="7315200" cy="584775"/>
          </a:xfrm>
        </p:spPr>
        <p:txBody>
          <a:bodyPr anchor="ctr" anchorCtr="0">
            <a:spAutoFit/>
          </a:bodyPr>
          <a:lstStyle/>
          <a:p>
            <a:r>
              <a:rPr lang="en-US" i="1" dirty="0" smtClean="0">
                <a:solidFill>
                  <a:srgbClr val="6600FF"/>
                </a:solidFill>
              </a:rPr>
              <a:t>Threats to Validity?</a:t>
            </a:r>
            <a:endParaRPr lang="en-US" i="1" dirty="0">
              <a:solidFill>
                <a:srgbClr val="6600FF"/>
              </a:solidFill>
            </a:endParaRPr>
          </a:p>
        </p:txBody>
      </p:sp>
      <p:sp>
        <p:nvSpPr>
          <p:cNvPr id="398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0764"/>
            <a:ext cx="7772400" cy="5124480"/>
          </a:xfrm>
          <a:solidFill>
            <a:srgbClr val="FFFFCC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182880" bIns="182880" anchor="ctr" anchorCtr="0">
            <a:spAutoFit/>
          </a:bodyPr>
          <a:lstStyle/>
          <a:p>
            <a:pPr marL="344488" indent="-344488">
              <a:buFont typeface="Wingdings" pitchFamily="2" charset="2"/>
              <a:buChar char="ü"/>
              <a:tabLst>
                <a:tab pos="1539875" algn="l"/>
              </a:tabLst>
            </a:pPr>
            <a:r>
              <a:rPr lang="en-US" sz="2400" i="1" u="sng" dirty="0" smtClean="0">
                <a:solidFill>
                  <a:schemeClr val="accent1"/>
                </a:solidFill>
              </a:rPr>
              <a:t>Internal Validity:</a:t>
            </a:r>
            <a:endParaRPr lang="en-US" sz="2400" dirty="0" smtClean="0"/>
          </a:p>
          <a:p>
            <a:pPr marL="628650" lvl="1" indent="-355600">
              <a:buFont typeface="Wingdings" pitchFamily="2" charset="2"/>
              <a:buChar char="§"/>
            </a:pPr>
            <a:r>
              <a:rPr lang="en-US" sz="2100" dirty="0" smtClean="0"/>
              <a:t>Attrition from the study was minimal.</a:t>
            </a:r>
          </a:p>
          <a:p>
            <a:pPr marL="628650" lvl="1" indent="-355600">
              <a:buFont typeface="Wingdings" pitchFamily="2" charset="2"/>
              <a:buChar char="§"/>
            </a:pPr>
            <a:r>
              <a:rPr lang="en-US" sz="2100" dirty="0" smtClean="0"/>
              <a:t>Did not ask whether control families purchased their own copies of the </a:t>
            </a:r>
            <a:r>
              <a:rPr lang="en-US" sz="2100" i="1" dirty="0" smtClean="0"/>
              <a:t>Complete Monty Python</a:t>
            </a:r>
            <a:r>
              <a:rPr lang="en-US" sz="2100" dirty="0" smtClean="0"/>
              <a:t>, or borrowed copies from treated families.</a:t>
            </a:r>
          </a:p>
          <a:p>
            <a:pPr marL="628650" lvl="1" indent="-355600">
              <a:buFont typeface="Wingdings" pitchFamily="2" charset="2"/>
              <a:buChar char="§"/>
            </a:pPr>
            <a:r>
              <a:rPr lang="en-US" sz="2100" dirty="0" smtClean="0"/>
              <a:t>Can generalize only to a population of volunteer middle-class families, with children entering first-grade.</a:t>
            </a:r>
            <a:endParaRPr lang="en-US" sz="2100" dirty="0"/>
          </a:p>
          <a:p>
            <a:pPr marL="344488" indent="-344488">
              <a:buFont typeface="Wingdings" pitchFamily="2" charset="2"/>
              <a:buChar char="ü"/>
              <a:tabLst>
                <a:tab pos="1539875" algn="l"/>
              </a:tabLst>
            </a:pPr>
            <a:r>
              <a:rPr lang="en-US" sz="2400" i="1" u="sng" dirty="0" smtClean="0">
                <a:solidFill>
                  <a:schemeClr val="accent1"/>
                </a:solidFill>
              </a:rPr>
              <a:t>External Validity</a:t>
            </a:r>
            <a:r>
              <a:rPr lang="en-US" sz="2400" dirty="0" smtClean="0"/>
              <a:t>.  </a:t>
            </a:r>
          </a:p>
          <a:p>
            <a:pPr marL="618808" lvl="1" indent="-344488">
              <a:buFont typeface="Wingdings" pitchFamily="2" charset="2"/>
              <a:buChar char="§"/>
              <a:tabLst>
                <a:tab pos="1539875" algn="l"/>
              </a:tabLst>
            </a:pPr>
            <a:r>
              <a:rPr lang="en-US" sz="2100" dirty="0" smtClean="0"/>
              <a:t>Can generalize only to a population of volunteer middle-class families, with children entering first-grade.</a:t>
            </a:r>
          </a:p>
          <a:p>
            <a:pPr marL="618808" lvl="1" indent="-344488">
              <a:buFont typeface="Wingdings" pitchFamily="2" charset="2"/>
              <a:buChar char="§"/>
              <a:tabLst>
                <a:tab pos="1539875" algn="l"/>
              </a:tabLst>
            </a:pPr>
            <a:r>
              <a:rPr lang="en-US" sz="2100" dirty="0" smtClean="0"/>
              <a:t>Can generalize only to a population of volunteer middle-class families, with children entering first-grade.</a:t>
            </a:r>
          </a:p>
          <a:p>
            <a:pPr marL="618808" lvl="1" indent="-344488">
              <a:buFont typeface="Wingdings" pitchFamily="2" charset="2"/>
              <a:buChar char="§"/>
              <a:tabLst>
                <a:tab pos="1539875" algn="l"/>
              </a:tabLst>
            </a:pPr>
            <a:endParaRPr lang="en-US" sz="2100" dirty="0" smtClean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84768"/>
            <a:ext cx="3429000" cy="397032"/>
          </a:xfrm>
          <a:noFill/>
          <a:effectLst/>
        </p:spPr>
        <p:txBody>
          <a:bodyPr wrap="square" anchor="ctr" anchorCtr="1">
            <a:spAutoFit/>
          </a:bodyPr>
          <a:lstStyle/>
          <a:p>
            <a:pPr>
              <a:buNone/>
            </a:pP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Vocabulary Learning &amp; Monty Python                           </a:t>
            </a:r>
            <a:r>
              <a:rPr lang="en-US" sz="900" i="1" u="sng" dirty="0" smtClean="0">
                <a:latin typeface="Times New Roman" pitchFamily="18" charset="0"/>
                <a:cs typeface="Times New Roman" pitchFamily="18" charset="0"/>
              </a:rPr>
              <a:t>Slide #</a:t>
            </a:r>
            <a:fld id="{971C47AA-5905-4F4F-8B9A-442CA79DE8F1}" type="slidenum">
              <a:rPr lang="en-US" sz="900" i="1" u="sng" smtClean="0">
                <a:latin typeface="Times New Roman" pitchFamily="18" charset="0"/>
                <a:cs typeface="Times New Roman" pitchFamily="18" charset="0"/>
              </a:rPr>
              <a:pPr>
                <a:buNone/>
              </a:pPr>
              <a:t>10</a:t>
            </a:fld>
            <a:endParaRPr lang="en-US" sz="9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John Q. Scholar,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Center for Basic Research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2009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5114"/>
            <a:ext cx="7315200" cy="584775"/>
          </a:xfrm>
        </p:spPr>
        <p:txBody>
          <a:bodyPr anchor="ctr" anchorCtr="0">
            <a:spAutoFit/>
          </a:bodyPr>
          <a:lstStyle/>
          <a:p>
            <a:r>
              <a:rPr lang="en-US" i="1" dirty="0" smtClean="0">
                <a:solidFill>
                  <a:srgbClr val="6600FF"/>
                </a:solidFill>
              </a:rPr>
              <a:t>What Is the Big Picture?</a:t>
            </a:r>
            <a:endParaRPr lang="en-US" i="1" dirty="0">
              <a:solidFill>
                <a:srgbClr val="6600FF"/>
              </a:solidFill>
            </a:endParaRPr>
          </a:p>
        </p:txBody>
      </p:sp>
      <p:sp>
        <p:nvSpPr>
          <p:cNvPr id="398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80066"/>
            <a:ext cx="7772400" cy="4585871"/>
          </a:xfrm>
          <a:solidFill>
            <a:srgbClr val="FFFFCC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182880" bIns="182880" anchor="ctr" anchorCtr="0">
            <a:spAutoFit/>
          </a:bodyPr>
          <a:lstStyle/>
          <a:p>
            <a:pPr marL="344488" indent="-344488">
              <a:buFont typeface="Wingdings" pitchFamily="2" charset="2"/>
              <a:buChar char="ü"/>
              <a:tabLst>
                <a:tab pos="1539875" algn="l"/>
              </a:tabLst>
            </a:pPr>
            <a:r>
              <a:rPr lang="en-US" sz="2200" i="1" u="sng" dirty="0" smtClean="0">
                <a:solidFill>
                  <a:schemeClr val="accent1"/>
                </a:solidFill>
              </a:rPr>
              <a:t>Monty Python Makes A Difference for All Children.</a:t>
            </a:r>
            <a:r>
              <a:rPr lang="en-US" sz="2200" dirty="0" smtClean="0"/>
              <a:t> On average, children will acquire academic vocabulary more rapidly, if exposed to Monty Python’s Flying Circus (</a:t>
            </a:r>
            <a:r>
              <a:rPr lang="en-US" sz="2200" i="1" dirty="0" smtClean="0"/>
              <a:t>p</a:t>
            </a:r>
            <a:r>
              <a:rPr lang="en-US" sz="2200" dirty="0" smtClean="0"/>
              <a:t>&lt;.001).  We estimate that, after one year of exposure, children’s academic vocabulary will be almost half a standard deviation larger. </a:t>
            </a:r>
            <a:endParaRPr lang="en-US" sz="2200" dirty="0"/>
          </a:p>
          <a:p>
            <a:pPr marL="344488" indent="-344488">
              <a:buFont typeface="Wingdings" pitchFamily="2" charset="2"/>
              <a:buChar char="ü"/>
              <a:tabLst>
                <a:tab pos="1539875" algn="l"/>
              </a:tabLst>
            </a:pPr>
            <a:r>
              <a:rPr lang="en-US" sz="2200" i="1" u="sng" dirty="0" smtClean="0">
                <a:solidFill>
                  <a:schemeClr val="accent1"/>
                </a:solidFill>
              </a:rPr>
              <a:t>Monty Python Effect is Doubly Effective for Children of Expatriates</a:t>
            </a:r>
            <a:r>
              <a:rPr lang="en-US" sz="2200" dirty="0" smtClean="0"/>
              <a:t>.  On average, children of expatriates will enjoy an even greater benefit (</a:t>
            </a:r>
            <a:r>
              <a:rPr lang="en-US" sz="2200" i="1" dirty="0" smtClean="0"/>
              <a:t>p</a:t>
            </a:r>
            <a:r>
              <a:rPr lang="en-US" sz="2200" dirty="0" smtClean="0"/>
              <a:t>&lt;.01), increasing their vocabulary by almost one standard deviation over their non-expatriate untreated peers during First Grade.</a:t>
            </a:r>
          </a:p>
          <a:p>
            <a:pPr marL="344488" indent="-344488">
              <a:buFont typeface="Wingdings" pitchFamily="2" charset="2"/>
              <a:buChar char="ü"/>
              <a:tabLst>
                <a:tab pos="1539875" algn="l"/>
              </a:tabLst>
            </a:pPr>
            <a:r>
              <a:rPr lang="en-US" sz="2200" dirty="0" smtClean="0"/>
              <a:t>We suggest immediate implementation nation-wide.</a:t>
            </a:r>
            <a:endParaRPr lang="en-US" sz="2200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84768"/>
            <a:ext cx="3429000" cy="397032"/>
          </a:xfrm>
          <a:noFill/>
          <a:effectLst/>
        </p:spPr>
        <p:txBody>
          <a:bodyPr wrap="square" anchor="ctr" anchorCtr="1">
            <a:spAutoFit/>
          </a:bodyPr>
          <a:lstStyle/>
          <a:p>
            <a:pPr>
              <a:buNone/>
            </a:pP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Vocabulary Learning &amp; Monty Python                           </a:t>
            </a:r>
            <a:r>
              <a:rPr lang="en-US" sz="900" i="1" u="sng" dirty="0" smtClean="0">
                <a:latin typeface="Times New Roman" pitchFamily="18" charset="0"/>
                <a:cs typeface="Times New Roman" pitchFamily="18" charset="0"/>
              </a:rPr>
              <a:t>Slide #</a:t>
            </a:r>
            <a:fld id="{971C47AA-5905-4F4F-8B9A-442CA79DE8F1}" type="slidenum">
              <a:rPr lang="en-US" sz="900" i="1" u="sng" smtClean="0">
                <a:latin typeface="Times New Roman" pitchFamily="18" charset="0"/>
                <a:cs typeface="Times New Roman" pitchFamily="18" charset="0"/>
              </a:rPr>
              <a:pPr>
                <a:buNone/>
              </a:pPr>
              <a:t>11</a:t>
            </a:fld>
            <a:endParaRPr lang="en-US" sz="9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John Q. Scholar,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Center for Basic Research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2009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58225"/>
            <a:ext cx="8610600" cy="584775"/>
          </a:xfrm>
        </p:spPr>
        <p:txBody>
          <a:bodyPr wrap="square" anchor="ctr" anchorCtr="0">
            <a:spAutoFit/>
          </a:bodyPr>
          <a:lstStyle/>
          <a:p>
            <a:r>
              <a:rPr lang="en-US" i="1" dirty="0" smtClean="0">
                <a:solidFill>
                  <a:srgbClr val="6600FF"/>
                </a:solidFill>
              </a:rPr>
              <a:t>Where Do We Go From Here?</a:t>
            </a:r>
            <a:endParaRPr lang="en-US" i="1" dirty="0">
              <a:solidFill>
                <a:srgbClr val="6600FF"/>
              </a:solidFill>
            </a:endParaRPr>
          </a:p>
        </p:txBody>
      </p:sp>
      <p:sp>
        <p:nvSpPr>
          <p:cNvPr id="399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71779"/>
            <a:ext cx="7772400" cy="4932119"/>
          </a:xfrm>
          <a:solidFill>
            <a:srgbClr val="FFFFCC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91440" bIns="91440" anchor="ctr" anchorCtr="0">
            <a:spAutoFit/>
          </a:bodyPr>
          <a:lstStyle/>
          <a:p>
            <a:pPr marL="344488" indent="-344488">
              <a:buFont typeface="Wingdings" pitchFamily="2" charset="2"/>
              <a:buChar char="Ø"/>
              <a:tabLst>
                <a:tab pos="1539875" algn="l"/>
              </a:tabLst>
            </a:pPr>
            <a:r>
              <a:rPr lang="en-US" sz="1700" dirty="0" smtClean="0"/>
              <a:t>Our current findings capture only the causal impact of an “offer” of the </a:t>
            </a:r>
            <a:r>
              <a:rPr lang="en-US" sz="1700" i="1" dirty="0" smtClean="0"/>
              <a:t>Monty Python</a:t>
            </a:r>
            <a:r>
              <a:rPr lang="en-US" sz="1700" dirty="0" smtClean="0"/>
              <a:t> treatment on children’s learning of academic vocabulary.</a:t>
            </a:r>
          </a:p>
          <a:p>
            <a:pPr marL="514350" lvl="1" indent="-171450">
              <a:buFont typeface="Wingdings" pitchFamily="2" charset="2"/>
              <a:buChar char="§"/>
              <a:tabLst>
                <a:tab pos="1539875" algn="l"/>
              </a:tabLst>
            </a:pPr>
            <a:r>
              <a:rPr lang="en-US" sz="1400" dirty="0" smtClean="0"/>
              <a:t>Additional research is needed in order to obtain unbiased estimates of the “take-up” of the treatment.</a:t>
            </a:r>
          </a:p>
          <a:p>
            <a:pPr marL="344488" indent="-344488">
              <a:buFont typeface="Wingdings" pitchFamily="2" charset="2"/>
              <a:buChar char="Ø"/>
              <a:tabLst>
                <a:tab pos="1539875" algn="l"/>
              </a:tabLst>
            </a:pPr>
            <a:r>
              <a:rPr lang="en-US" sz="1700" dirty="0" smtClean="0"/>
              <a:t>We must confirm, as suggested by our extensive observational research in the Belchertown State School, that there are similar </a:t>
            </a:r>
            <a:r>
              <a:rPr lang="en-US" sz="1700" i="1" dirty="0" smtClean="0"/>
              <a:t>Monty Python </a:t>
            </a:r>
            <a:r>
              <a:rPr lang="en-US" sz="1700" dirty="0" smtClean="0"/>
              <a:t>effects on children’s learning of science, mathematics and potty-training.</a:t>
            </a:r>
          </a:p>
          <a:p>
            <a:pPr marL="344488" indent="-344488">
              <a:buFont typeface="Wingdings" pitchFamily="2" charset="2"/>
              <a:buChar char="Ø"/>
              <a:tabLst>
                <a:tab pos="1539875" algn="l"/>
              </a:tabLst>
            </a:pPr>
            <a:r>
              <a:rPr lang="en-US" sz="1700" dirty="0" smtClean="0"/>
              <a:t>Exploratory case study research suggests that there may be a “gender gap” -- </a:t>
            </a:r>
            <a:r>
              <a:rPr lang="en-US" sz="1700" i="1" dirty="0" smtClean="0"/>
              <a:t>Monty Python </a:t>
            </a:r>
            <a:r>
              <a:rPr lang="en-US" sz="1700" dirty="0" smtClean="0"/>
              <a:t>effects may be vastly reduced for girls.</a:t>
            </a:r>
          </a:p>
          <a:p>
            <a:pPr marL="514350" lvl="1" indent="-171450">
              <a:buFont typeface="Wingdings" pitchFamily="2" charset="2"/>
              <a:buChar char="§"/>
              <a:tabLst>
                <a:tab pos="1539875" algn="l"/>
              </a:tabLst>
            </a:pPr>
            <a:r>
              <a:rPr lang="en-US" sz="1400" dirty="0" smtClean="0"/>
              <a:t>Scientists in Germany hypothesize that this may be due to genetic differences in the structure of the female brain that prevent them from appreciating the humor in </a:t>
            </a:r>
            <a:r>
              <a:rPr lang="en-US" sz="1400" i="1" dirty="0" smtClean="0"/>
              <a:t>Monty Python</a:t>
            </a:r>
            <a:r>
              <a:rPr lang="en-US" sz="1400" dirty="0" smtClean="0"/>
              <a:t>.</a:t>
            </a:r>
          </a:p>
          <a:p>
            <a:pPr marL="344488" indent="-344488">
              <a:buFont typeface="Wingdings" pitchFamily="2" charset="2"/>
              <a:buChar char="Ø"/>
              <a:tabLst>
                <a:tab pos="1539875" algn="l"/>
              </a:tabLst>
            </a:pPr>
            <a:r>
              <a:rPr lang="en-US" sz="1700" dirty="0" smtClean="0"/>
              <a:t>More research is needed into whether </a:t>
            </a:r>
            <a:r>
              <a:rPr lang="en-US" sz="1700" i="1" dirty="0" smtClean="0"/>
              <a:t>Monty Python </a:t>
            </a:r>
            <a:r>
              <a:rPr lang="en-US" sz="1700" dirty="0" smtClean="0"/>
              <a:t>effects persist through into high-school, and college, and beyond into the labor-force. </a:t>
            </a:r>
          </a:p>
          <a:p>
            <a:pPr marL="514350" lvl="1" indent="-171450">
              <a:buFont typeface="Wingdings" pitchFamily="2" charset="2"/>
              <a:buChar char="§"/>
              <a:tabLst>
                <a:tab pos="1539875" algn="l"/>
              </a:tabLst>
            </a:pPr>
            <a:r>
              <a:rPr lang="en-US" sz="1400" i="1" dirty="0" smtClean="0"/>
              <a:t>Social Capital Theory </a:t>
            </a:r>
            <a:r>
              <a:rPr lang="en-US" sz="1400" dirty="0" smtClean="0"/>
              <a:t>suggests that treated children may have greater lifetime earnings, and eventually make bigger contributions to society and civilization.</a:t>
            </a:r>
            <a:endParaRPr lang="en-US" sz="1400" dirty="0"/>
          </a:p>
          <a:p>
            <a:pPr marL="344488" indent="-344488">
              <a:buFont typeface="Wingdings" pitchFamily="2" charset="2"/>
              <a:buChar char="Ø"/>
              <a:tabLst>
                <a:tab pos="1539875" algn="l"/>
              </a:tabLst>
            </a:pPr>
            <a:r>
              <a:rPr lang="en-US" sz="1700" dirty="0" smtClean="0"/>
              <a:t>Make sure not to miss the finale of  “</a:t>
            </a:r>
            <a:r>
              <a:rPr lang="en-US" sz="1700" i="1" dirty="0" smtClean="0"/>
              <a:t>The </a:t>
            </a:r>
            <a:r>
              <a:rPr lang="en-US" sz="1700" i="1" dirty="0"/>
              <a:t>Bachelor: </a:t>
            </a:r>
            <a:r>
              <a:rPr lang="en-US" sz="1700" i="1" dirty="0" smtClean="0"/>
              <a:t> On the Wings of Love</a:t>
            </a:r>
            <a:r>
              <a:rPr lang="en-US" sz="1700" dirty="0" smtClean="0"/>
              <a:t>.”</a:t>
            </a:r>
            <a:endParaRPr lang="en-US" sz="1700" dirty="0"/>
          </a:p>
          <a:p>
            <a:pPr marL="344488" indent="-344488">
              <a:buFont typeface="Wingdings" pitchFamily="2" charset="2"/>
              <a:buChar char="Ø"/>
              <a:tabLst>
                <a:tab pos="1539875" algn="l"/>
              </a:tabLst>
            </a:pPr>
            <a:r>
              <a:rPr lang="en-US" sz="1700" dirty="0" smtClean="0"/>
              <a:t>…</a:t>
            </a:r>
            <a:endParaRPr lang="en-US" sz="1700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84768"/>
            <a:ext cx="3429000" cy="397032"/>
          </a:xfrm>
          <a:noFill/>
          <a:effectLst/>
        </p:spPr>
        <p:txBody>
          <a:bodyPr wrap="square" anchor="ctr" anchorCtr="1">
            <a:spAutoFit/>
          </a:bodyPr>
          <a:lstStyle/>
          <a:p>
            <a:pPr>
              <a:buNone/>
            </a:pP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Vocabulary Learning &amp; Monty Python                           </a:t>
            </a:r>
            <a:r>
              <a:rPr lang="en-US" sz="900" i="1" u="sng" dirty="0" smtClean="0">
                <a:latin typeface="Times New Roman" pitchFamily="18" charset="0"/>
                <a:cs typeface="Times New Roman" pitchFamily="18" charset="0"/>
              </a:rPr>
              <a:t>Slide #</a:t>
            </a:r>
            <a:fld id="{971C47AA-5905-4F4F-8B9A-442CA79DE8F1}" type="slidenum">
              <a:rPr lang="en-US" sz="900" i="1" u="sng" smtClean="0">
                <a:latin typeface="Times New Roman" pitchFamily="18" charset="0"/>
                <a:cs typeface="Times New Roman" pitchFamily="18" charset="0"/>
              </a:rPr>
              <a:pPr>
                <a:buNone/>
              </a:pPr>
              <a:t>12</a:t>
            </a:fld>
            <a:endParaRPr lang="en-US" sz="9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John Q. Scholar,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Center for Basic Research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2009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603718"/>
            <a:ext cx="7315200" cy="1815882"/>
          </a:xfrm>
        </p:spPr>
        <p:txBody>
          <a:bodyPr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Pay </a:t>
            </a:r>
            <a:r>
              <a:rPr lang="en-US" sz="2800" dirty="0">
                <a:solidFill>
                  <a:schemeClr val="tx1"/>
                </a:solidFill>
              </a:rPr>
              <a:t>due homage </a:t>
            </a:r>
            <a:r>
              <a:rPr lang="en-US" sz="2800" dirty="0" smtClean="0">
                <a:solidFill>
                  <a:schemeClr val="tx1"/>
                </a:solidFill>
              </a:rPr>
              <a:t>– other researchers may be in the audience and be prepared to offer your paper in a forthcoming special issue of the journal they edit!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558225"/>
            <a:ext cx="8610600" cy="58477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Bibliography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rgbClr val="66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84768"/>
            <a:ext cx="3429000" cy="397032"/>
          </a:xfrm>
          <a:noFill/>
          <a:effectLst/>
        </p:spPr>
        <p:txBody>
          <a:bodyPr wrap="square" anchor="ctr" anchorCtr="1">
            <a:spAutoFit/>
          </a:bodyPr>
          <a:lstStyle/>
          <a:p>
            <a:pPr>
              <a:buNone/>
            </a:pP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Vocabulary Learning &amp; Monty Python                           </a:t>
            </a:r>
            <a:r>
              <a:rPr lang="en-US" sz="900" i="1" u="sng" dirty="0" smtClean="0">
                <a:latin typeface="Times New Roman" pitchFamily="18" charset="0"/>
                <a:cs typeface="Times New Roman" pitchFamily="18" charset="0"/>
              </a:rPr>
              <a:t>Slide #</a:t>
            </a:r>
            <a:fld id="{971C47AA-5905-4F4F-8B9A-442CA79DE8F1}" type="slidenum">
              <a:rPr lang="en-US" sz="900" i="1" u="sng" smtClean="0">
                <a:latin typeface="Times New Roman" pitchFamily="18" charset="0"/>
                <a:cs typeface="Times New Roman" pitchFamily="18" charset="0"/>
              </a:rPr>
              <a:pPr>
                <a:buNone/>
              </a:pPr>
              <a:t>13</a:t>
            </a:fld>
            <a:endParaRPr lang="en-US" sz="9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John Q. Scholar,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Center for Basic Research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2009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315200" cy="914400"/>
          </a:xfrm>
        </p:spPr>
        <p:txBody>
          <a:bodyPr/>
          <a:lstStyle/>
          <a:p>
            <a:r>
              <a:rPr lang="en-US" i="1">
                <a:solidFill>
                  <a:srgbClr val="6600FF"/>
                </a:solidFill>
              </a:rPr>
              <a:t>Appendices:</a:t>
            </a:r>
            <a:endParaRPr lang="en-US"/>
          </a:p>
        </p:txBody>
      </p:sp>
      <p:sp>
        <p:nvSpPr>
          <p:cNvPr id="402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447800"/>
            <a:ext cx="7772400" cy="4702826"/>
          </a:xfrm>
          <a:solidFill>
            <a:srgbClr val="FFFFCC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 anchorCtr="1">
            <a:spAutoFit/>
          </a:bodyPr>
          <a:lstStyle/>
          <a:p>
            <a:pPr marL="288925" indent="-28892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Ø"/>
              <a:tabLst>
                <a:tab pos="1539875" algn="l"/>
              </a:tabLst>
            </a:pPr>
            <a:r>
              <a:rPr lang="en-US" sz="2400" dirty="0"/>
              <a:t>Include </a:t>
            </a:r>
            <a:r>
              <a:rPr lang="en-US" sz="2400" dirty="0" smtClean="0"/>
              <a:t>an </a:t>
            </a:r>
            <a:r>
              <a:rPr lang="en-US" sz="2400" i="1" dirty="0" smtClean="0"/>
              <a:t>Appendix</a:t>
            </a:r>
            <a:r>
              <a:rPr lang="en-US" sz="2400" dirty="0" smtClean="0"/>
              <a:t> documenting the construction of your dataset, especially if you have used national data.</a:t>
            </a:r>
            <a:endParaRPr lang="en-US" sz="2400" dirty="0"/>
          </a:p>
          <a:p>
            <a:pPr marL="288925" indent="-28892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Ø"/>
              <a:tabLst>
                <a:tab pos="1539875" algn="l"/>
              </a:tabLst>
            </a:pPr>
            <a:r>
              <a:rPr lang="en-US" sz="2400" dirty="0" smtClean="0"/>
              <a:t>Provide ancillary descriptive statistics on the full sample and important subgroups.</a:t>
            </a:r>
          </a:p>
          <a:p>
            <a:pPr marL="288925" indent="-28892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Ø"/>
              <a:tabLst>
                <a:tab pos="1539875" algn="l"/>
              </a:tabLst>
            </a:pPr>
            <a:r>
              <a:rPr lang="en-US" sz="2400" dirty="0" smtClean="0"/>
              <a:t>Provide additional tables containing the results of fitting alternative model specifications, sensitivity analyses, etc.</a:t>
            </a:r>
          </a:p>
          <a:p>
            <a:pPr marL="288925" indent="-28892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Ø"/>
              <a:tabLst>
                <a:tab pos="1539875" algn="l"/>
              </a:tabLst>
            </a:pPr>
            <a:r>
              <a:rPr lang="en-US" sz="2400" dirty="0" smtClean="0"/>
              <a:t>Describe the approaches </a:t>
            </a:r>
            <a:r>
              <a:rPr lang="en-US" sz="2400" dirty="0"/>
              <a:t>you used to deal with missing data, and other analytic problems.</a:t>
            </a:r>
          </a:p>
          <a:p>
            <a:pPr marL="288925" indent="-28892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Ø"/>
              <a:tabLst>
                <a:tab pos="1539875" algn="l"/>
              </a:tabLst>
            </a:pPr>
            <a:r>
              <a:rPr lang="en-US" sz="2400" dirty="0" smtClean="0"/>
              <a:t>Include </a:t>
            </a:r>
            <a:r>
              <a:rPr lang="en-US" sz="2400" dirty="0"/>
              <a:t>ancillary slides that anticipate potential audience questions.</a:t>
            </a:r>
          </a:p>
          <a:p>
            <a:pPr marL="288925" indent="-28892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Ø"/>
              <a:tabLst>
                <a:tab pos="1539875" algn="l"/>
              </a:tabLst>
            </a:pPr>
            <a:r>
              <a:rPr lang="en-US" sz="2400" dirty="0"/>
              <a:t>Etc. …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84768"/>
            <a:ext cx="3429000" cy="397032"/>
          </a:xfrm>
          <a:noFill/>
          <a:effectLst/>
        </p:spPr>
        <p:txBody>
          <a:bodyPr wrap="square" anchor="ctr" anchorCtr="1">
            <a:spAutoFit/>
          </a:bodyPr>
          <a:lstStyle/>
          <a:p>
            <a:pPr>
              <a:buNone/>
            </a:pP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Vocabulary Learning &amp; Monty Python                           </a:t>
            </a:r>
            <a:r>
              <a:rPr lang="en-US" sz="900" i="1" u="sng" dirty="0" smtClean="0">
                <a:latin typeface="Times New Roman" pitchFamily="18" charset="0"/>
                <a:cs typeface="Times New Roman" pitchFamily="18" charset="0"/>
              </a:rPr>
              <a:t>Slide #</a:t>
            </a:r>
            <a:fld id="{971C47AA-5905-4F4F-8B9A-442CA79DE8F1}" type="slidenum">
              <a:rPr lang="en-US" sz="900" i="1" u="sng" smtClean="0">
                <a:latin typeface="Times New Roman" pitchFamily="18" charset="0"/>
                <a:cs typeface="Times New Roman" pitchFamily="18" charset="0"/>
              </a:rPr>
              <a:pPr>
                <a:buNone/>
              </a:pPr>
              <a:t>14</a:t>
            </a:fld>
            <a:endParaRPr lang="en-US" sz="9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John Q. Scholar,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Center for Basic Research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2009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3200"/>
            <a:ext cx="7315200" cy="1261884"/>
          </a:xfrm>
        </p:spPr>
        <p:txBody>
          <a:bodyPr anchor="ctr" anchorCtr="1">
            <a:spAutoFit/>
          </a:bodyPr>
          <a:lstStyle/>
          <a:p>
            <a:pPr algn="ctr"/>
            <a:r>
              <a:rPr lang="en-US" sz="3800" i="1" dirty="0">
                <a:solidFill>
                  <a:srgbClr val="6600FF"/>
                </a:solidFill>
              </a:rPr>
              <a:t>Overview of Main Points:</a:t>
            </a:r>
            <a:br>
              <a:rPr lang="en-US" sz="3800" i="1" dirty="0">
                <a:solidFill>
                  <a:srgbClr val="6600FF"/>
                </a:solidFill>
              </a:rPr>
            </a:br>
            <a:r>
              <a:rPr lang="en-US" sz="3800" i="1" dirty="0">
                <a:solidFill>
                  <a:srgbClr val="6600FF"/>
                </a:solidFill>
              </a:rPr>
              <a:t>The </a:t>
            </a:r>
            <a:r>
              <a:rPr lang="en-US" sz="3800" i="1" u="sng" dirty="0">
                <a:solidFill>
                  <a:srgbClr val="6600FF"/>
                </a:solidFill>
              </a:rPr>
              <a:t>Four</a:t>
            </a:r>
            <a:r>
              <a:rPr lang="en-US" sz="3800" i="1" dirty="0">
                <a:solidFill>
                  <a:srgbClr val="6600FF"/>
                </a:solidFill>
              </a:rPr>
              <a:t> P</a:t>
            </a:r>
            <a:r>
              <a:rPr lang="en-US" sz="3800" i="1" dirty="0" smtClean="0">
                <a:solidFill>
                  <a:srgbClr val="6600FF"/>
                </a:solidFill>
              </a:rPr>
              <a:t>’s </a:t>
            </a:r>
            <a:r>
              <a:rPr lang="en-US" sz="3800" i="1" dirty="0">
                <a:solidFill>
                  <a:srgbClr val="6600FF"/>
                </a:solidFill>
              </a:rPr>
              <a:t>…</a:t>
            </a:r>
            <a:endParaRPr lang="en-US" sz="3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6669"/>
            <a:ext cx="7315200" cy="646331"/>
          </a:xfrm>
        </p:spPr>
        <p:txBody>
          <a:bodyPr anchor="ctr" anchorCtr="0">
            <a:spAutoFit/>
          </a:bodyPr>
          <a:lstStyle/>
          <a:p>
            <a:r>
              <a:rPr lang="en-US" sz="3600" b="1" i="1" dirty="0">
                <a:solidFill>
                  <a:srgbClr val="6600FF"/>
                </a:solidFill>
              </a:rPr>
              <a:t>P</a:t>
            </a:r>
            <a:r>
              <a:rPr lang="en-US" sz="3600" i="1" dirty="0">
                <a:solidFill>
                  <a:srgbClr val="6600FF"/>
                </a:solidFill>
              </a:rPr>
              <a:t>repare Your </a:t>
            </a:r>
            <a:r>
              <a:rPr lang="en-US" sz="3600" i="1" dirty="0" smtClean="0">
                <a:solidFill>
                  <a:srgbClr val="6600FF"/>
                </a:solidFill>
              </a:rPr>
              <a:t>Presentation …</a:t>
            </a:r>
            <a:endParaRPr lang="en-US" sz="3600" i="1" dirty="0">
              <a:solidFill>
                <a:srgbClr val="6600FF"/>
              </a:solidFill>
            </a:endParaRPr>
          </a:p>
        </p:txBody>
      </p:sp>
      <p:sp>
        <p:nvSpPr>
          <p:cNvPr id="407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7924800" cy="5027017"/>
          </a:xfrm>
          <a:solidFill>
            <a:srgbClr val="FFFFCC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 anchorCtr="0">
            <a:spAutoFit/>
          </a:bodyPr>
          <a:lstStyle/>
          <a:p>
            <a:pPr marL="233363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300" i="1" dirty="0">
                <a:solidFill>
                  <a:srgbClr val="6600FF"/>
                </a:solidFill>
              </a:rPr>
              <a:t>Establish A </a:t>
            </a:r>
            <a:r>
              <a:rPr lang="en-US" sz="1300" i="1" u="sng" dirty="0">
                <a:solidFill>
                  <a:srgbClr val="6600FF"/>
                </a:solidFill>
              </a:rPr>
              <a:t>Sensible Slide Format</a:t>
            </a:r>
            <a:r>
              <a:rPr lang="en-US" sz="1300" i="1" dirty="0">
                <a:solidFill>
                  <a:srgbClr val="6600FF"/>
                </a:solidFill>
              </a:rPr>
              <a:t> That Is Common Across All Slides:</a:t>
            </a: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200" b="1" dirty="0">
                <a:effectLst/>
              </a:rPr>
              <a:t>Use footers and headers to maintain your title, authorship, affiliation, date.</a:t>
            </a: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200" b="1" dirty="0">
                <a:effectLst/>
              </a:rPr>
              <a:t>Make sure each slide has an explicit title that explains what’s on that slide.</a:t>
            </a: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200" b="1" dirty="0">
                <a:effectLst/>
              </a:rPr>
              <a:t>Don’t put too much on any one slide.</a:t>
            </a:r>
          </a:p>
          <a:p>
            <a:pPr marL="233363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300" i="1" dirty="0">
                <a:solidFill>
                  <a:srgbClr val="6600FF"/>
                </a:solidFill>
              </a:rPr>
              <a:t>Provide An </a:t>
            </a:r>
            <a:r>
              <a:rPr lang="en-US" sz="1300" i="1" u="sng" dirty="0">
                <a:solidFill>
                  <a:srgbClr val="6600FF"/>
                </a:solidFill>
              </a:rPr>
              <a:t>Attention-Grabbing Opening</a:t>
            </a:r>
            <a:r>
              <a:rPr lang="en-US" sz="1300" i="1" dirty="0"/>
              <a:t>:</a:t>
            </a:r>
            <a:endParaRPr lang="en-US" sz="1300" dirty="0"/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200" b="1" u="sng" dirty="0">
                <a:effectLst/>
              </a:rPr>
              <a:t>Slide #1</a:t>
            </a:r>
            <a:r>
              <a:rPr lang="en-US" sz="1200" b="1" dirty="0">
                <a:effectLst/>
              </a:rPr>
              <a:t>:	State title, author, affiliation, date, mention your personal interests.</a:t>
            </a: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200" b="1" u="sng" dirty="0">
                <a:effectLst/>
              </a:rPr>
              <a:t>Slide #2</a:t>
            </a:r>
            <a:r>
              <a:rPr lang="en-US" sz="1200" b="1" dirty="0">
                <a:effectLst/>
              </a:rPr>
              <a:t>:	State your research questions, discuss the literature and abiding issues.</a:t>
            </a:r>
          </a:p>
          <a:p>
            <a:pPr marL="233363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300" i="1" dirty="0">
                <a:solidFill>
                  <a:srgbClr val="6600FF"/>
                </a:solidFill>
              </a:rPr>
              <a:t>Document The </a:t>
            </a:r>
            <a:r>
              <a:rPr lang="en-US" sz="1300" i="1" u="sng" dirty="0">
                <a:solidFill>
                  <a:srgbClr val="6600FF"/>
                </a:solidFill>
              </a:rPr>
              <a:t>Background And Context Of Your Research</a:t>
            </a:r>
            <a:r>
              <a:rPr lang="en-US" sz="1300" i="1" dirty="0"/>
              <a:t>:</a:t>
            </a:r>
            <a:endParaRPr lang="en-US" sz="1300" dirty="0"/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200" b="1" dirty="0">
                <a:effectLst/>
              </a:rPr>
              <a:t>Slide #3:	Identify and describe your site.</a:t>
            </a: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200" b="1" dirty="0">
                <a:effectLst/>
              </a:rPr>
              <a:t>Slide #4:	Identify and describe your dataset.</a:t>
            </a: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200" b="1" dirty="0">
                <a:effectLst/>
              </a:rPr>
              <a:t>Slide #5:	Describe your sample, include selected descriptive statistics/plots, if possible.</a:t>
            </a: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200" b="1" dirty="0">
                <a:effectLst/>
              </a:rPr>
              <a:t>Slide #6:	Describe any important procedures used in the design or data collection.</a:t>
            </a: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200" b="1" dirty="0">
                <a:effectLst/>
              </a:rPr>
              <a:t>Slide #7:	Define your measures –outcome, question predictors, instruments, covariates.</a:t>
            </a: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200" b="1" dirty="0">
                <a:effectLst/>
              </a:rPr>
              <a:t>Slide #8:	Overview your data-analyses, by question, identifying critical parameters.</a:t>
            </a:r>
          </a:p>
          <a:p>
            <a:pPr marL="233363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300" i="1" dirty="0">
                <a:solidFill>
                  <a:srgbClr val="6600FF"/>
                </a:solidFill>
              </a:rPr>
              <a:t>Present Your </a:t>
            </a:r>
            <a:r>
              <a:rPr lang="en-US" sz="1300" i="1" u="sng" dirty="0">
                <a:solidFill>
                  <a:srgbClr val="6600FF"/>
                </a:solidFill>
              </a:rPr>
              <a:t>Main Findings</a:t>
            </a:r>
            <a:r>
              <a:rPr lang="en-US" sz="1300" i="1" dirty="0">
                <a:solidFill>
                  <a:srgbClr val="6600FF"/>
                </a:solidFill>
              </a:rPr>
              <a:t>, By Research Question</a:t>
            </a:r>
            <a:r>
              <a:rPr lang="en-US" sz="1300" i="1" dirty="0"/>
              <a:t>:</a:t>
            </a:r>
            <a:endParaRPr lang="en-US" sz="1300" dirty="0"/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200" b="1" dirty="0">
                <a:effectLst/>
              </a:rPr>
              <a:t>Slide #9a:	Prepare decent, sparse, well-annotated summary tables, by RQ.</a:t>
            </a: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200" b="1" dirty="0">
                <a:effectLst/>
              </a:rPr>
              <a:t>Slide #9b:	Create interpretive visuals to accompany answer to each RQ, if possible.</a:t>
            </a:r>
          </a:p>
          <a:p>
            <a:pPr marL="233363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300" i="1" dirty="0">
                <a:solidFill>
                  <a:srgbClr val="6600FF"/>
                </a:solidFill>
              </a:rPr>
              <a:t>Provide A </a:t>
            </a:r>
            <a:r>
              <a:rPr lang="en-US" sz="1300" i="1" u="sng" dirty="0">
                <a:solidFill>
                  <a:srgbClr val="6600FF"/>
                </a:solidFill>
              </a:rPr>
              <a:t>Memorable Closing</a:t>
            </a:r>
            <a:r>
              <a:rPr lang="en-US" sz="1300" i="1" dirty="0"/>
              <a:t>:</a:t>
            </a:r>
            <a:endParaRPr lang="en-US" sz="1300" dirty="0"/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200" b="1" dirty="0">
                <a:effectLst/>
              </a:rPr>
              <a:t>Slide #10:	Provide a “big picture” summary in words, directly addressing the RQs.</a:t>
            </a: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200" b="1" dirty="0">
                <a:effectLst/>
              </a:rPr>
              <a:t>Slide #11:	Comment on the “real-life” benefits or consequences of your work.</a:t>
            </a: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200" b="1" dirty="0">
                <a:effectLst/>
              </a:rPr>
              <a:t>Slide #12:	Outline the implications of your work for the future.</a:t>
            </a:r>
          </a:p>
          <a:p>
            <a:pPr marL="233363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300" i="1" dirty="0">
                <a:solidFill>
                  <a:srgbClr val="6600FF"/>
                </a:solidFill>
              </a:rPr>
              <a:t>Prepare </a:t>
            </a:r>
            <a:r>
              <a:rPr lang="en-US" sz="1300" i="1" u="sng" dirty="0">
                <a:solidFill>
                  <a:srgbClr val="6600FF"/>
                </a:solidFill>
              </a:rPr>
              <a:t>Appendices</a:t>
            </a:r>
            <a:r>
              <a:rPr lang="en-US" sz="1300" i="1" dirty="0">
                <a:solidFill>
                  <a:srgbClr val="6600FF"/>
                </a:solidFill>
              </a:rPr>
              <a:t> and Supplementary Slides (optional)</a:t>
            </a:r>
          </a:p>
          <a:p>
            <a:pPr marL="233363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300" i="1" dirty="0">
                <a:solidFill>
                  <a:srgbClr val="6600FF"/>
                </a:solidFill>
              </a:rPr>
              <a:t>Prepare A </a:t>
            </a:r>
            <a:r>
              <a:rPr lang="en-US" sz="1300" i="1" u="sng" dirty="0">
                <a:solidFill>
                  <a:srgbClr val="6600FF"/>
                </a:solidFill>
              </a:rPr>
              <a:t>Handout</a:t>
            </a:r>
            <a:r>
              <a:rPr lang="en-US" sz="1300" i="1" dirty="0">
                <a:solidFill>
                  <a:srgbClr val="6600FF"/>
                </a:solidFill>
              </a:rPr>
              <a:t> For Your Audience, Including a Bibliography (optional, but a good idea)</a:t>
            </a:r>
            <a:r>
              <a:rPr lang="en-US" sz="1300" i="1" dirty="0"/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496669"/>
            <a:ext cx="7315200" cy="646331"/>
          </a:xfrm>
        </p:spPr>
        <p:txBody>
          <a:bodyPr anchor="ctr" anchorCtr="0">
            <a:spAutoFit/>
          </a:bodyPr>
          <a:lstStyle/>
          <a:p>
            <a:r>
              <a:rPr lang="en-US" sz="3600" b="1" i="1" dirty="0">
                <a:solidFill>
                  <a:srgbClr val="6600FF"/>
                </a:solidFill>
              </a:rPr>
              <a:t>P</a:t>
            </a:r>
            <a:r>
              <a:rPr lang="en-US" sz="3600" i="1" dirty="0">
                <a:solidFill>
                  <a:srgbClr val="6600FF"/>
                </a:solidFill>
              </a:rPr>
              <a:t>ractice Your </a:t>
            </a:r>
            <a:r>
              <a:rPr lang="en-US" sz="3600" i="1" dirty="0" smtClean="0">
                <a:solidFill>
                  <a:srgbClr val="6600FF"/>
                </a:solidFill>
              </a:rPr>
              <a:t>Presentation …</a:t>
            </a:r>
            <a:endParaRPr lang="en-US" sz="3600" i="1" dirty="0">
              <a:solidFill>
                <a:srgbClr val="6600FF"/>
              </a:solidFill>
            </a:endParaRPr>
          </a:p>
        </p:txBody>
      </p:sp>
      <p:sp>
        <p:nvSpPr>
          <p:cNvPr id="348168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762000" y="1264728"/>
            <a:ext cx="7696200" cy="4983672"/>
          </a:xfrm>
          <a:solidFill>
            <a:srgbClr val="FFFFCC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 anchorCtr="0">
            <a:spAutoFit/>
          </a:bodyPr>
          <a:lstStyle/>
          <a:p>
            <a:pPr marL="233363" indent="-233363">
              <a:lnSpc>
                <a:spcPct val="80000"/>
              </a:lnSpc>
            </a:pPr>
            <a:r>
              <a:rPr lang="en-US" sz="1600" i="1" dirty="0">
                <a:solidFill>
                  <a:srgbClr val="6600FF"/>
                </a:solidFill>
              </a:rPr>
              <a:t>Review Your Visuals Carefully</a:t>
            </a:r>
            <a:r>
              <a:rPr lang="en-US" sz="1600" i="1" dirty="0"/>
              <a:t>:</a:t>
            </a:r>
          </a:p>
          <a:p>
            <a:pPr marL="690563" lvl="1" indent="-233363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effectLst/>
              </a:rPr>
              <a:t>Examine their clarity, clutter and relevance.</a:t>
            </a:r>
          </a:p>
          <a:p>
            <a:pPr marL="690563" lvl="1" indent="-233363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effectLst/>
              </a:rPr>
              <a:t>Decide, </a:t>
            </a:r>
            <a:r>
              <a:rPr lang="en-US" sz="1400" i="1" dirty="0">
                <a:effectLst/>
              </a:rPr>
              <a:t>in advance</a:t>
            </a:r>
            <a:r>
              <a:rPr lang="en-US" sz="1400" dirty="0">
                <a:effectLst/>
              </a:rPr>
              <a:t>, which slide(s) you’ll skip, if time runs out.</a:t>
            </a:r>
          </a:p>
          <a:p>
            <a:pPr marL="690563" lvl="1" indent="-233363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effectLst/>
              </a:rPr>
              <a:t>Identify some additional slides you’ll comment on if time allows.</a:t>
            </a:r>
          </a:p>
          <a:p>
            <a:pPr marL="233363" indent="-233363">
              <a:lnSpc>
                <a:spcPct val="80000"/>
              </a:lnSpc>
            </a:pPr>
            <a:r>
              <a:rPr lang="en-US" sz="1600" i="1" dirty="0">
                <a:solidFill>
                  <a:srgbClr val="6600FF"/>
                </a:solidFill>
              </a:rPr>
              <a:t>Prepare To Present</a:t>
            </a:r>
            <a:r>
              <a:rPr lang="en-US" sz="1600" i="1" dirty="0"/>
              <a:t>:</a:t>
            </a:r>
          </a:p>
          <a:p>
            <a:pPr marL="690563" lvl="1" indent="-233363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effectLst/>
              </a:rPr>
              <a:t>Plan every word you intend to say.</a:t>
            </a:r>
          </a:p>
          <a:p>
            <a:pPr marL="690563" lvl="1" indent="-233363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effectLst/>
              </a:rPr>
              <a:t>Write your script out </a:t>
            </a:r>
            <a:r>
              <a:rPr lang="en-US" sz="1400" i="1" dirty="0">
                <a:effectLst/>
              </a:rPr>
              <a:t>in a large font</a:t>
            </a:r>
            <a:r>
              <a:rPr lang="en-US" sz="1400" dirty="0">
                <a:effectLst/>
              </a:rPr>
              <a:t>, formatted to emulate spoken phrasing.</a:t>
            </a:r>
          </a:p>
          <a:p>
            <a:pPr marL="690563" lvl="1" indent="-233363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effectLst/>
              </a:rPr>
              <a:t>Use cautious animation to </a:t>
            </a:r>
            <a:r>
              <a:rPr lang="en-US" sz="1400" i="1" dirty="0">
                <a:effectLst/>
              </a:rPr>
              <a:t>stage the presentation</a:t>
            </a:r>
            <a:r>
              <a:rPr lang="en-US" sz="1400" dirty="0">
                <a:effectLst/>
              </a:rPr>
              <a:t> of each slide.</a:t>
            </a:r>
          </a:p>
          <a:p>
            <a:pPr marL="690563" lvl="1" indent="-233363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effectLst/>
              </a:rPr>
              <a:t>Avoid unnecessary animation (just like me?).</a:t>
            </a:r>
          </a:p>
          <a:p>
            <a:pPr marL="233363" indent="-233363">
              <a:lnSpc>
                <a:spcPct val="80000"/>
              </a:lnSpc>
            </a:pPr>
            <a:r>
              <a:rPr lang="en-US" sz="1600" i="1" dirty="0">
                <a:solidFill>
                  <a:srgbClr val="6600FF"/>
                </a:solidFill>
              </a:rPr>
              <a:t>Rehearse Your Talk</a:t>
            </a:r>
            <a:r>
              <a:rPr lang="en-US" sz="1600" i="1" dirty="0"/>
              <a:t>:</a:t>
            </a:r>
          </a:p>
          <a:p>
            <a:pPr marL="690563" lvl="1" indent="-233363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effectLst/>
              </a:rPr>
              <a:t>Videotape a practice run and review your performance with remote control &amp; coach.</a:t>
            </a:r>
          </a:p>
          <a:p>
            <a:pPr marL="690563" lvl="1" indent="-233363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effectLst/>
              </a:rPr>
              <a:t>Obtain feedback from your coach on:</a:t>
            </a:r>
          </a:p>
          <a:p>
            <a:pPr lvl="2">
              <a:lnSpc>
                <a:spcPct val="75000"/>
              </a:lnSpc>
              <a:spcBef>
                <a:spcPct val="15000"/>
              </a:spcBef>
            </a:pPr>
            <a:r>
              <a:rPr lang="en-US" sz="1300" dirty="0">
                <a:effectLst/>
              </a:rPr>
              <a:t>The strength of your opening &amp; closing.</a:t>
            </a:r>
          </a:p>
          <a:p>
            <a:pPr lvl="2">
              <a:lnSpc>
                <a:spcPct val="75000"/>
              </a:lnSpc>
              <a:spcBef>
                <a:spcPct val="15000"/>
              </a:spcBef>
            </a:pPr>
            <a:r>
              <a:rPr lang="en-US" sz="1300" dirty="0">
                <a:effectLst/>
              </a:rPr>
              <a:t>Your logical flow.</a:t>
            </a:r>
          </a:p>
          <a:p>
            <a:pPr lvl="2">
              <a:lnSpc>
                <a:spcPct val="75000"/>
              </a:lnSpc>
              <a:spcBef>
                <a:spcPct val="15000"/>
              </a:spcBef>
            </a:pPr>
            <a:r>
              <a:rPr lang="en-US" sz="1300" dirty="0">
                <a:effectLst/>
              </a:rPr>
              <a:t>The credibility and clarity of evidence presentation.</a:t>
            </a:r>
          </a:p>
          <a:p>
            <a:pPr lvl="2">
              <a:lnSpc>
                <a:spcPct val="75000"/>
              </a:lnSpc>
              <a:spcBef>
                <a:spcPct val="15000"/>
              </a:spcBef>
            </a:pPr>
            <a:r>
              <a:rPr lang="en-US" sz="1300" dirty="0">
                <a:effectLst/>
              </a:rPr>
              <a:t>The clarity and comprehensibility of your key points.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sz="1300" dirty="0">
                <a:effectLst/>
              </a:rPr>
              <a:t>Your many distracting verbal mannerisms and physical ticks.</a:t>
            </a:r>
          </a:p>
          <a:p>
            <a:pPr marL="233363" indent="-233363">
              <a:lnSpc>
                <a:spcPct val="80000"/>
              </a:lnSpc>
            </a:pPr>
            <a:r>
              <a:rPr lang="en-US" sz="1600" i="1" dirty="0">
                <a:solidFill>
                  <a:srgbClr val="6600FF"/>
                </a:solidFill>
              </a:rPr>
              <a:t>Check the physical environment in which you’ll present, in advance:</a:t>
            </a:r>
          </a:p>
          <a:p>
            <a:pPr marL="690563" lvl="1" indent="-233363">
              <a:lnSpc>
                <a:spcPct val="80000"/>
              </a:lnSpc>
              <a:spcBef>
                <a:spcPct val="15000"/>
              </a:spcBef>
            </a:pPr>
            <a:r>
              <a:rPr lang="en-US" sz="1400" dirty="0">
                <a:effectLst/>
              </a:rPr>
              <a:t>Check that you have everything you need (including a pointer).</a:t>
            </a:r>
          </a:p>
          <a:p>
            <a:pPr marL="690563" lvl="1" indent="-233363">
              <a:lnSpc>
                <a:spcPct val="80000"/>
              </a:lnSpc>
              <a:spcBef>
                <a:spcPct val="15000"/>
              </a:spcBef>
            </a:pPr>
            <a:r>
              <a:rPr lang="en-US" sz="1400" dirty="0">
                <a:effectLst/>
              </a:rPr>
              <a:t>Check the audience sightlines in advance, moving or removing seats as needed.</a:t>
            </a:r>
          </a:p>
          <a:p>
            <a:pPr marL="690563" lvl="1" indent="-233363">
              <a:lnSpc>
                <a:spcPct val="80000"/>
              </a:lnSpc>
              <a:spcBef>
                <a:spcPct val="15000"/>
              </a:spcBef>
            </a:pPr>
            <a:r>
              <a:rPr lang="en-US" sz="1400" dirty="0">
                <a:effectLst/>
              </a:rPr>
              <a:t>Fix your computer so that it doesn’t go to sleep while you’re being introduced.</a:t>
            </a:r>
          </a:p>
          <a:p>
            <a:pPr marL="690563" lvl="1" indent="-233363">
              <a:lnSpc>
                <a:spcPct val="80000"/>
              </a:lnSpc>
              <a:spcBef>
                <a:spcPct val="15000"/>
              </a:spcBef>
            </a:pPr>
            <a:r>
              <a:rPr lang="en-US" sz="1400" dirty="0">
                <a:effectLst/>
              </a:rPr>
              <a:t>Make sure that the projected image can be read from the back of the room.</a:t>
            </a:r>
          </a:p>
          <a:p>
            <a:pPr marL="690563" lvl="1" indent="-233363">
              <a:lnSpc>
                <a:spcPct val="80000"/>
              </a:lnSpc>
              <a:spcBef>
                <a:spcPct val="15000"/>
              </a:spcBef>
            </a:pPr>
            <a:r>
              <a:rPr lang="en-US" sz="1400" dirty="0">
                <a:effectLst/>
              </a:rPr>
              <a:t>Establish a reasonable surface to place (hide) your notes </a:t>
            </a:r>
            <a:r>
              <a:rPr lang="en-US" sz="1400" i="1" dirty="0">
                <a:effectLst/>
              </a:rPr>
              <a:t>in plain sight</a:t>
            </a:r>
            <a:r>
              <a:rPr lang="en-US" sz="1400" dirty="0" smtClean="0">
                <a:effectLst/>
              </a:rPr>
              <a:t>.</a:t>
            </a:r>
            <a:endParaRPr lang="en-US" sz="1400" dirty="0"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6669"/>
            <a:ext cx="8305800" cy="646331"/>
          </a:xfrm>
        </p:spPr>
        <p:txBody>
          <a:bodyPr wrap="square" anchor="ctr" anchorCtr="0">
            <a:spAutoFit/>
          </a:bodyPr>
          <a:lstStyle/>
          <a:p>
            <a:r>
              <a:rPr lang="en-US" sz="3600" i="1" dirty="0" smtClean="0">
                <a:solidFill>
                  <a:srgbClr val="6600FF"/>
                </a:solidFill>
              </a:rPr>
              <a:t>Be </a:t>
            </a:r>
            <a:r>
              <a:rPr lang="en-US" sz="3600" b="1" i="1" dirty="0" smtClean="0">
                <a:solidFill>
                  <a:srgbClr val="6600FF"/>
                </a:solidFill>
              </a:rPr>
              <a:t>P</a:t>
            </a:r>
            <a:r>
              <a:rPr lang="en-US" sz="3600" i="1" dirty="0" smtClean="0">
                <a:solidFill>
                  <a:srgbClr val="6600FF"/>
                </a:solidFill>
              </a:rPr>
              <a:t>ositive When You Present …</a:t>
            </a:r>
            <a:endParaRPr lang="en-US" sz="3600" i="1" dirty="0">
              <a:solidFill>
                <a:srgbClr val="6600FF"/>
              </a:solidFill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330875"/>
            <a:ext cx="7543800" cy="4841325"/>
          </a:xfrm>
          <a:solidFill>
            <a:srgbClr val="FFFFCC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 anchorCtr="0">
            <a:spAutoFit/>
          </a:bodyPr>
          <a:lstStyle/>
          <a:p>
            <a:pPr marL="233363" indent="-233363">
              <a:lnSpc>
                <a:spcPct val="80000"/>
              </a:lnSpc>
            </a:pPr>
            <a:r>
              <a:rPr lang="en-US" sz="1800" i="1" dirty="0">
                <a:solidFill>
                  <a:srgbClr val="6600FF"/>
                </a:solidFill>
              </a:rPr>
              <a:t>Be Positive About </a:t>
            </a:r>
            <a:r>
              <a:rPr lang="en-US" sz="1800" i="1" u="sng" dirty="0">
                <a:solidFill>
                  <a:srgbClr val="6600FF"/>
                </a:solidFill>
              </a:rPr>
              <a:t>Your Talk</a:t>
            </a:r>
            <a:r>
              <a:rPr lang="en-US" sz="1800" i="1" dirty="0"/>
              <a:t>:</a:t>
            </a:r>
          </a:p>
          <a:p>
            <a:pPr marL="690563" lvl="1" indent="-233363">
              <a:lnSpc>
                <a:spcPct val="80000"/>
              </a:lnSpc>
              <a:spcBef>
                <a:spcPct val="15000"/>
              </a:spcBef>
            </a:pPr>
            <a:r>
              <a:rPr lang="en-US" sz="1600" dirty="0">
                <a:effectLst/>
              </a:rPr>
              <a:t>Project a sense that you really </a:t>
            </a:r>
            <a:r>
              <a:rPr lang="en-US" sz="1600" i="1" dirty="0">
                <a:effectLst/>
              </a:rPr>
              <a:t>value</a:t>
            </a:r>
            <a:r>
              <a:rPr lang="en-US" sz="1600" dirty="0">
                <a:effectLst/>
              </a:rPr>
              <a:t> your material.</a:t>
            </a:r>
          </a:p>
          <a:p>
            <a:pPr marL="690563" lvl="1" indent="-233363">
              <a:lnSpc>
                <a:spcPct val="80000"/>
              </a:lnSpc>
              <a:spcBef>
                <a:spcPct val="15000"/>
              </a:spcBef>
            </a:pPr>
            <a:r>
              <a:rPr lang="en-US" sz="1600" dirty="0">
                <a:effectLst/>
              </a:rPr>
              <a:t>Do NOT read a script, but give your talk using your slides as “prompts.”</a:t>
            </a:r>
          </a:p>
          <a:p>
            <a:pPr marL="233363" indent="-233363">
              <a:lnSpc>
                <a:spcPct val="80000"/>
              </a:lnSpc>
            </a:pPr>
            <a:r>
              <a:rPr lang="en-US" sz="1800" i="1" dirty="0">
                <a:solidFill>
                  <a:srgbClr val="6600FF"/>
                </a:solidFill>
              </a:rPr>
              <a:t>Be Positive About </a:t>
            </a:r>
            <a:r>
              <a:rPr lang="en-US" sz="1800" i="1" u="sng" dirty="0">
                <a:solidFill>
                  <a:srgbClr val="6600FF"/>
                </a:solidFill>
              </a:rPr>
              <a:t>Yourself</a:t>
            </a:r>
            <a:r>
              <a:rPr lang="en-US" sz="1800" i="1" dirty="0"/>
              <a:t>:</a:t>
            </a:r>
          </a:p>
          <a:p>
            <a:pPr marL="690563" lvl="1" indent="-233363">
              <a:lnSpc>
                <a:spcPct val="80000"/>
              </a:lnSpc>
              <a:spcBef>
                <a:spcPct val="15000"/>
              </a:spcBef>
            </a:pPr>
            <a:r>
              <a:rPr lang="en-US" sz="1600" dirty="0">
                <a:effectLst/>
              </a:rPr>
              <a:t>Be confident, yet relaxed.</a:t>
            </a:r>
          </a:p>
          <a:p>
            <a:pPr marL="690563" lvl="1" indent="-233363">
              <a:lnSpc>
                <a:spcPct val="80000"/>
              </a:lnSpc>
              <a:spcBef>
                <a:spcPct val="15000"/>
              </a:spcBef>
            </a:pPr>
            <a:r>
              <a:rPr lang="en-US" sz="1600" dirty="0">
                <a:effectLst/>
              </a:rPr>
              <a:t>Don’t be afraid to acknowledge a mistake, but don’t grovel.</a:t>
            </a:r>
          </a:p>
          <a:p>
            <a:pPr marL="233363" indent="-233363">
              <a:lnSpc>
                <a:spcPct val="80000"/>
              </a:lnSpc>
            </a:pPr>
            <a:r>
              <a:rPr lang="en-US" sz="1800" i="1" dirty="0">
                <a:solidFill>
                  <a:srgbClr val="6600FF"/>
                </a:solidFill>
              </a:rPr>
              <a:t>Build </a:t>
            </a:r>
            <a:r>
              <a:rPr lang="en-US" sz="1800" i="1" u="sng" dirty="0">
                <a:solidFill>
                  <a:srgbClr val="6600FF"/>
                </a:solidFill>
              </a:rPr>
              <a:t>Rapport</a:t>
            </a:r>
            <a:r>
              <a:rPr lang="en-US" sz="1800" i="1" dirty="0">
                <a:solidFill>
                  <a:srgbClr val="6600FF"/>
                </a:solidFill>
              </a:rPr>
              <a:t> With Your Audience</a:t>
            </a:r>
            <a:r>
              <a:rPr lang="en-US" sz="1800" i="1" dirty="0"/>
              <a:t>:</a:t>
            </a:r>
            <a:r>
              <a:rPr lang="en-US" sz="1800" dirty="0"/>
              <a:t>	</a:t>
            </a:r>
          </a:p>
          <a:p>
            <a:pPr marL="690563" lvl="1" indent="-233363">
              <a:lnSpc>
                <a:spcPct val="80000"/>
              </a:lnSpc>
              <a:spcBef>
                <a:spcPct val="15000"/>
              </a:spcBef>
            </a:pPr>
            <a:r>
              <a:rPr lang="en-US" sz="1600" dirty="0">
                <a:effectLst/>
              </a:rPr>
              <a:t>Be yourself, be sincere.</a:t>
            </a:r>
          </a:p>
          <a:p>
            <a:pPr marL="690563" lvl="1" indent="-233363">
              <a:lnSpc>
                <a:spcPct val="80000"/>
              </a:lnSpc>
              <a:spcBef>
                <a:spcPct val="15000"/>
              </a:spcBef>
            </a:pPr>
            <a:r>
              <a:rPr lang="en-US" sz="1600" dirty="0">
                <a:effectLst/>
              </a:rPr>
              <a:t>Establish and maintain eye-contact with your audience.</a:t>
            </a:r>
          </a:p>
          <a:p>
            <a:pPr marL="690563" lvl="1" indent="-233363">
              <a:lnSpc>
                <a:spcPct val="80000"/>
              </a:lnSpc>
              <a:spcBef>
                <a:spcPct val="15000"/>
              </a:spcBef>
            </a:pPr>
            <a:r>
              <a:rPr lang="en-US" sz="1600" dirty="0">
                <a:effectLst/>
              </a:rPr>
              <a:t>Connect your message to what you think their experiences are.</a:t>
            </a:r>
          </a:p>
          <a:p>
            <a:pPr marL="690563" lvl="1" indent="-233363">
              <a:lnSpc>
                <a:spcPct val="80000"/>
              </a:lnSpc>
              <a:spcBef>
                <a:spcPct val="15000"/>
              </a:spcBef>
            </a:pPr>
            <a:r>
              <a:rPr lang="en-US" sz="1600" dirty="0">
                <a:effectLst/>
              </a:rPr>
              <a:t>Don’t adopt a “defensive” position -- move out towards, and into, the audience if that is possible.</a:t>
            </a:r>
          </a:p>
          <a:p>
            <a:pPr marL="690563" lvl="1" indent="-233363">
              <a:lnSpc>
                <a:spcPct val="80000"/>
              </a:lnSpc>
              <a:spcBef>
                <a:spcPct val="15000"/>
              </a:spcBef>
            </a:pPr>
            <a:r>
              <a:rPr lang="en-US" sz="1600" dirty="0">
                <a:effectLst/>
              </a:rPr>
              <a:t>If you don’t want questions until the end, say so!</a:t>
            </a:r>
          </a:p>
          <a:p>
            <a:pPr marL="690563" lvl="1" indent="-233363">
              <a:lnSpc>
                <a:spcPct val="80000"/>
              </a:lnSpc>
              <a:spcBef>
                <a:spcPct val="15000"/>
              </a:spcBef>
            </a:pPr>
            <a:r>
              <a:rPr lang="en-US" sz="1600" dirty="0">
                <a:effectLst/>
              </a:rPr>
              <a:t>If you don’t know the answer, don’t bluster – say “I don’t know the answer to that right not, but I will certainly look into it!”</a:t>
            </a:r>
          </a:p>
          <a:p>
            <a:pPr marL="233363" indent="-233363">
              <a:lnSpc>
                <a:spcPct val="80000"/>
              </a:lnSpc>
            </a:pPr>
            <a:r>
              <a:rPr lang="en-US" sz="1800" i="1" dirty="0">
                <a:solidFill>
                  <a:srgbClr val="6600FF"/>
                </a:solidFill>
              </a:rPr>
              <a:t>Hold the Audience’s </a:t>
            </a:r>
            <a:r>
              <a:rPr lang="en-US" sz="1800" i="1" u="sng" dirty="0">
                <a:solidFill>
                  <a:srgbClr val="6600FF"/>
                </a:solidFill>
              </a:rPr>
              <a:t>Attention</a:t>
            </a:r>
            <a:r>
              <a:rPr lang="en-US" sz="1800" i="1" dirty="0"/>
              <a:t>:</a:t>
            </a:r>
          </a:p>
          <a:p>
            <a:pPr marL="690563" lvl="1" indent="-233363">
              <a:lnSpc>
                <a:spcPct val="80000"/>
              </a:lnSpc>
              <a:spcBef>
                <a:spcPct val="15000"/>
              </a:spcBef>
            </a:pPr>
            <a:r>
              <a:rPr lang="en-US" sz="1600" dirty="0">
                <a:effectLst/>
              </a:rPr>
              <a:t>Don’t stand rigidly, gripping the podium with white knuckles.</a:t>
            </a:r>
          </a:p>
          <a:p>
            <a:pPr marL="690563" lvl="1" indent="-233363">
              <a:lnSpc>
                <a:spcPct val="80000"/>
              </a:lnSpc>
              <a:spcBef>
                <a:spcPct val="15000"/>
              </a:spcBef>
            </a:pPr>
            <a:r>
              <a:rPr lang="en-US" sz="1600" dirty="0">
                <a:effectLst/>
              </a:rPr>
              <a:t>Have good decisive body animation.</a:t>
            </a:r>
          </a:p>
          <a:p>
            <a:pPr marL="690563" lvl="1" indent="-233363">
              <a:lnSpc>
                <a:spcPct val="80000"/>
              </a:lnSpc>
              <a:spcBef>
                <a:spcPct val="15000"/>
              </a:spcBef>
            </a:pPr>
            <a:r>
              <a:rPr lang="en-US" sz="1600" dirty="0">
                <a:effectLst/>
              </a:rPr>
              <a:t>Don’t be afraid to direct audience questions back to other audience members (or to the rest of the panel!).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8225"/>
            <a:ext cx="7315200" cy="584775"/>
          </a:xfrm>
        </p:spPr>
        <p:txBody>
          <a:bodyPr anchor="ctr" anchorCtr="0">
            <a:spAutoFit/>
          </a:bodyPr>
          <a:lstStyle/>
          <a:p>
            <a:r>
              <a:rPr lang="en-US" sz="3200" i="1" dirty="0" smtClean="0">
                <a:solidFill>
                  <a:srgbClr val="6600FF"/>
                </a:solidFill>
              </a:rPr>
              <a:t>What Are My Research Questions?</a:t>
            </a:r>
            <a:endParaRPr lang="en-US" sz="3200" dirty="0"/>
          </a:p>
        </p:txBody>
      </p:sp>
      <p:sp>
        <p:nvSpPr>
          <p:cNvPr id="345093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2209800" y="1371600"/>
            <a:ext cx="6477000" cy="4123693"/>
          </a:xfr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 anchorCtr="1">
            <a:spAutoFit/>
          </a:bodyPr>
          <a:lstStyle/>
          <a:p>
            <a:pPr marL="571500" indent="-5715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Does watching </a:t>
            </a:r>
            <a:r>
              <a:rPr lang="en-US" sz="2400" i="1" dirty="0" smtClean="0"/>
              <a:t>Monty Python’s Flying Circus</a:t>
            </a:r>
            <a:r>
              <a:rPr lang="en-US" sz="2400" dirty="0" smtClean="0"/>
              <a:t> cause first graders to acquire academic vocabulary more rapidly than children who do not?</a:t>
            </a:r>
          </a:p>
          <a:p>
            <a:pPr marL="914400" lvl="1" indent="-17145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 smtClean="0"/>
              <a:t>Cleese</a:t>
            </a:r>
            <a:r>
              <a:rPr lang="en-US" sz="1800" dirty="0" smtClean="0"/>
              <a:t>, et al. (1964).</a:t>
            </a:r>
          </a:p>
          <a:p>
            <a:pPr marL="914400" lvl="1" indent="-17145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smtClean="0"/>
              <a:t>Milligan &amp; Sellers (1959).</a:t>
            </a:r>
          </a:p>
          <a:p>
            <a:pPr marL="914400" lvl="1" indent="-17145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smtClean="0"/>
              <a:t>Snow &amp; </a:t>
            </a:r>
            <a:r>
              <a:rPr lang="en-US" sz="1800" dirty="0" err="1" smtClean="0"/>
              <a:t>Chall</a:t>
            </a:r>
            <a:r>
              <a:rPr lang="en-US" sz="1800" dirty="0" smtClean="0"/>
              <a:t> (1987)</a:t>
            </a:r>
          </a:p>
          <a:p>
            <a:pPr marL="571500" indent="-5715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Is the impact of the </a:t>
            </a:r>
            <a:r>
              <a:rPr lang="en-US" sz="2400" i="1" dirty="0" smtClean="0"/>
              <a:t>Monty Python’s Flying Circus</a:t>
            </a:r>
            <a:r>
              <a:rPr lang="en-US" sz="2400" dirty="0" smtClean="0"/>
              <a:t> treatment On Children’s Vocabulary Learning Greater for Children Who Are Expatriate English?</a:t>
            </a:r>
          </a:p>
          <a:p>
            <a:pPr marL="971550" lvl="1" indent="-17145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 smtClean="0"/>
              <a:t>Secombe</a:t>
            </a:r>
            <a:r>
              <a:rPr lang="en-US" sz="1800" dirty="0" smtClean="0"/>
              <a:t> &amp; Milligan (1976).</a:t>
            </a:r>
          </a:p>
        </p:txBody>
      </p:sp>
      <p:pic>
        <p:nvPicPr>
          <p:cNvPr id="345095" name="Picture 7" descr="Tick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724400"/>
            <a:ext cx="1509317" cy="1524000"/>
          </a:xfrm>
          <a:prstGeom prst="rect">
            <a:avLst/>
          </a:prstGeom>
          <a:noFill/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84768"/>
            <a:ext cx="3429000" cy="397032"/>
          </a:xfrm>
          <a:noFill/>
          <a:effectLst/>
        </p:spPr>
        <p:txBody>
          <a:bodyPr wrap="square" anchor="ctr" anchorCtr="1">
            <a:spAutoFit/>
          </a:bodyPr>
          <a:lstStyle/>
          <a:p>
            <a:pPr>
              <a:buNone/>
            </a:pP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Vocabulary Learning &amp; Monty Python                           </a:t>
            </a:r>
            <a:r>
              <a:rPr lang="en-US" sz="900" i="1" u="sng" dirty="0" smtClean="0">
                <a:latin typeface="Times New Roman" pitchFamily="18" charset="0"/>
                <a:cs typeface="Times New Roman" pitchFamily="18" charset="0"/>
              </a:rPr>
              <a:t>Slide #</a:t>
            </a:r>
            <a:fld id="{971C47AA-5905-4F4F-8B9A-442CA79DE8F1}" type="slidenum">
              <a:rPr lang="en-US" sz="900" i="1" u="sng" smtClean="0">
                <a:latin typeface="Times New Roman" pitchFamily="18" charset="0"/>
                <a:cs typeface="Times New Roman" pitchFamily="18" charset="0"/>
              </a:rPr>
              <a:pPr>
                <a:buNone/>
              </a:pPr>
              <a:t>2</a:t>
            </a:fld>
            <a:endParaRPr lang="en-US" sz="9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John Q. Scholar,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Center for Basic Research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2009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001000" cy="584775"/>
          </a:xfrm>
        </p:spPr>
        <p:txBody>
          <a:bodyPr anchor="ctr" anchorCtr="0">
            <a:spAutoFit/>
          </a:bodyPr>
          <a:lstStyle/>
          <a:p>
            <a:r>
              <a:rPr lang="en-US" sz="3200" i="1" dirty="0">
                <a:solidFill>
                  <a:srgbClr val="6600FF"/>
                </a:solidFill>
              </a:rPr>
              <a:t>Where </a:t>
            </a:r>
            <a:r>
              <a:rPr lang="en-US" sz="3200" i="1" dirty="0" smtClean="0">
                <a:solidFill>
                  <a:srgbClr val="6600FF"/>
                </a:solidFill>
              </a:rPr>
              <a:t>Did I Conduct My Study?</a:t>
            </a:r>
            <a:endParaRPr lang="en-US" sz="3200" dirty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987450"/>
          </a:xfr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342900" lvl="1" indent="-228600">
              <a:buFontTx/>
              <a:buChar char="•"/>
              <a:tabLst>
                <a:tab pos="1539875" algn="l"/>
              </a:tabLst>
            </a:pPr>
            <a:r>
              <a:rPr lang="en-US" sz="1800" i="1" dirty="0" smtClean="0"/>
              <a:t>Conducted in the Amherst, Massachusetts, public schools ...</a:t>
            </a:r>
            <a:endParaRPr lang="en-US" sz="1800" i="1" dirty="0"/>
          </a:p>
          <a:p>
            <a:pPr marL="342900" lvl="1" indent="-228600">
              <a:buFontTx/>
              <a:buChar char="•"/>
              <a:tabLst>
                <a:tab pos="1539875" algn="l"/>
              </a:tabLst>
            </a:pPr>
            <a:r>
              <a:rPr lang="en-US" sz="1800" i="1" dirty="0" smtClean="0"/>
              <a:t>Additional case study and observational research on-going in the Belchertown State School.</a:t>
            </a:r>
            <a:endParaRPr lang="en-US" sz="1800" i="1" dirty="0"/>
          </a:p>
        </p:txBody>
      </p:sp>
      <p:pic>
        <p:nvPicPr>
          <p:cNvPr id="392197" name="Picture 5" descr="new%20york%20oct%2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391678"/>
            <a:ext cx="3282950" cy="3732090"/>
          </a:xfrm>
          <a:prstGeom prst="rect">
            <a:avLst/>
          </a:prstGeom>
          <a:noFill/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84768"/>
            <a:ext cx="3429000" cy="397032"/>
          </a:xfrm>
          <a:noFill/>
          <a:effectLst/>
        </p:spPr>
        <p:txBody>
          <a:bodyPr wrap="square" anchor="ctr" anchorCtr="1">
            <a:spAutoFit/>
          </a:bodyPr>
          <a:lstStyle/>
          <a:p>
            <a:pPr>
              <a:buNone/>
            </a:pP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Vocabulary Learning &amp; Monty Python                           </a:t>
            </a:r>
            <a:r>
              <a:rPr lang="en-US" sz="900" i="1" u="sng" dirty="0" smtClean="0">
                <a:latin typeface="Times New Roman" pitchFamily="18" charset="0"/>
                <a:cs typeface="Times New Roman" pitchFamily="18" charset="0"/>
              </a:rPr>
              <a:t>Slide #</a:t>
            </a:r>
            <a:fld id="{971C47AA-5905-4F4F-8B9A-442CA79DE8F1}" type="slidenum">
              <a:rPr lang="en-US" sz="900" i="1" u="sng" smtClean="0">
                <a:latin typeface="Times New Roman" pitchFamily="18" charset="0"/>
                <a:cs typeface="Times New Roman" pitchFamily="18" charset="0"/>
              </a:rPr>
              <a:pPr>
                <a:buNone/>
              </a:pPr>
              <a:t>3</a:t>
            </a:fld>
            <a:endParaRPr lang="en-US" sz="9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John Q. Scholar,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Center for Basic Research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2009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2391678"/>
            <a:ext cx="4572000" cy="3780522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anchor="ctr" anchorCtr="0">
            <a:spAutoFit/>
          </a:bodyPr>
          <a:lstStyle/>
          <a:p>
            <a:pPr marL="233363" indent="-233363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None/>
              <a:tabLst>
                <a:tab pos="1539875" algn="l"/>
              </a:tabLst>
            </a:pPr>
            <a:r>
              <a:rPr kumimoji="0" lang="en-US" sz="1800" i="1" dirty="0" err="1" smtClean="0">
                <a:solidFill>
                  <a:schemeClr val="tx2"/>
                </a:solidFill>
                <a:latin typeface="+mn-lt"/>
              </a:rPr>
              <a:t>Ancilliary</a:t>
            </a:r>
            <a:r>
              <a:rPr kumimoji="0" lang="en-US" sz="1800" i="1" dirty="0" smtClean="0">
                <a:solidFill>
                  <a:schemeClr val="tx2"/>
                </a:solidFill>
                <a:latin typeface="+mn-lt"/>
              </a:rPr>
              <a:t> details of the site and setting …</a:t>
            </a:r>
          </a:p>
          <a:p>
            <a:pPr marL="233363" indent="-233363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None/>
              <a:tabLst>
                <a:tab pos="1539875" algn="l"/>
              </a:tabLst>
            </a:pPr>
            <a:endParaRPr kumimoji="0" lang="en-US" sz="1800" i="1" dirty="0" smtClean="0">
              <a:solidFill>
                <a:schemeClr val="tx2"/>
              </a:solidFill>
              <a:latin typeface="+mn-lt"/>
            </a:endParaRPr>
          </a:p>
          <a:p>
            <a:pPr marL="233363" indent="-233363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None/>
              <a:tabLst>
                <a:tab pos="1539875" algn="l"/>
              </a:tabLst>
            </a:pPr>
            <a:endParaRPr kumimoji="0" lang="en-US" sz="1800" i="1" dirty="0" smtClean="0">
              <a:solidFill>
                <a:schemeClr val="tx2"/>
              </a:solidFill>
              <a:latin typeface="+mn-lt"/>
            </a:endParaRPr>
          </a:p>
          <a:p>
            <a:pPr marL="233363" indent="-233363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None/>
              <a:tabLst>
                <a:tab pos="1539875" algn="l"/>
              </a:tabLst>
            </a:pPr>
            <a:endParaRPr kumimoji="0" lang="en-US" sz="1800" i="1" dirty="0" smtClean="0">
              <a:solidFill>
                <a:schemeClr val="tx2"/>
              </a:solidFill>
              <a:latin typeface="+mn-lt"/>
            </a:endParaRPr>
          </a:p>
          <a:p>
            <a:pPr marL="233363" indent="-233363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None/>
              <a:tabLst>
                <a:tab pos="1539875" algn="l"/>
              </a:tabLst>
            </a:pPr>
            <a:endParaRPr kumimoji="0" lang="en-US" sz="1800" i="1" dirty="0" smtClean="0">
              <a:solidFill>
                <a:schemeClr val="tx2"/>
              </a:solidFill>
              <a:latin typeface="+mn-lt"/>
            </a:endParaRPr>
          </a:p>
          <a:p>
            <a:pPr marL="233363" indent="-233363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None/>
              <a:tabLst>
                <a:tab pos="1539875" algn="l"/>
              </a:tabLst>
            </a:pPr>
            <a:endParaRPr kumimoji="0" lang="en-US" sz="1800" i="1" dirty="0" smtClean="0">
              <a:solidFill>
                <a:schemeClr val="tx2"/>
              </a:solidFill>
              <a:latin typeface="+mn-lt"/>
            </a:endParaRPr>
          </a:p>
          <a:p>
            <a:pPr marL="233363" indent="-233363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None/>
              <a:tabLst>
                <a:tab pos="1539875" algn="l"/>
              </a:tabLst>
            </a:pPr>
            <a:endParaRPr kumimoji="0" lang="en-US" sz="1800" i="1" dirty="0" smtClean="0">
              <a:solidFill>
                <a:schemeClr val="tx2"/>
              </a:solidFill>
              <a:latin typeface="+mn-lt"/>
            </a:endParaRPr>
          </a:p>
          <a:p>
            <a:pPr marL="233363" indent="-233363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None/>
              <a:tabLst>
                <a:tab pos="1539875" algn="l"/>
              </a:tabLst>
            </a:pPr>
            <a:endParaRPr kumimoji="0" lang="en-US" sz="1800" i="1" dirty="0" smtClean="0">
              <a:solidFill>
                <a:schemeClr val="tx2"/>
              </a:solidFill>
              <a:latin typeface="+mn-lt"/>
            </a:endParaRPr>
          </a:p>
          <a:p>
            <a:pPr marL="233363" indent="-233363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None/>
              <a:tabLst>
                <a:tab pos="1539875" algn="l"/>
              </a:tabLst>
            </a:pPr>
            <a:endParaRPr kumimoji="0" lang="en-US" sz="1800" i="1" dirty="0" smtClean="0">
              <a:solidFill>
                <a:schemeClr val="tx2"/>
              </a:solidFill>
              <a:latin typeface="+mn-lt"/>
            </a:endParaRPr>
          </a:p>
          <a:p>
            <a:pPr marL="233363" indent="-233363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None/>
              <a:tabLst>
                <a:tab pos="1539875" algn="l"/>
              </a:tabLst>
            </a:pPr>
            <a:endParaRPr kumimoji="0" lang="en-US" sz="1800" i="1" dirty="0" smtClean="0">
              <a:solidFill>
                <a:schemeClr val="tx2"/>
              </a:solidFill>
              <a:latin typeface="+mn-lt"/>
            </a:endParaRPr>
          </a:p>
          <a:p>
            <a:pPr marL="233363" indent="-233363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None/>
              <a:tabLst>
                <a:tab pos="1539875" algn="l"/>
              </a:tabLst>
            </a:pPr>
            <a:endParaRPr kumimoji="0" lang="en-US" sz="1800" i="1" dirty="0" smtClean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uiExpand="1" build="p" animBg="1"/>
      <p:bldP spid="6" grpId="0" build="p" animBg="1"/>
      <p:bldP spid="6" grpId="1" uiExpand="1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8225"/>
            <a:ext cx="7315200" cy="584775"/>
          </a:xfrm>
        </p:spPr>
        <p:txBody>
          <a:bodyPr anchor="ctr" anchorCtr="0">
            <a:spAutoFit/>
          </a:bodyPr>
          <a:lstStyle/>
          <a:p>
            <a:r>
              <a:rPr lang="en-US" sz="3200" i="1" dirty="0" smtClean="0">
                <a:solidFill>
                  <a:srgbClr val="6600FF"/>
                </a:solidFill>
              </a:rPr>
              <a:t>Whom Did I Include In </a:t>
            </a:r>
            <a:r>
              <a:rPr lang="en-US" sz="3200" i="1" dirty="0">
                <a:solidFill>
                  <a:srgbClr val="6600FF"/>
                </a:solidFill>
              </a:rPr>
              <a:t>My Sample?</a:t>
            </a:r>
            <a:endParaRPr lang="en-US" sz="3200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417077"/>
            <a:ext cx="4876800" cy="4688463"/>
          </a:xfrm>
          <a:solidFill>
            <a:srgbClr val="FFFFCC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 anchorCtr="1">
            <a:spAutoFit/>
          </a:bodyPr>
          <a:lstStyle/>
          <a:p>
            <a:pPr marL="233363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2000" i="1" dirty="0" smtClean="0"/>
              <a:t>248 </a:t>
            </a:r>
            <a:r>
              <a:rPr lang="en-US" sz="2000" i="1" dirty="0"/>
              <a:t>families </a:t>
            </a:r>
            <a:r>
              <a:rPr lang="en-US" sz="2000" i="1" dirty="0" smtClean="0"/>
              <a:t>drawn </a:t>
            </a:r>
            <a:r>
              <a:rPr lang="en-US" sz="2000" i="1" dirty="0"/>
              <a:t>randomly from </a:t>
            </a:r>
            <a:r>
              <a:rPr lang="en-US" sz="2000" i="1" dirty="0" smtClean="0"/>
              <a:t>a population </a:t>
            </a:r>
            <a:r>
              <a:rPr lang="en-US" sz="2000" i="1" dirty="0"/>
              <a:t>of </a:t>
            </a:r>
            <a:r>
              <a:rPr lang="en-US" sz="2000" i="1" dirty="0" smtClean="0"/>
              <a:t>middle-class families with children about to enter first grade, who </a:t>
            </a:r>
            <a:r>
              <a:rPr lang="en-US" sz="2000" i="1" dirty="0"/>
              <a:t>volunteered to participate in the study.</a:t>
            </a: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800" i="1" dirty="0">
                <a:effectLst/>
              </a:rPr>
              <a:t>Summary </a:t>
            </a:r>
            <a:r>
              <a:rPr lang="en-US" sz="1800" i="1" dirty="0" smtClean="0">
                <a:effectLst/>
              </a:rPr>
              <a:t>demographic stats </a:t>
            </a:r>
            <a:r>
              <a:rPr lang="en-US" sz="1800" i="1" dirty="0">
                <a:effectLst/>
              </a:rPr>
              <a:t>on </a:t>
            </a:r>
            <a:r>
              <a:rPr lang="en-US" sz="1800" i="1" dirty="0" smtClean="0">
                <a:effectLst/>
              </a:rPr>
              <a:t>families?</a:t>
            </a:r>
            <a:endParaRPr lang="en-US" sz="1800" i="1" dirty="0">
              <a:effectLst/>
            </a:endParaRPr>
          </a:p>
          <a:p>
            <a:pPr marL="233363" indent="-233363">
              <a:lnSpc>
                <a:spcPct val="80000"/>
              </a:lnSpc>
              <a:spcBef>
                <a:spcPts val="1200"/>
              </a:spcBef>
              <a:tabLst>
                <a:tab pos="1539875" algn="l"/>
              </a:tabLst>
            </a:pPr>
            <a:r>
              <a:rPr lang="en-US" sz="2000" i="1" dirty="0" smtClean="0"/>
              <a:t>Each </a:t>
            </a:r>
            <a:r>
              <a:rPr lang="en-US" sz="2000" i="1" dirty="0"/>
              <a:t>family provided one target child</a:t>
            </a:r>
            <a:r>
              <a:rPr lang="en-US" sz="2000" i="1" dirty="0" smtClean="0"/>
              <a:t>, all of whom then entered one of six Amherst public elementary schools, as first graders:</a:t>
            </a:r>
            <a:endParaRPr lang="en-US" sz="2000" i="1" dirty="0"/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800" i="1" dirty="0" smtClean="0">
                <a:effectLst/>
              </a:rPr>
              <a:t>Total of 248 children.</a:t>
            </a: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800" i="1" dirty="0" smtClean="0">
                <a:effectLst/>
              </a:rPr>
              <a:t>Summary demographic stats </a:t>
            </a:r>
            <a:r>
              <a:rPr lang="en-US" sz="1800" i="1" dirty="0">
                <a:effectLst/>
              </a:rPr>
              <a:t>on </a:t>
            </a:r>
            <a:r>
              <a:rPr lang="en-US" sz="1800" i="1" dirty="0" smtClean="0">
                <a:effectLst/>
              </a:rPr>
              <a:t>children?</a:t>
            </a:r>
            <a:endParaRPr lang="en-US" sz="1800" i="1" dirty="0">
              <a:effectLst/>
            </a:endParaRP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800" i="1" dirty="0">
                <a:effectLst/>
              </a:rPr>
              <a:t>Statistical power analysis indicates </a:t>
            </a:r>
            <a:r>
              <a:rPr lang="en-US" sz="1800" i="1" dirty="0" smtClean="0">
                <a:effectLst/>
              </a:rPr>
              <a:t>that, with </a:t>
            </a:r>
            <a:r>
              <a:rPr lang="en-US" sz="1800" i="1" dirty="0">
                <a:effectLst/>
              </a:rPr>
              <a:t>this sample </a:t>
            </a:r>
            <a:r>
              <a:rPr lang="en-US" sz="1800" i="1" dirty="0" smtClean="0">
                <a:effectLst/>
              </a:rPr>
              <a:t>size, I had </a:t>
            </a:r>
            <a:r>
              <a:rPr lang="en-US" sz="1800" i="1" dirty="0">
                <a:effectLst/>
              </a:rPr>
              <a:t>moderate </a:t>
            </a:r>
            <a:r>
              <a:rPr lang="en-US" sz="1800" i="1" dirty="0" smtClean="0">
                <a:effectLst/>
              </a:rPr>
              <a:t>power </a:t>
            </a:r>
            <a:r>
              <a:rPr lang="en-US" sz="1800" i="1" dirty="0">
                <a:effectLst/>
              </a:rPr>
              <a:t>(.80) to </a:t>
            </a:r>
            <a:r>
              <a:rPr lang="en-US" sz="1800" i="1" dirty="0" smtClean="0">
                <a:effectLst/>
              </a:rPr>
              <a:t>detect a small effect size </a:t>
            </a:r>
            <a:r>
              <a:rPr lang="en-US" sz="1800" i="1" dirty="0">
                <a:effectLst/>
              </a:rPr>
              <a:t>(.10 </a:t>
            </a:r>
            <a:r>
              <a:rPr lang="en-US" sz="1800" i="1" dirty="0" err="1" smtClean="0">
                <a:effectLst/>
              </a:rPr>
              <a:t>st</a:t>
            </a:r>
            <a:r>
              <a:rPr lang="en-US" sz="1800" i="1" dirty="0" smtClean="0"/>
              <a:t>. dev.</a:t>
            </a:r>
            <a:r>
              <a:rPr lang="en-US" sz="1800" i="1" dirty="0" smtClean="0">
                <a:effectLst/>
              </a:rPr>
              <a:t>) </a:t>
            </a:r>
            <a:r>
              <a:rPr lang="en-US" sz="1800" i="1" dirty="0">
                <a:effectLst/>
              </a:rPr>
              <a:t>at </a:t>
            </a:r>
            <a:r>
              <a:rPr lang="en-US" sz="1800" i="1" dirty="0" smtClean="0">
                <a:effectLst/>
              </a:rPr>
              <a:t>usual levels </a:t>
            </a:r>
            <a:r>
              <a:rPr lang="en-US" sz="1800" i="1" dirty="0">
                <a:effectLst/>
              </a:rPr>
              <a:t>of Type I error</a:t>
            </a:r>
            <a:r>
              <a:rPr lang="en-US" sz="1800" i="1" dirty="0" smtClean="0">
                <a:effectLst/>
              </a:rPr>
              <a:t>.</a:t>
            </a:r>
          </a:p>
        </p:txBody>
      </p:sp>
      <p:pic>
        <p:nvPicPr>
          <p:cNvPr id="393221" name="Picture 5" descr="1803906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295399"/>
            <a:ext cx="3124200" cy="4366779"/>
          </a:xfrm>
          <a:prstGeom prst="rect">
            <a:avLst/>
          </a:prstGeom>
          <a:noFill/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84768"/>
            <a:ext cx="3429000" cy="397032"/>
          </a:xfrm>
          <a:noFill/>
          <a:effectLst/>
        </p:spPr>
        <p:txBody>
          <a:bodyPr wrap="square" anchor="ctr" anchorCtr="1">
            <a:spAutoFit/>
          </a:bodyPr>
          <a:lstStyle/>
          <a:p>
            <a:pPr>
              <a:buNone/>
            </a:pP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Vocabulary Learning &amp; Monty Python                           </a:t>
            </a:r>
            <a:r>
              <a:rPr lang="en-US" sz="900" i="1" u="sng" dirty="0" smtClean="0">
                <a:latin typeface="Times New Roman" pitchFamily="18" charset="0"/>
                <a:cs typeface="Times New Roman" pitchFamily="18" charset="0"/>
              </a:rPr>
              <a:t>Slide #</a:t>
            </a:r>
            <a:fld id="{971C47AA-5905-4F4F-8B9A-442CA79DE8F1}" type="slidenum">
              <a:rPr lang="en-US" sz="900" i="1" u="sng" smtClean="0">
                <a:latin typeface="Times New Roman" pitchFamily="18" charset="0"/>
                <a:cs typeface="Times New Roman" pitchFamily="18" charset="0"/>
              </a:rPr>
              <a:pPr>
                <a:buNone/>
              </a:pPr>
              <a:t>4</a:t>
            </a:fld>
            <a:endParaRPr lang="en-US" sz="9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John Q. Scholar,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Center for Basic Research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2009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8225"/>
            <a:ext cx="8229600" cy="584775"/>
          </a:xfrm>
        </p:spPr>
        <p:txBody>
          <a:bodyPr wrap="square" anchor="ctr" anchorCtr="0">
            <a:spAutoFit/>
          </a:bodyPr>
          <a:lstStyle/>
          <a:p>
            <a:r>
              <a:rPr lang="en-US" sz="3200" i="1" dirty="0">
                <a:solidFill>
                  <a:srgbClr val="6600FF"/>
                </a:solidFill>
              </a:rPr>
              <a:t>What </a:t>
            </a:r>
            <a:r>
              <a:rPr lang="en-US" sz="3200" i="1" dirty="0" smtClean="0">
                <a:solidFill>
                  <a:srgbClr val="6600FF"/>
                </a:solidFill>
              </a:rPr>
              <a:t>Procedures </a:t>
            </a:r>
            <a:r>
              <a:rPr lang="en-US" sz="3200" i="1" dirty="0">
                <a:solidFill>
                  <a:srgbClr val="6600FF"/>
                </a:solidFill>
              </a:rPr>
              <a:t>Did I </a:t>
            </a:r>
            <a:r>
              <a:rPr lang="en-US" sz="3200" i="1" dirty="0" smtClean="0">
                <a:solidFill>
                  <a:srgbClr val="6600FF"/>
                </a:solidFill>
              </a:rPr>
              <a:t>Employ?</a:t>
            </a:r>
            <a:endParaRPr lang="en-US" sz="3200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95600" y="4473273"/>
            <a:ext cx="5943600" cy="1698927"/>
          </a:xfrm>
          <a:solidFill>
            <a:srgbClr val="FFFFCC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anchor="ctr" anchorCtr="1">
            <a:spAutoFit/>
          </a:bodyPr>
          <a:lstStyle/>
          <a:p>
            <a:pPr marL="233363" indent="-233363">
              <a:lnSpc>
                <a:spcPct val="80000"/>
              </a:lnSpc>
              <a:tabLst>
                <a:tab pos="1539875" algn="l"/>
              </a:tabLst>
            </a:pPr>
            <a:r>
              <a:rPr kumimoji="1" lang="en-US" sz="21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Academic Vocabulary Monitored Over Time:</a:t>
            </a:r>
          </a:p>
          <a:p>
            <a:pPr marL="690563" lvl="1" indent="-233363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Ø"/>
              <a:tabLst>
                <a:tab pos="1539875" algn="l"/>
              </a:tabLst>
            </a:pPr>
            <a:r>
              <a:rPr kumimoji="1" lang="en-US" sz="1800" dirty="0" smtClean="0">
                <a:solidFill>
                  <a:schemeClr val="tx1"/>
                </a:solidFill>
                <a:latin typeface="Tahoma" pitchFamily="34" charset="0"/>
              </a:rPr>
              <a:t>Seven equally-spaced biweekly waves of data.</a:t>
            </a:r>
          </a:p>
          <a:p>
            <a:pPr marL="690563" lvl="1" indent="-233363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Ø"/>
              <a:tabLst>
                <a:tab pos="1539875" algn="l"/>
              </a:tabLst>
            </a:pPr>
            <a:r>
              <a:rPr kumimoji="1" lang="en-US" sz="1800" i="1" dirty="0" smtClean="0">
                <a:solidFill>
                  <a:schemeClr val="tx1"/>
                </a:solidFill>
                <a:latin typeface="Tahoma" pitchFamily="34" charset="0"/>
              </a:rPr>
              <a:t>Standardized Prognosis of Language Under Duress </a:t>
            </a:r>
            <a:r>
              <a:rPr kumimoji="1" lang="en-US" sz="1800" dirty="0" smtClean="0">
                <a:solidFill>
                  <a:schemeClr val="tx1"/>
                </a:solidFill>
                <a:latin typeface="Tahoma" pitchFamily="34" charset="0"/>
              </a:rPr>
              <a:t>(</a:t>
            </a:r>
            <a:r>
              <a:rPr kumimoji="1" lang="en-US" sz="1800" i="1" dirty="0" smtClean="0">
                <a:solidFill>
                  <a:schemeClr val="tx1"/>
                </a:solidFill>
                <a:latin typeface="Tahoma" pitchFamily="34" charset="0"/>
              </a:rPr>
              <a:t>SPLUD</a:t>
            </a:r>
            <a:r>
              <a:rPr kumimoji="1" lang="en-US" sz="1800" dirty="0" smtClean="0">
                <a:solidFill>
                  <a:schemeClr val="tx1"/>
                </a:solidFill>
                <a:latin typeface="Tahoma" pitchFamily="34" charset="0"/>
              </a:rPr>
              <a:t>) – </a:t>
            </a:r>
            <a:r>
              <a:rPr kumimoji="1" lang="en-US" sz="1800" i="1" dirty="0" smtClean="0">
                <a:solidFill>
                  <a:schemeClr val="tx1"/>
                </a:solidFill>
                <a:latin typeface="Tahoma" pitchFamily="34" charset="0"/>
              </a:rPr>
              <a:t>Academic Vocabulary </a:t>
            </a:r>
            <a:r>
              <a:rPr kumimoji="1" lang="en-US" sz="1800" dirty="0" smtClean="0">
                <a:solidFill>
                  <a:schemeClr val="tx1"/>
                </a:solidFill>
                <a:latin typeface="Tahoma" pitchFamily="34" charset="0"/>
              </a:rPr>
              <a:t>subtest.</a:t>
            </a:r>
            <a:endParaRPr kumimoji="1" lang="en-US" sz="1800" dirty="0">
              <a:solidFill>
                <a:schemeClr val="tx1"/>
              </a:solidFill>
              <a:latin typeface="Tahoma" pitchFamily="34" charset="0"/>
            </a:endParaRPr>
          </a:p>
          <a:p>
            <a:pPr marL="690563" lvl="1" indent="-233363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Ø"/>
              <a:tabLst>
                <a:tab pos="1539875" algn="l"/>
              </a:tabLst>
            </a:pPr>
            <a:r>
              <a:rPr kumimoji="1" lang="en-US" sz="1800" dirty="0" smtClean="0">
                <a:solidFill>
                  <a:schemeClr val="tx1"/>
                </a:solidFill>
                <a:latin typeface="Tahoma" pitchFamily="34" charset="0"/>
              </a:rPr>
              <a:t>Administered biweekly at school, Sept thru Nov.</a:t>
            </a:r>
            <a:endParaRPr kumimoji="1" lang="en-US" sz="1800" dirty="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409606" name="Picture 6" descr="MMj02867670000[1]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371600"/>
            <a:ext cx="1143000" cy="1092200"/>
          </a:xfrm>
          <a:prstGeom prst="rect">
            <a:avLst/>
          </a:prstGeom>
          <a:noFill/>
        </p:spPr>
      </p:pic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81000" y="1306389"/>
            <a:ext cx="6934200" cy="296081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anchor="ctr" anchorCtr="1">
            <a:spAutoFit/>
          </a:bodyPr>
          <a:lstStyle/>
          <a:p>
            <a:pPr marL="233363" indent="-233363">
              <a:lnSpc>
                <a:spcPct val="80000"/>
              </a:lnSpc>
              <a:spcBef>
                <a:spcPct val="60000"/>
              </a:spcBef>
              <a:buClr>
                <a:schemeClr val="tx1"/>
              </a:buClr>
              <a:tabLst>
                <a:tab pos="1539875" algn="l"/>
              </a:tabLst>
            </a:pPr>
            <a:r>
              <a:rPr lang="en-US" sz="2100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Randomized </a:t>
            </a:r>
            <a:r>
              <a:rPr lang="en-US" sz="21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Experiment:</a:t>
            </a:r>
          </a:p>
          <a:p>
            <a:pPr marL="690563" lvl="1" indent="-233363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1539875" algn="l"/>
              </a:tabLst>
            </a:pPr>
            <a:r>
              <a:rPr lang="en-US" sz="1800" dirty="0" smtClean="0"/>
              <a:t>Children listed in random order and assigned alternately to </a:t>
            </a:r>
            <a:r>
              <a:rPr lang="en-US" sz="1800" i="1" dirty="0" smtClean="0"/>
              <a:t>Treatment</a:t>
            </a:r>
            <a:r>
              <a:rPr lang="en-US" sz="1800" dirty="0" smtClean="0"/>
              <a:t>  (n=124) and </a:t>
            </a:r>
            <a:r>
              <a:rPr lang="en-US" sz="1800" i="1" dirty="0" smtClean="0"/>
              <a:t>Control</a:t>
            </a:r>
            <a:r>
              <a:rPr lang="en-US" sz="1800" dirty="0" smtClean="0"/>
              <a:t> (n=124) conditions:</a:t>
            </a:r>
            <a:endParaRPr lang="en-US" sz="1800" dirty="0"/>
          </a:p>
          <a:p>
            <a:pPr marL="1143000" lvl="2" indent="-228600">
              <a:lnSpc>
                <a:spcPct val="75000"/>
              </a:lnSpc>
              <a:spcBef>
                <a:spcPct val="35000"/>
              </a:spcBef>
              <a:tabLst>
                <a:tab pos="1539875" algn="l"/>
              </a:tabLst>
            </a:pPr>
            <a:r>
              <a:rPr lang="en-US" sz="1600" i="1" dirty="0"/>
              <a:t>Treatment</a:t>
            </a:r>
            <a:r>
              <a:rPr lang="en-US" sz="1600" dirty="0"/>
              <a:t> </a:t>
            </a:r>
            <a:r>
              <a:rPr lang="en-US" sz="1600" dirty="0" smtClean="0"/>
              <a:t> families supplied with a DVD containing 120 Episodes of </a:t>
            </a:r>
            <a:r>
              <a:rPr lang="en-US" sz="1600" i="1" dirty="0" smtClean="0"/>
              <a:t>Monty Python’s Flying Circus.</a:t>
            </a:r>
          </a:p>
          <a:p>
            <a:pPr marL="1143000" lvl="2" indent="-228600">
              <a:lnSpc>
                <a:spcPct val="75000"/>
              </a:lnSpc>
              <a:spcBef>
                <a:spcPct val="35000"/>
              </a:spcBef>
              <a:tabLst>
                <a:tab pos="1539875" algn="l"/>
              </a:tabLst>
            </a:pPr>
            <a:r>
              <a:rPr lang="en-US" sz="1600" dirty="0" smtClean="0"/>
              <a:t>Target child watched one episode per day, after school, on weekdays, for three months (Sept thru Nov).</a:t>
            </a:r>
          </a:p>
          <a:p>
            <a:pPr marL="1143000" lvl="2" indent="-228600">
              <a:lnSpc>
                <a:spcPct val="75000"/>
              </a:lnSpc>
              <a:spcBef>
                <a:spcPct val="35000"/>
              </a:spcBef>
              <a:tabLst>
                <a:tab pos="1539875" algn="l"/>
              </a:tabLst>
            </a:pPr>
            <a:r>
              <a:rPr lang="en-US" sz="1600" dirty="0" smtClean="0"/>
              <a:t>Order of episodes was randomized within child (order of episodes on each family’s </a:t>
            </a:r>
            <a:r>
              <a:rPr lang="en-US" sz="1600" i="1" dirty="0" smtClean="0"/>
              <a:t>DVD</a:t>
            </a:r>
            <a:r>
              <a:rPr lang="en-US" sz="1600" dirty="0" smtClean="0"/>
              <a:t> was determined randomly).</a:t>
            </a:r>
            <a:endParaRPr lang="en-US" sz="1600" dirty="0"/>
          </a:p>
          <a:p>
            <a:pPr marL="1143000" lvl="2" indent="-228600">
              <a:lnSpc>
                <a:spcPct val="75000"/>
              </a:lnSpc>
              <a:spcBef>
                <a:spcPct val="35000"/>
              </a:spcBef>
              <a:tabLst>
                <a:tab pos="1539875" algn="l"/>
              </a:tabLst>
            </a:pPr>
            <a:r>
              <a:rPr lang="en-US" sz="1600" dirty="0"/>
              <a:t>Control families </a:t>
            </a:r>
            <a:r>
              <a:rPr lang="en-US" sz="1600" dirty="0" smtClean="0"/>
              <a:t>received no </a:t>
            </a:r>
            <a:r>
              <a:rPr lang="en-US" sz="1600" i="1" dirty="0" smtClean="0"/>
              <a:t>DVD</a:t>
            </a:r>
            <a:r>
              <a:rPr lang="en-US" sz="1600" dirty="0" smtClean="0"/>
              <a:t>.</a:t>
            </a:r>
            <a:endParaRPr lang="en-US" sz="1600" dirty="0"/>
          </a:p>
          <a:p>
            <a:pPr marL="690563" lvl="1" indent="-233363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1539875" algn="l"/>
              </a:tabLst>
            </a:pPr>
            <a:r>
              <a:rPr lang="en-US" sz="1800" i="1" dirty="0" smtClean="0"/>
              <a:t>Intent-to-Treat </a:t>
            </a:r>
            <a:r>
              <a:rPr lang="en-US" sz="1800" dirty="0" smtClean="0"/>
              <a:t>study, treatment fidelity not monitored.</a:t>
            </a:r>
            <a:endParaRPr lang="en-US" sz="1800" dirty="0"/>
          </a:p>
        </p:txBody>
      </p:sp>
      <p:pic>
        <p:nvPicPr>
          <p:cNvPr id="409608" name="Picture 8" descr="MMj03957120000[1]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3500" y="5210175"/>
            <a:ext cx="1257300" cy="1038225"/>
          </a:xfrm>
          <a:prstGeom prst="rect">
            <a:avLst/>
          </a:prstGeom>
          <a:noFill/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84768"/>
            <a:ext cx="3429000" cy="397032"/>
          </a:xfrm>
          <a:noFill/>
          <a:effectLst/>
        </p:spPr>
        <p:txBody>
          <a:bodyPr wrap="square" anchor="ctr" anchorCtr="1">
            <a:spAutoFit/>
          </a:bodyPr>
          <a:lstStyle/>
          <a:p>
            <a:pPr>
              <a:buNone/>
            </a:pP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Vocabulary Learning &amp; Monty Python                           </a:t>
            </a:r>
            <a:r>
              <a:rPr lang="en-US" sz="900" i="1" u="sng" dirty="0" smtClean="0">
                <a:latin typeface="Times New Roman" pitchFamily="18" charset="0"/>
                <a:cs typeface="Times New Roman" pitchFamily="18" charset="0"/>
              </a:rPr>
              <a:t>Slide #</a:t>
            </a:r>
            <a:fld id="{971C47AA-5905-4F4F-8B9A-442CA79DE8F1}" type="slidenum">
              <a:rPr lang="en-US" sz="900" i="1" u="sng" smtClean="0">
                <a:latin typeface="Times New Roman" pitchFamily="18" charset="0"/>
                <a:cs typeface="Times New Roman" pitchFamily="18" charset="0"/>
              </a:rPr>
              <a:pPr>
                <a:buNone/>
              </a:pPr>
              <a:t>5</a:t>
            </a:fld>
            <a:endParaRPr lang="en-US" sz="9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John Q. Scholar,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Center for Basic Research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2009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 animBg="1"/>
      <p:bldP spid="40960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8225"/>
            <a:ext cx="7315200" cy="584775"/>
          </a:xfrm>
        </p:spPr>
        <p:txBody>
          <a:bodyPr anchor="ctr" anchorCtr="0">
            <a:spAutoFit/>
          </a:bodyPr>
          <a:lstStyle/>
          <a:p>
            <a:r>
              <a:rPr lang="en-US" sz="3200" i="1" dirty="0">
                <a:solidFill>
                  <a:srgbClr val="6600FF"/>
                </a:solidFill>
              </a:rPr>
              <a:t>What Are My </a:t>
            </a:r>
            <a:r>
              <a:rPr lang="en-US" sz="3200" i="1" dirty="0" smtClean="0">
                <a:solidFill>
                  <a:srgbClr val="6600FF"/>
                </a:solidFill>
              </a:rPr>
              <a:t>Measures?</a:t>
            </a:r>
            <a:endParaRPr lang="en-US" sz="3200" dirty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94578"/>
            <a:ext cx="3505200" cy="5054204"/>
          </a:xfrm>
          <a:solidFill>
            <a:srgbClr val="FFFFCC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anchor="ctr" anchorCtr="1">
            <a:spAutoFit/>
          </a:bodyPr>
          <a:lstStyle/>
          <a:p>
            <a:pPr marL="233363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600" i="1" u="sng" dirty="0"/>
              <a:t>Outcome Variable</a:t>
            </a:r>
            <a:r>
              <a:rPr lang="en-US" sz="1600" i="1" dirty="0"/>
              <a:t>:</a:t>
            </a: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600" i="1" dirty="0" smtClean="0">
                <a:solidFill>
                  <a:schemeClr val="accent1"/>
                </a:solidFill>
              </a:rPr>
              <a:t>VOCAB</a:t>
            </a:r>
            <a:r>
              <a:rPr lang="en-US" sz="1600" i="1" dirty="0">
                <a:solidFill>
                  <a:schemeClr val="bg2"/>
                </a:solidFill>
              </a:rPr>
              <a:t>:</a:t>
            </a:r>
            <a:r>
              <a:rPr lang="en-US" sz="1600" dirty="0">
                <a:effectLst/>
              </a:rPr>
              <a:t>  Score </a:t>
            </a:r>
            <a:r>
              <a:rPr lang="en-US" sz="1600" dirty="0" smtClean="0">
                <a:effectLst/>
              </a:rPr>
              <a:t>on the academic vocabulary subtest of the </a:t>
            </a:r>
            <a:r>
              <a:rPr lang="en-US" sz="1600" i="1" dirty="0" smtClean="0">
                <a:effectLst/>
              </a:rPr>
              <a:t>SPLUD</a:t>
            </a:r>
            <a:r>
              <a:rPr lang="en-US" sz="1600" dirty="0" smtClean="0">
                <a:effectLst/>
              </a:rPr>
              <a:t> score (0-100), nationally-normed and vertically equatable.</a:t>
            </a:r>
            <a:endParaRPr lang="en-US" sz="1600" dirty="0">
              <a:effectLst/>
            </a:endParaRPr>
          </a:p>
          <a:p>
            <a:pPr marL="233363" indent="-233363">
              <a:lnSpc>
                <a:spcPct val="80000"/>
              </a:lnSpc>
              <a:spcBef>
                <a:spcPts val="1200"/>
              </a:spcBef>
              <a:tabLst>
                <a:tab pos="1539875" algn="l"/>
              </a:tabLst>
            </a:pPr>
            <a:r>
              <a:rPr lang="en-US" sz="1600" i="1" u="sng" dirty="0"/>
              <a:t>Question </a:t>
            </a:r>
            <a:r>
              <a:rPr lang="en-US" sz="1600" i="1" u="sng" dirty="0" smtClean="0"/>
              <a:t>Predictors:</a:t>
            </a:r>
            <a:endParaRPr lang="en-US" sz="1600" i="1" u="sng" dirty="0"/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600" i="1" dirty="0" smtClean="0">
                <a:solidFill>
                  <a:schemeClr val="accent1"/>
                </a:solidFill>
              </a:rPr>
              <a:t>T:</a:t>
            </a:r>
            <a:r>
              <a:rPr lang="en-US" sz="1600" dirty="0" smtClean="0">
                <a:effectLst/>
              </a:rPr>
              <a:t>  Time (in months).</a:t>
            </a:r>
            <a:endParaRPr lang="en-US" sz="1600" dirty="0">
              <a:effectLst/>
            </a:endParaRP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600" i="1" dirty="0" smtClean="0">
                <a:solidFill>
                  <a:schemeClr val="accent1"/>
                </a:solidFill>
              </a:rPr>
              <a:t>TREAT</a:t>
            </a:r>
            <a:r>
              <a:rPr lang="en-US" sz="1600" i="1" dirty="0" smtClean="0"/>
              <a:t>:  </a:t>
            </a:r>
            <a:r>
              <a:rPr lang="en-US" sz="1600" dirty="0">
                <a:effectLst/>
              </a:rPr>
              <a:t>Dichotomous variable indicating </a:t>
            </a:r>
            <a:r>
              <a:rPr lang="en-US" sz="1600" dirty="0" smtClean="0">
                <a:effectLst/>
              </a:rPr>
              <a:t>the child’s experimental condition (1=Treatment; 0=Control).</a:t>
            </a: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600" i="1" dirty="0" smtClean="0">
                <a:solidFill>
                  <a:schemeClr val="accent1"/>
                </a:solidFill>
              </a:rPr>
              <a:t>EXPAT</a:t>
            </a:r>
            <a:r>
              <a:rPr lang="en-US" sz="1600" i="1" dirty="0" smtClean="0"/>
              <a:t>:  </a:t>
            </a:r>
            <a:r>
              <a:rPr lang="en-US" sz="1600" dirty="0" smtClean="0">
                <a:effectLst/>
              </a:rPr>
              <a:t>Was the target child expatriate English (1=yes; 0=no)?</a:t>
            </a:r>
            <a:endParaRPr lang="en-US" sz="1600" dirty="0">
              <a:effectLst/>
            </a:endParaRPr>
          </a:p>
          <a:p>
            <a:pPr marL="233363" indent="-233363">
              <a:lnSpc>
                <a:spcPct val="80000"/>
              </a:lnSpc>
              <a:spcBef>
                <a:spcPts val="1200"/>
              </a:spcBef>
              <a:tabLst>
                <a:tab pos="1539875" algn="l"/>
              </a:tabLst>
            </a:pPr>
            <a:r>
              <a:rPr lang="en-US" sz="1600" i="1" u="sng" dirty="0" smtClean="0"/>
              <a:t>Covariate</a:t>
            </a:r>
            <a:r>
              <a:rPr lang="en-US" sz="1600" i="1" u="sng" dirty="0"/>
              <a:t>:</a:t>
            </a:r>
          </a:p>
          <a:p>
            <a:pPr marL="690563" lvl="1" indent="-233363">
              <a:lnSpc>
                <a:spcPct val="80000"/>
              </a:lnSpc>
              <a:tabLst>
                <a:tab pos="1539875" algn="l"/>
              </a:tabLst>
            </a:pPr>
            <a:r>
              <a:rPr lang="en-US" sz="1600" i="1" dirty="0" smtClean="0">
                <a:solidFill>
                  <a:schemeClr val="accent1"/>
                </a:solidFill>
              </a:rPr>
              <a:t>S</a:t>
            </a:r>
            <a:r>
              <a:rPr lang="en-US" sz="1600" i="1" dirty="0" smtClean="0"/>
              <a:t>:  </a:t>
            </a:r>
            <a:r>
              <a:rPr lang="en-US" sz="1600" dirty="0" smtClean="0">
                <a:effectLst/>
              </a:rPr>
              <a:t>Vector of six dummy variables representing each of the Amherst public elementary schools (</a:t>
            </a:r>
            <a:r>
              <a:rPr lang="en-US" sz="1600" i="1" dirty="0" smtClean="0">
                <a:effectLst/>
              </a:rPr>
              <a:t>Fort River School</a:t>
            </a:r>
            <a:r>
              <a:rPr lang="en-US" sz="1600" dirty="0" smtClean="0">
                <a:effectLst/>
              </a:rPr>
              <a:t> omitted as reference category).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038600" y="4338390"/>
            <a:ext cx="4648200" cy="1986210"/>
            <a:chOff x="5199856" y="2478087"/>
            <a:chExt cx="3773488" cy="377031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394257" name="Group 17"/>
            <p:cNvGrpSpPr>
              <a:grpSpLocks/>
            </p:cNvGrpSpPr>
            <p:nvPr/>
          </p:nvGrpSpPr>
          <p:grpSpPr bwMode="auto">
            <a:xfrm>
              <a:off x="5199856" y="2478087"/>
              <a:ext cx="3773488" cy="3770313"/>
              <a:chOff x="3264" y="1609"/>
              <a:chExt cx="2377" cy="2375"/>
            </a:xfrm>
          </p:grpSpPr>
          <p:pic>
            <p:nvPicPr>
              <p:cNvPr id="394250" name="Picture 1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64" y="1609"/>
                <a:ext cx="2377" cy="2375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394253" name="Text Box 13"/>
              <p:cNvSpPr txBox="1">
                <a:spLocks noChangeArrowheads="1"/>
              </p:cNvSpPr>
              <p:nvPr/>
            </p:nvSpPr>
            <p:spPr bwMode="auto">
              <a:xfrm>
                <a:off x="4357" y="1728"/>
                <a:ext cx="372" cy="155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buFontTx/>
                  <a:buNone/>
                </a:pPr>
                <a:r>
                  <a:rPr lang="en-US" sz="1000" i="1" dirty="0" smtClean="0"/>
                  <a:t>Control</a:t>
                </a:r>
                <a:endParaRPr lang="en-US" sz="1000" i="1" dirty="0"/>
              </a:p>
            </p:txBody>
          </p:sp>
          <p:sp>
            <p:nvSpPr>
              <p:cNvPr id="394254" name="Text Box 14"/>
              <p:cNvSpPr txBox="1">
                <a:spLocks noChangeArrowheads="1"/>
              </p:cNvSpPr>
              <p:nvPr/>
            </p:nvSpPr>
            <p:spPr bwMode="auto">
              <a:xfrm>
                <a:off x="4312" y="2677"/>
                <a:ext cx="488" cy="155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buFontTx/>
                  <a:buNone/>
                </a:pPr>
                <a:r>
                  <a:rPr lang="en-US" sz="1000" i="1" dirty="0" smtClean="0"/>
                  <a:t>Treatment</a:t>
                </a:r>
                <a:endParaRPr lang="en-US" sz="1000" i="1" dirty="0"/>
              </a:p>
            </p:txBody>
          </p:sp>
          <p:sp>
            <p:nvSpPr>
              <p:cNvPr id="394255" name="Text Box 15"/>
              <p:cNvSpPr txBox="1">
                <a:spLocks noChangeArrowheads="1"/>
              </p:cNvSpPr>
              <p:nvPr/>
            </p:nvSpPr>
            <p:spPr bwMode="auto">
              <a:xfrm>
                <a:off x="4656" y="2160"/>
                <a:ext cx="61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buFontTx/>
                  <a:buNone/>
                </a:pPr>
                <a:r>
                  <a:rPr lang="en-US" sz="1000" dirty="0"/>
                  <a:t>Mean = 24.19</a:t>
                </a:r>
              </a:p>
            </p:txBody>
          </p:sp>
          <p:sp>
            <p:nvSpPr>
              <p:cNvPr id="394256" name="Text Box 16"/>
              <p:cNvSpPr txBox="1">
                <a:spLocks noChangeArrowheads="1"/>
              </p:cNvSpPr>
              <p:nvPr/>
            </p:nvSpPr>
            <p:spPr bwMode="auto">
              <a:xfrm>
                <a:off x="4656" y="3120"/>
                <a:ext cx="61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buFontTx/>
                  <a:buNone/>
                </a:pPr>
                <a:r>
                  <a:rPr lang="en-US" sz="1000"/>
                  <a:t>Mean = 25.12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324601" y="5638800"/>
              <a:ext cx="1905000" cy="4089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800" i="1" dirty="0" smtClean="0"/>
                <a:t>Scaled SPLUD Score</a:t>
              </a:r>
              <a:endParaRPr lang="en-US" sz="800" i="1" dirty="0"/>
            </a:p>
          </p:txBody>
        </p:sp>
        <p:sp>
          <p:nvSpPr>
            <p:cNvPr id="24" name="Rectangle 23"/>
            <p:cNvSpPr/>
            <p:nvPr/>
          </p:nvSpPr>
          <p:spPr bwMode="auto">
            <a:xfrm rot="16200000">
              <a:off x="3924300" y="4076700"/>
              <a:ext cx="3200400" cy="381000"/>
            </a:xfrm>
            <a:prstGeom prst="rect">
              <a:avLst/>
            </a:prstGeom>
            <a:solidFill>
              <a:srgbClr val="EB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1" lang="en-US" sz="3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84768"/>
            <a:ext cx="3429000" cy="397032"/>
          </a:xfrm>
          <a:noFill/>
          <a:effectLst/>
        </p:spPr>
        <p:txBody>
          <a:bodyPr wrap="square" anchor="ctr" anchorCtr="1">
            <a:spAutoFit/>
          </a:bodyPr>
          <a:lstStyle/>
          <a:p>
            <a:pPr>
              <a:buNone/>
            </a:pP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Vocabulary Learning &amp; Monty Python                           </a:t>
            </a:r>
            <a:r>
              <a:rPr lang="en-US" sz="900" i="1" u="sng" dirty="0" smtClean="0">
                <a:latin typeface="Times New Roman" pitchFamily="18" charset="0"/>
                <a:cs typeface="Times New Roman" pitchFamily="18" charset="0"/>
              </a:rPr>
              <a:t>Slide #</a:t>
            </a:r>
            <a:fld id="{971C47AA-5905-4F4F-8B9A-442CA79DE8F1}" type="slidenum">
              <a:rPr lang="en-US" sz="900" i="1" u="sng" smtClean="0">
                <a:latin typeface="Times New Roman" pitchFamily="18" charset="0"/>
                <a:cs typeface="Times New Roman" pitchFamily="18" charset="0"/>
              </a:rPr>
              <a:pPr>
                <a:buNone/>
              </a:pPr>
              <a:t>6</a:t>
            </a:fld>
            <a:endParaRPr lang="en-US" sz="9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John Q. Scholar,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Center for Basic Research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2009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731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1219200"/>
            <a:ext cx="4648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4038600" y="4038600"/>
            <a:ext cx="4648200" cy="246221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000" i="1" dirty="0" smtClean="0"/>
              <a:t>Vocabulary at Baseline</a:t>
            </a:r>
            <a:endParaRPr lang="en-US" sz="1000" i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19600" y="1295400"/>
            <a:ext cx="2057400" cy="2456021"/>
            <a:chOff x="4419600" y="1295400"/>
            <a:chExt cx="2057400" cy="2456021"/>
          </a:xfrm>
        </p:grpSpPr>
        <p:sp>
          <p:nvSpPr>
            <p:cNvPr id="17" name="Rectangle 16"/>
            <p:cNvSpPr/>
            <p:nvPr/>
          </p:nvSpPr>
          <p:spPr>
            <a:xfrm>
              <a:off x="4419600" y="1295400"/>
              <a:ext cx="2057400" cy="2209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29200" y="3505200"/>
              <a:ext cx="838200" cy="246221"/>
            </a:xfrm>
            <a:prstGeom prst="rect">
              <a:avLst/>
            </a:prstGeom>
            <a:solidFill>
              <a:srgbClr val="CCCCFF"/>
            </a:solidFill>
            <a:ln>
              <a:solidFill>
                <a:srgbClr val="FF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>
                <a:buNone/>
              </a:pPr>
              <a:r>
                <a:rPr lang="en-US" sz="1000" i="1" dirty="0" smtClean="0"/>
                <a:t>Treatment</a:t>
              </a:r>
              <a:endParaRPr lang="en-US" sz="1000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53200" y="1295400"/>
            <a:ext cx="2057400" cy="2456021"/>
            <a:chOff x="6553200" y="1295400"/>
            <a:chExt cx="2057400" cy="2456021"/>
          </a:xfrm>
        </p:grpSpPr>
        <p:sp>
          <p:nvSpPr>
            <p:cNvPr id="18" name="Rectangle 17"/>
            <p:cNvSpPr/>
            <p:nvPr/>
          </p:nvSpPr>
          <p:spPr>
            <a:xfrm>
              <a:off x="6553200" y="1295400"/>
              <a:ext cx="2057400" cy="2209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62800" y="3505200"/>
              <a:ext cx="838200" cy="246221"/>
            </a:xfrm>
            <a:prstGeom prst="rect">
              <a:avLst/>
            </a:prstGeom>
            <a:solidFill>
              <a:srgbClr val="CCCCFF"/>
            </a:solidFill>
            <a:ln>
              <a:solidFill>
                <a:srgbClr val="FF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>
                <a:buNone/>
              </a:pPr>
              <a:r>
                <a:rPr lang="en-US" sz="1000" i="1" dirty="0" smtClean="0"/>
                <a:t>Control</a:t>
              </a:r>
              <a:endParaRPr lang="en-US" sz="1000" i="1" dirty="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58225"/>
            <a:ext cx="8001000" cy="584775"/>
          </a:xfrm>
        </p:spPr>
        <p:txBody>
          <a:bodyPr anchor="ctr" anchorCtr="0">
            <a:spAutoFit/>
          </a:bodyPr>
          <a:lstStyle/>
          <a:p>
            <a:r>
              <a:rPr lang="en-US" sz="3200" i="1" dirty="0">
                <a:solidFill>
                  <a:srgbClr val="6600FF"/>
                </a:solidFill>
              </a:rPr>
              <a:t>What Data-Analyses Did I </a:t>
            </a:r>
            <a:r>
              <a:rPr lang="en-US" sz="3200" i="1" dirty="0" smtClean="0">
                <a:solidFill>
                  <a:srgbClr val="6600FF"/>
                </a:solidFill>
              </a:rPr>
              <a:t>Conduct?</a:t>
            </a:r>
            <a:endParaRPr lang="en-US" sz="3200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416385"/>
            <a:ext cx="8229600" cy="1877437"/>
          </a:xfrm>
          <a:solidFill>
            <a:srgbClr val="CC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indent="0">
              <a:buNone/>
              <a:tabLst>
                <a:tab pos="1539875" algn="l"/>
              </a:tabLst>
            </a:pPr>
            <a:r>
              <a:rPr lang="en-US" sz="1800" i="1" u="sng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RQ #2</a:t>
            </a:r>
            <a:r>
              <a:rPr lang="en-US" sz="18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18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Is the impact of the </a:t>
            </a:r>
            <a:r>
              <a:rPr lang="en-US" sz="1800" i="1" u="sng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Monty Python’s Flying Circus</a:t>
            </a:r>
            <a:r>
              <a:rPr lang="en-US" sz="18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Treatment On Children’s Vocabulary Learning Greater for Children Who Are Expatriate English?</a:t>
            </a:r>
            <a:endParaRPr lang="en-US" sz="1800" i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-223838">
              <a:spcBef>
                <a:spcPct val="25000"/>
              </a:spcBef>
              <a:buFont typeface="Wingdings" pitchFamily="2" charset="2"/>
              <a:buChar char="Ø"/>
              <a:tabLst>
                <a:tab pos="1539875" algn="l"/>
              </a:tabLst>
            </a:pPr>
            <a:r>
              <a:rPr kumimoji="1" lang="en-US" sz="1600" i="1" u="sng" dirty="0" smtClean="0">
                <a:solidFill>
                  <a:srgbClr val="000099"/>
                </a:solidFill>
                <a:latin typeface="Tahoma" pitchFamily="34" charset="0"/>
              </a:rPr>
              <a:t>Level-2</a:t>
            </a:r>
            <a:r>
              <a:rPr kumimoji="1" lang="en-US" sz="1600" dirty="0" smtClean="0">
                <a:solidFill>
                  <a:srgbClr val="000099"/>
                </a:solidFill>
                <a:latin typeface="Tahoma" pitchFamily="34" charset="0"/>
              </a:rPr>
              <a:t> model replaced by:</a:t>
            </a:r>
          </a:p>
          <a:p>
            <a:pPr marL="457200" lvl="1" indent="-223838">
              <a:spcBef>
                <a:spcPct val="25000"/>
              </a:spcBef>
              <a:buFont typeface="Wingdings" pitchFamily="2" charset="2"/>
              <a:buChar char="Ø"/>
              <a:tabLst>
                <a:tab pos="1539875" algn="l"/>
              </a:tabLst>
            </a:pPr>
            <a:endParaRPr kumimoji="1" lang="en-US" sz="1600" dirty="0" smtClean="0">
              <a:solidFill>
                <a:srgbClr val="000099"/>
              </a:solidFill>
              <a:latin typeface="Tahoma" pitchFamily="34" charset="0"/>
            </a:endParaRPr>
          </a:p>
          <a:p>
            <a:pPr marL="457200" lvl="1" indent="-223838">
              <a:spcBef>
                <a:spcPct val="25000"/>
              </a:spcBef>
              <a:buFont typeface="Wingdings" pitchFamily="2" charset="2"/>
              <a:buChar char="Ø"/>
              <a:tabLst>
                <a:tab pos="1539875" algn="l"/>
              </a:tabLst>
            </a:pPr>
            <a:endParaRPr kumimoji="1" lang="en-US" sz="1600" dirty="0" smtClean="0">
              <a:solidFill>
                <a:srgbClr val="000099"/>
              </a:solidFill>
              <a:latin typeface="Tahoma" pitchFamily="34" charset="0"/>
            </a:endParaRPr>
          </a:p>
          <a:p>
            <a:pPr marL="457200" lvl="1" indent="-223838">
              <a:spcBef>
                <a:spcPct val="25000"/>
              </a:spcBef>
              <a:buFont typeface="Wingdings" pitchFamily="2" charset="2"/>
              <a:buChar char="Ø"/>
              <a:tabLst>
                <a:tab pos="1539875" algn="l"/>
              </a:tabLst>
            </a:pPr>
            <a:endParaRPr kumimoji="1" lang="en-US" sz="1600" dirty="0" smtClean="0">
              <a:solidFill>
                <a:srgbClr val="000099"/>
              </a:solidFill>
              <a:latin typeface="Tahoma" pitchFamily="34" charset="0"/>
            </a:endParaRPr>
          </a:p>
        </p:txBody>
      </p:sp>
      <p:sp>
        <p:nvSpPr>
          <p:cNvPr id="395270" name="Rectangle 6"/>
          <p:cNvSpPr>
            <a:spLocks noChangeArrowheads="1"/>
          </p:cNvSpPr>
          <p:nvPr/>
        </p:nvSpPr>
        <p:spPr bwMode="auto">
          <a:xfrm>
            <a:off x="457200" y="1200150"/>
            <a:ext cx="822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chemeClr val="tx1"/>
              </a:buClr>
              <a:buFontTx/>
              <a:buNone/>
              <a:tabLst>
                <a:tab pos="1539875" algn="l"/>
              </a:tabLst>
            </a:pPr>
            <a:r>
              <a:rPr lang="en-US" sz="1600" i="1" dirty="0" smtClean="0"/>
              <a:t>Individual growth modeling </a:t>
            </a:r>
            <a:r>
              <a:rPr lang="en-US" sz="1600" dirty="0" smtClean="0"/>
              <a:t>(IGM), with the </a:t>
            </a:r>
            <a:r>
              <a:rPr lang="en-US" sz="1600" i="1" dirty="0" smtClean="0"/>
              <a:t>Multi-Level Model for Change </a:t>
            </a:r>
            <a:r>
              <a:rPr lang="en-US" sz="1600" dirty="0" smtClean="0"/>
              <a:t>(MMC):</a:t>
            </a:r>
            <a:endParaRPr lang="en-US" sz="16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457200" y="1612511"/>
            <a:ext cx="8229600" cy="2653034"/>
            <a:chOff x="457200" y="1612511"/>
            <a:chExt cx="8229600" cy="2653034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457200" y="1612511"/>
              <a:ext cx="8229600" cy="265303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>
                <a:lnSpc>
                  <a:spcPct val="80000"/>
                </a:lnSpc>
                <a:spcBef>
                  <a:spcPct val="60000"/>
                </a:spcBef>
                <a:buClr>
                  <a:schemeClr val="tx1"/>
                </a:buClr>
                <a:buNone/>
                <a:tabLst>
                  <a:tab pos="1539875" algn="l"/>
                </a:tabLst>
              </a:pPr>
              <a:r>
                <a:rPr lang="en-US" sz="1800" i="1" u="sng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RQ #1</a:t>
              </a:r>
              <a:r>
                <a:rPr lang="en-US" sz="1800" i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sz="1800" i="1" dirty="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Does watching </a:t>
              </a:r>
              <a:r>
                <a:rPr lang="en-US" sz="1800" i="1" u="sng" dirty="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Monty Python’s Flying Circus</a:t>
              </a:r>
              <a:r>
                <a:rPr lang="en-US" sz="1800" i="1" dirty="0" smtClean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 cause first graders to acquire academic vocabulary more rapidly than children who do not?</a:t>
              </a:r>
              <a:endParaRPr lang="en-US" sz="18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lvl="1" indent="-223838">
                <a:lnSpc>
                  <a:spcPct val="75000"/>
                </a:lnSpc>
                <a:spcBef>
                  <a:spcPts val="600"/>
                </a:spcBef>
                <a:buClr>
                  <a:schemeClr val="tx1"/>
                </a:buClr>
                <a:buFont typeface="Wingdings" pitchFamily="2" charset="2"/>
                <a:buChar char="Ø"/>
                <a:tabLst>
                  <a:tab pos="1539875" algn="l"/>
                </a:tabLst>
              </a:pPr>
              <a:r>
                <a:rPr lang="en-US" sz="1600" i="1" u="sng" dirty="0" smtClean="0">
                  <a:solidFill>
                    <a:srgbClr val="000099"/>
                  </a:solidFill>
                </a:rPr>
                <a:t>Level-1</a:t>
              </a:r>
              <a:r>
                <a:rPr lang="en-US" sz="1600" dirty="0" smtClean="0">
                  <a:solidFill>
                    <a:srgbClr val="000099"/>
                  </a:solidFill>
                </a:rPr>
                <a:t> individual vocabulary learning trajectory (assumed linear):</a:t>
              </a:r>
            </a:p>
            <a:p>
              <a:pPr lvl="1" indent="-223838">
                <a:lnSpc>
                  <a:spcPct val="75000"/>
                </a:lnSpc>
                <a:spcBef>
                  <a:spcPts val="600"/>
                </a:spcBef>
                <a:buClr>
                  <a:schemeClr val="tx1"/>
                </a:buClr>
                <a:buFont typeface="Wingdings" pitchFamily="2" charset="2"/>
                <a:buChar char="Ø"/>
                <a:tabLst>
                  <a:tab pos="1539875" algn="l"/>
                </a:tabLst>
              </a:pPr>
              <a:endParaRPr lang="en-US" sz="1600" dirty="0">
                <a:solidFill>
                  <a:srgbClr val="000099"/>
                </a:solidFill>
              </a:endParaRPr>
            </a:p>
            <a:p>
              <a:pPr lvl="1" indent="-223838">
                <a:lnSpc>
                  <a:spcPct val="75000"/>
                </a:lnSpc>
                <a:spcBef>
                  <a:spcPts val="600"/>
                </a:spcBef>
                <a:buClr>
                  <a:schemeClr val="tx1"/>
                </a:buClr>
                <a:buFont typeface="Wingdings" pitchFamily="2" charset="2"/>
                <a:buChar char="Ø"/>
                <a:tabLst>
                  <a:tab pos="1539875" algn="l"/>
                </a:tabLst>
              </a:pPr>
              <a:endParaRPr lang="en-US" sz="1600" dirty="0" smtClean="0">
                <a:solidFill>
                  <a:srgbClr val="000099"/>
                </a:solidFill>
              </a:endParaRPr>
            </a:p>
            <a:p>
              <a:pPr lvl="1" indent="-223838">
                <a:lnSpc>
                  <a:spcPct val="75000"/>
                </a:lnSpc>
                <a:spcBef>
                  <a:spcPts val="600"/>
                </a:spcBef>
                <a:buClr>
                  <a:schemeClr val="tx1"/>
                </a:buClr>
                <a:buFont typeface="Wingdings" pitchFamily="2" charset="2"/>
                <a:buChar char="Ø"/>
                <a:tabLst>
                  <a:tab pos="1539875" algn="l"/>
                </a:tabLst>
              </a:pPr>
              <a:r>
                <a:rPr lang="en-US" sz="1600" i="1" u="sng" dirty="0" smtClean="0">
                  <a:solidFill>
                    <a:srgbClr val="000099"/>
                  </a:solidFill>
                </a:rPr>
                <a:t>Level-2</a:t>
              </a:r>
              <a:r>
                <a:rPr lang="en-US" sz="1600" dirty="0" smtClean="0">
                  <a:solidFill>
                    <a:srgbClr val="000099"/>
                  </a:solidFill>
                </a:rPr>
                <a:t> model for inter-individual differences in vocabulary learning:</a:t>
              </a:r>
            </a:p>
            <a:p>
              <a:pPr lvl="1" indent="-223838">
                <a:lnSpc>
                  <a:spcPct val="75000"/>
                </a:lnSpc>
                <a:spcBef>
                  <a:spcPts val="600"/>
                </a:spcBef>
                <a:buClr>
                  <a:schemeClr val="tx1"/>
                </a:buClr>
                <a:buFont typeface="Wingdings" pitchFamily="2" charset="2"/>
                <a:buChar char="Ø"/>
                <a:tabLst>
                  <a:tab pos="1539875" algn="l"/>
                </a:tabLst>
              </a:pPr>
              <a:endParaRPr lang="en-US" sz="1600" dirty="0" smtClean="0">
                <a:solidFill>
                  <a:srgbClr val="000099"/>
                </a:solidFill>
              </a:endParaRPr>
            </a:p>
            <a:p>
              <a:pPr lvl="1" indent="-223838">
                <a:lnSpc>
                  <a:spcPct val="75000"/>
                </a:lnSpc>
                <a:spcBef>
                  <a:spcPts val="600"/>
                </a:spcBef>
                <a:buClr>
                  <a:schemeClr val="tx1"/>
                </a:buClr>
                <a:buFont typeface="Wingdings" pitchFamily="2" charset="2"/>
                <a:buChar char="Ø"/>
                <a:tabLst>
                  <a:tab pos="1539875" algn="l"/>
                </a:tabLst>
              </a:pPr>
              <a:endParaRPr lang="en-US" sz="1600" dirty="0" smtClean="0">
                <a:solidFill>
                  <a:srgbClr val="000099"/>
                </a:solidFill>
              </a:endParaRPr>
            </a:p>
            <a:p>
              <a:pPr lvl="1" indent="-223838">
                <a:lnSpc>
                  <a:spcPct val="75000"/>
                </a:lnSpc>
                <a:spcBef>
                  <a:spcPts val="600"/>
                </a:spcBef>
                <a:buClr>
                  <a:schemeClr val="tx1"/>
                </a:buClr>
                <a:buFont typeface="Wingdings" pitchFamily="2" charset="2"/>
                <a:buChar char="Ø"/>
                <a:tabLst>
                  <a:tab pos="1539875" algn="l"/>
                </a:tabLst>
              </a:pPr>
              <a:endParaRPr lang="en-US" sz="1600" dirty="0" smtClean="0">
                <a:solidFill>
                  <a:srgbClr val="000099"/>
                </a:solidFill>
              </a:endParaRPr>
            </a:p>
            <a:p>
              <a:pPr lvl="1" indent="-223838">
                <a:lnSpc>
                  <a:spcPct val="75000"/>
                </a:lnSpc>
                <a:spcBef>
                  <a:spcPts val="600"/>
                </a:spcBef>
                <a:buClr>
                  <a:schemeClr val="tx1"/>
                </a:buClr>
                <a:buFont typeface="Wingdings" pitchFamily="2" charset="2"/>
                <a:buChar char="Ø"/>
                <a:tabLst>
                  <a:tab pos="1539875" algn="l"/>
                </a:tabLst>
              </a:pPr>
              <a:r>
                <a:rPr lang="en-US" sz="1600" dirty="0" smtClean="0">
                  <a:solidFill>
                    <a:srgbClr val="000099"/>
                  </a:solidFill>
                </a:rPr>
                <a:t>Usual assumptions on the residuals.</a:t>
              </a:r>
              <a:endParaRPr lang="en-US" sz="1600" dirty="0">
                <a:solidFill>
                  <a:srgbClr val="000099"/>
                </a:solidFill>
              </a:endParaRPr>
            </a:p>
          </p:txBody>
        </p:sp>
        <p:graphicFrame>
          <p:nvGraphicFramePr>
            <p:cNvPr id="395268" name="Object 4"/>
            <p:cNvGraphicFramePr>
              <a:graphicFrameLocks noChangeAspect="1"/>
            </p:cNvGraphicFramePr>
            <p:nvPr>
              <p:ph sz="quarter" idx="2"/>
            </p:nvPr>
          </p:nvGraphicFramePr>
          <p:xfrm>
            <a:off x="3390900" y="2481262"/>
            <a:ext cx="2743200" cy="414338"/>
          </p:xfrm>
          <a:graphic>
            <a:graphicData uri="http://schemas.openxmlformats.org/presentationml/2006/ole">
              <p:oleObj spid="_x0000_s395268" name="Equation" r:id="rId4" imgW="1600200" imgH="241200" progId="Equation.3">
                <p:embed/>
              </p:oleObj>
            </a:graphicData>
          </a:graphic>
        </p:graphicFrame>
        <p:graphicFrame>
          <p:nvGraphicFramePr>
            <p:cNvPr id="395285" name="Object 21"/>
            <p:cNvGraphicFramePr>
              <a:graphicFrameLocks noChangeAspect="1"/>
            </p:cNvGraphicFramePr>
            <p:nvPr/>
          </p:nvGraphicFramePr>
          <p:xfrm>
            <a:off x="3054350" y="3200400"/>
            <a:ext cx="3416300" cy="704850"/>
          </p:xfrm>
          <a:graphic>
            <a:graphicData uri="http://schemas.openxmlformats.org/presentationml/2006/ole">
              <p:oleObj spid="_x0000_s395285" name="Equation" r:id="rId5" imgW="1968480" imgH="406080" progId="Equation.3">
                <p:embed/>
              </p:oleObj>
            </a:graphicData>
          </a:graphic>
        </p:graphicFrame>
      </p:grpSp>
      <p:graphicFrame>
        <p:nvGraphicFramePr>
          <p:cNvPr id="395286" name="Object 22"/>
          <p:cNvGraphicFramePr>
            <a:graphicFrameLocks noChangeAspect="1"/>
          </p:cNvGraphicFramePr>
          <p:nvPr/>
        </p:nvGraphicFramePr>
        <p:xfrm>
          <a:off x="1066800" y="5486400"/>
          <a:ext cx="7429500" cy="704850"/>
        </p:xfrm>
        <a:graphic>
          <a:graphicData uri="http://schemas.openxmlformats.org/presentationml/2006/ole">
            <p:oleObj spid="_x0000_s395286" name="Equation" r:id="rId6" imgW="4279680" imgH="406080" progId="Equation.3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514850" y="3606800"/>
          <a:ext cx="114300" cy="215900"/>
        </p:xfrm>
        <a:graphic>
          <a:graphicData uri="http://schemas.openxmlformats.org/presentationml/2006/ole">
            <p:oleObj spid="_x0000_s395287" name="Equation" r:id="rId7" imgW="114120" imgH="215640" progId="Equation.3">
              <p:embed/>
            </p:oleObj>
          </a:graphicData>
        </a:graphic>
      </p:graphicFrame>
      <p:sp>
        <p:nvSpPr>
          <p:cNvPr id="12" name="Footer Placeholder 5"/>
          <p:cNvSpPr txBox="1">
            <a:spLocks/>
          </p:cNvSpPr>
          <p:nvPr/>
        </p:nvSpPr>
        <p:spPr>
          <a:xfrm>
            <a:off x="5638800" y="6384768"/>
            <a:ext cx="3429000" cy="397032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Vocabulary Learning &amp; Monty Python                           </a:t>
            </a:r>
            <a:r>
              <a:rPr kumimoji="1" lang="en-US" sz="9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Slide #</a:t>
            </a:r>
            <a:fld id="{971C47AA-5905-4F4F-8B9A-442CA79DE8F1}" type="slidenum">
              <a:rPr kumimoji="1" lang="en-US" sz="900" b="0" i="1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sz="900" b="0" i="1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John Q. Scholar, </a:t>
            </a:r>
            <a:r>
              <a:rPr kumimoji="1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Center for Basic Research</a:t>
            </a:r>
            <a:r>
              <a:rPr kumimoji="1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2009</a:t>
            </a: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114800" y="3218866"/>
            <a:ext cx="4876800" cy="667334"/>
            <a:chOff x="4114800" y="3218866"/>
            <a:chExt cx="4876800" cy="667334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114800" y="3581400"/>
              <a:ext cx="381000" cy="304800"/>
            </a:xfrm>
            <a:prstGeom prst="rect">
              <a:avLst/>
            </a:prstGeom>
            <a:noFill/>
            <a:ln w="19050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9400" y="3218866"/>
              <a:ext cx="2362200" cy="46166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FF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US" sz="1200" dirty="0" smtClean="0"/>
                <a:t>Causal Impact of Treatment on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en-US" sz="1200" dirty="0" smtClean="0"/>
                <a:t>Rate of Change in Vocabulary</a:t>
              </a:r>
              <a:endParaRPr lang="en-US" sz="1200" dirty="0"/>
            </a:p>
          </p:txBody>
        </p:sp>
        <p:cxnSp>
          <p:nvCxnSpPr>
            <p:cNvPr id="15" name="Straight Arrow Connector 14"/>
            <p:cNvCxnSpPr>
              <a:stCxn id="17" idx="3"/>
              <a:endCxn id="13" idx="1"/>
            </p:cNvCxnSpPr>
            <p:nvPr/>
          </p:nvCxnSpPr>
          <p:spPr>
            <a:xfrm flipV="1">
              <a:off x="4495800" y="3449699"/>
              <a:ext cx="2133600" cy="28410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800600" y="5031533"/>
            <a:ext cx="4191000" cy="1140667"/>
            <a:chOff x="4800600" y="5031533"/>
            <a:chExt cx="4191000" cy="1140667"/>
          </a:xfrm>
        </p:grpSpPr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4800600" y="5791200"/>
              <a:ext cx="381000" cy="381000"/>
            </a:xfrm>
            <a:prstGeom prst="rect">
              <a:avLst/>
            </a:prstGeom>
            <a:noFill/>
            <a:ln w="19050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5031533"/>
              <a:ext cx="3429000" cy="64633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FF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US" sz="1200" dirty="0" smtClean="0"/>
                <a:t>Differences in Causal Impact of Treatment on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en-US" sz="1200" dirty="0" smtClean="0"/>
                <a:t>Rate of Change in Vocabulary, by expatriate status</a:t>
              </a:r>
              <a:endParaRPr lang="en-US" sz="1200" dirty="0"/>
            </a:p>
          </p:txBody>
        </p:sp>
        <p:cxnSp>
          <p:nvCxnSpPr>
            <p:cNvPr id="27" name="Straight Arrow Connector 26"/>
            <p:cNvCxnSpPr>
              <a:stCxn id="25" idx="0"/>
              <a:endCxn id="26" idx="1"/>
            </p:cNvCxnSpPr>
            <p:nvPr/>
          </p:nvCxnSpPr>
          <p:spPr>
            <a:xfrm rot="5400000" flipH="1" flipV="1">
              <a:off x="5058600" y="5287200"/>
              <a:ext cx="436501" cy="5715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2759"/>
            <a:ext cx="8382000" cy="880241"/>
          </a:xfrm>
        </p:spPr>
        <p:txBody>
          <a:bodyPr anchor="ctr" anchorCtr="0">
            <a:sp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  <a:tabLst>
                <a:tab pos="1539875" algn="l"/>
              </a:tabLst>
            </a:pPr>
            <a:r>
              <a:rPr lang="en-US" i="1" u="sng" dirty="0" smtClean="0">
                <a:solidFill>
                  <a:srgbClr val="6600FF"/>
                </a:solidFill>
              </a:rPr>
              <a:t>RQ #1</a:t>
            </a:r>
            <a:r>
              <a:rPr lang="en-US" i="1" dirty="0" smtClean="0">
                <a:solidFill>
                  <a:srgbClr val="6600FF"/>
                </a:solidFill>
              </a:rPr>
              <a:t>:	Monty Python Means Greater 	More Rapid Vocabulary Learning!</a:t>
            </a:r>
            <a:endParaRPr lang="en-US" i="1" dirty="0">
              <a:solidFill>
                <a:srgbClr val="6600FF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34225" y="266700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33400" y="1219200"/>
          <a:ext cx="4267200" cy="440435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712849"/>
                <a:gridCol w="1303845"/>
                <a:gridCol w="1250506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A:</a:t>
                      </a:r>
                    </a:p>
                    <a:p>
                      <a:pPr algn="ctr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Unconditional</a:t>
                      </a:r>
                    </a:p>
                    <a:p>
                      <a:pPr algn="ctr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Growth</a:t>
                      </a:r>
                      <a:r>
                        <a:rPr kumimoji="0"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Model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B: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bg2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300" u="sng" dirty="0" smtClean="0"/>
                        <a:t>Fixed Effects</a:t>
                      </a:r>
                      <a:endParaRPr lang="en-US" sz="1300" u="sng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  </a:t>
                      </a:r>
                      <a:r>
                        <a:rPr lang="en-US" sz="1300" i="0" dirty="0" smtClean="0"/>
                        <a:t>Initial</a:t>
                      </a:r>
                      <a:r>
                        <a:rPr lang="en-US" sz="1300" i="0" baseline="0" dirty="0" smtClean="0"/>
                        <a:t> Status</a:t>
                      </a:r>
                      <a:r>
                        <a:rPr lang="en-US" sz="1300" baseline="0" dirty="0" smtClean="0"/>
                        <a:t>:</a:t>
                      </a:r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    </a:t>
                      </a:r>
                      <a:r>
                        <a:rPr lang="en-US" sz="1300" i="1" dirty="0" smtClean="0"/>
                        <a:t>Intercept</a:t>
                      </a:r>
                      <a:r>
                        <a:rPr lang="en-US" sz="1300" dirty="0" smtClean="0"/>
                        <a:t>,  </a:t>
                      </a:r>
                      <a:r>
                        <a:rPr lang="en-US" sz="1300" dirty="0" smtClean="0">
                          <a:sym typeface="Symbol"/>
                        </a:rPr>
                        <a:t></a:t>
                      </a:r>
                      <a:r>
                        <a:rPr lang="en-US" sz="1300" baseline="-25000" dirty="0" smtClean="0">
                          <a:sym typeface="Symbol"/>
                        </a:rPr>
                        <a:t>00</a:t>
                      </a:r>
                      <a:endParaRPr lang="en-US" sz="1300" baseline="-250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20.5***</a:t>
                      </a:r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2.4***</a:t>
                      </a:r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  </a:t>
                      </a:r>
                      <a:r>
                        <a:rPr lang="en-US" sz="1300" b="0" i="0" dirty="0" smtClean="0"/>
                        <a:t>Ra</a:t>
                      </a:r>
                      <a:r>
                        <a:rPr lang="en-US" sz="1300" i="0" dirty="0" smtClean="0"/>
                        <a:t>te of Change</a:t>
                      </a:r>
                      <a:r>
                        <a:rPr lang="en-US" sz="1300" i="1" dirty="0" smtClean="0"/>
                        <a:t>:</a:t>
                      </a:r>
                      <a:endParaRPr lang="en-US" sz="1300" i="1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    </a:t>
                      </a:r>
                      <a:r>
                        <a:rPr lang="en-US" sz="1300" i="1" dirty="0" smtClean="0"/>
                        <a:t>Intercept</a:t>
                      </a:r>
                      <a:r>
                        <a:rPr lang="en-US" sz="1300" dirty="0" smtClean="0"/>
                        <a:t>,  </a:t>
                      </a:r>
                      <a:r>
                        <a:rPr lang="en-US" sz="1300" dirty="0" smtClean="0">
                          <a:sym typeface="Symbol"/>
                        </a:rPr>
                        <a:t></a:t>
                      </a:r>
                      <a:r>
                        <a:rPr lang="en-US" sz="1300" baseline="-25000" dirty="0" smtClean="0">
                          <a:sym typeface="Symbol"/>
                        </a:rPr>
                        <a:t>10</a:t>
                      </a:r>
                      <a:endParaRPr lang="en-US" sz="1300" baseline="-25000" dirty="0" smtClean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4.2**</a:t>
                      </a:r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2.2*</a:t>
                      </a:r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    </a:t>
                      </a:r>
                      <a:r>
                        <a:rPr lang="en-US" sz="1300" i="1" dirty="0" smtClean="0"/>
                        <a:t>TREAT</a:t>
                      </a:r>
                      <a:r>
                        <a:rPr lang="en-US" sz="1300" dirty="0" smtClean="0"/>
                        <a:t>,  </a:t>
                      </a:r>
                      <a:r>
                        <a:rPr lang="en-US" sz="1300" dirty="0" smtClean="0">
                          <a:sym typeface="Symbol"/>
                        </a:rPr>
                        <a:t></a:t>
                      </a:r>
                      <a:r>
                        <a:rPr lang="en-US" sz="1300" baseline="-25000" dirty="0" smtClean="0">
                          <a:sym typeface="Symbol"/>
                        </a:rPr>
                        <a:t>11</a:t>
                      </a:r>
                      <a:endParaRPr lang="en-US" sz="1300" baseline="-25000" dirty="0" smtClean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6.8**</a:t>
                      </a:r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sng" dirty="0" smtClean="0"/>
                        <a:t>Variance Components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  Level-1:</a:t>
                      </a:r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    </a:t>
                      </a:r>
                      <a:r>
                        <a:rPr lang="en-US" sz="1300" i="1" dirty="0" smtClean="0"/>
                        <a:t>Residual,  </a:t>
                      </a:r>
                      <a:r>
                        <a:rPr lang="en-US" sz="1300" i="1" dirty="0" smtClean="0">
                          <a:sym typeface="Symbol"/>
                        </a:rPr>
                        <a:t></a:t>
                      </a:r>
                      <a:r>
                        <a:rPr lang="en-US" sz="1300" i="1" baseline="-25000" dirty="0" smtClean="0">
                          <a:sym typeface="Symbol"/>
                        </a:rPr>
                        <a:t></a:t>
                      </a:r>
                      <a:r>
                        <a:rPr lang="en-US" sz="1300" i="1" baseline="30000" dirty="0" smtClean="0">
                          <a:sym typeface="Symbol"/>
                        </a:rPr>
                        <a:t>2</a:t>
                      </a:r>
                      <a:endParaRPr lang="en-US" sz="1300" i="1" dirty="0" smtClean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10.7**</a:t>
                      </a:r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10.7**</a:t>
                      </a:r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0" dirty="0" smtClean="0"/>
                        <a:t>  Level-2:</a:t>
                      </a:r>
                      <a:endParaRPr lang="en-US" sz="1300" dirty="0" smtClean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0" dirty="0" smtClean="0"/>
                        <a:t>    </a:t>
                      </a:r>
                      <a:r>
                        <a:rPr lang="en-US" sz="1300" i="1" dirty="0" smtClean="0"/>
                        <a:t>Initial</a:t>
                      </a:r>
                      <a:r>
                        <a:rPr lang="en-US" sz="1300" i="1" baseline="0" dirty="0" smtClean="0"/>
                        <a:t> Status</a:t>
                      </a:r>
                      <a:r>
                        <a:rPr lang="en-US" sz="1300" i="0" baseline="0" dirty="0" smtClean="0"/>
                        <a:t>, </a:t>
                      </a:r>
                      <a:r>
                        <a:rPr lang="en-US" sz="1300" i="1" dirty="0" smtClean="0">
                          <a:sym typeface="Symbol"/>
                        </a:rPr>
                        <a:t></a:t>
                      </a:r>
                      <a:r>
                        <a:rPr lang="en-US" sz="1300" i="1" baseline="-25000" dirty="0" smtClean="0">
                          <a:sym typeface="Symbol"/>
                        </a:rPr>
                        <a:t>0</a:t>
                      </a:r>
                      <a:r>
                        <a:rPr lang="en-US" sz="1300" i="1" baseline="30000" dirty="0" smtClean="0">
                          <a:sym typeface="Symbol"/>
                        </a:rPr>
                        <a:t>2</a:t>
                      </a:r>
                      <a:endParaRPr lang="en-US" sz="1300" i="1" dirty="0" smtClean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5.45***</a:t>
                      </a:r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5.42***</a:t>
                      </a:r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0" dirty="0" smtClean="0"/>
                        <a:t>    </a:t>
                      </a:r>
                      <a:r>
                        <a:rPr lang="en-US" sz="1300" i="1" dirty="0" smtClean="0"/>
                        <a:t>Rate of Change, </a:t>
                      </a:r>
                      <a:r>
                        <a:rPr lang="en-US" sz="1300" i="1" dirty="0" smtClean="0">
                          <a:sym typeface="Symbol"/>
                        </a:rPr>
                        <a:t></a:t>
                      </a:r>
                      <a:r>
                        <a:rPr lang="en-US" sz="1300" i="1" baseline="-25000" dirty="0" smtClean="0">
                          <a:sym typeface="Symbol"/>
                        </a:rPr>
                        <a:t>1</a:t>
                      </a:r>
                      <a:r>
                        <a:rPr lang="en-US" sz="1300" i="1" baseline="30000" dirty="0" smtClean="0">
                          <a:sym typeface="Symbol"/>
                        </a:rPr>
                        <a:t>2</a:t>
                      </a:r>
                      <a:endParaRPr lang="en-US" sz="1300" i="1" dirty="0" smtClean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3.09**</a:t>
                      </a:r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1.33*</a:t>
                      </a:r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  </a:t>
                      </a:r>
                      <a:r>
                        <a:rPr lang="en-US" sz="1300" i="1" dirty="0" smtClean="0"/>
                        <a:t>-2LL</a:t>
                      </a:r>
                      <a:endParaRPr lang="en-US" sz="1300" i="1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2784.2</a:t>
                      </a:r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2655.3</a:t>
                      </a:r>
                      <a:endParaRPr lang="en-US" sz="13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pSp>
        <p:nvGrpSpPr>
          <p:cNvPr id="396413" name="Group 125"/>
          <p:cNvGrpSpPr>
            <a:grpSpLocks/>
          </p:cNvGrpSpPr>
          <p:nvPr/>
        </p:nvGrpSpPr>
        <p:grpSpPr bwMode="auto">
          <a:xfrm>
            <a:off x="3886200" y="1219198"/>
            <a:ext cx="4876800" cy="2362202"/>
            <a:chOff x="2400" y="960"/>
            <a:chExt cx="3072" cy="1488"/>
          </a:xfrm>
          <a:solidFill>
            <a:srgbClr val="FFCCFF"/>
          </a:solidFill>
        </p:grpSpPr>
        <p:sp>
          <p:nvSpPr>
            <p:cNvPr id="396408" name="Rectangle 120"/>
            <p:cNvSpPr>
              <a:spLocks noChangeArrowheads="1"/>
            </p:cNvSpPr>
            <p:nvPr/>
          </p:nvSpPr>
          <p:spPr bwMode="auto">
            <a:xfrm>
              <a:off x="2400" y="2256"/>
              <a:ext cx="336" cy="192"/>
            </a:xfrm>
            <a:prstGeom prst="rect">
              <a:avLst/>
            </a:prstGeom>
            <a:noFill/>
            <a:ln w="19050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6409" name="Text Box 121"/>
            <p:cNvSpPr txBox="1">
              <a:spLocks noChangeArrowheads="1"/>
            </p:cNvSpPr>
            <p:nvPr/>
          </p:nvSpPr>
          <p:spPr bwMode="auto">
            <a:xfrm>
              <a:off x="3024" y="960"/>
              <a:ext cx="2448" cy="931"/>
            </a:xfrm>
            <a:prstGeom prst="rect">
              <a:avLst/>
            </a:prstGeom>
            <a:grpFill/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sz="1800" dirty="0"/>
                <a:t>Interpretation, as usual … </a:t>
              </a:r>
              <a:r>
                <a:rPr lang="en-US" sz="1800" dirty="0" smtClean="0"/>
                <a:t>watching Monty Python causes children’s vocabulary score to increase by almost 7 points more per month … </a:t>
              </a:r>
              <a:r>
                <a:rPr lang="en-US" sz="1800" dirty="0"/>
                <a:t>etc. </a:t>
              </a:r>
            </a:p>
          </p:txBody>
        </p:sp>
        <p:cxnSp>
          <p:nvCxnSpPr>
            <p:cNvPr id="396410" name="AutoShape 122"/>
            <p:cNvCxnSpPr>
              <a:cxnSpLocks noChangeShapeType="1"/>
              <a:stCxn id="396408" idx="3"/>
              <a:endCxn id="396409" idx="1"/>
            </p:cNvCxnSpPr>
            <p:nvPr/>
          </p:nvCxnSpPr>
          <p:spPr bwMode="auto">
            <a:xfrm flipV="1">
              <a:off x="2736" y="1426"/>
              <a:ext cx="288" cy="926"/>
            </a:xfrm>
            <a:prstGeom prst="straightConnector1">
              <a:avLst/>
            </a:prstGeom>
            <a:grpFill/>
            <a:ln w="19050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</p:spPr>
        </p:cxnSp>
      </p:grp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23937" name="Equation" r:id="rId4" imgW="114120" imgH="21564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33400" y="6019800"/>
            <a:ext cx="3041217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 smtClean="0"/>
              <a:t>*p&lt;.05  ** p&lt;.01  *** p&lt;.001</a:t>
            </a:r>
          </a:p>
          <a:p>
            <a:pPr>
              <a:buNone/>
            </a:pPr>
            <a:r>
              <a:rPr lang="en-US" sz="800" i="1" dirty="0" smtClean="0"/>
              <a:t>Parameter estimates for covariates not included to save space.</a:t>
            </a:r>
            <a:endParaRPr lang="en-US" sz="800" i="1" dirty="0"/>
          </a:p>
        </p:txBody>
      </p:sp>
      <p:sp>
        <p:nvSpPr>
          <p:cNvPr id="2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84768"/>
            <a:ext cx="3429000" cy="397032"/>
          </a:xfrm>
          <a:noFill/>
          <a:effectLst/>
        </p:spPr>
        <p:txBody>
          <a:bodyPr wrap="square" anchor="ctr" anchorCtr="1">
            <a:spAutoFit/>
          </a:bodyPr>
          <a:lstStyle/>
          <a:p>
            <a:pPr>
              <a:buNone/>
            </a:pP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Vocabulary Learning &amp; Monty Python                           </a:t>
            </a:r>
            <a:r>
              <a:rPr lang="en-US" sz="900" i="1" u="sng" dirty="0" smtClean="0">
                <a:latin typeface="Times New Roman" pitchFamily="18" charset="0"/>
                <a:cs typeface="Times New Roman" pitchFamily="18" charset="0"/>
              </a:rPr>
              <a:t>Slide #</a:t>
            </a:r>
            <a:fld id="{971C47AA-5905-4F4F-8B9A-442CA79DE8F1}" type="slidenum">
              <a:rPr lang="en-US" sz="900" i="1" u="sng" smtClean="0">
                <a:latin typeface="Times New Roman" pitchFamily="18" charset="0"/>
                <a:cs typeface="Times New Roman" pitchFamily="18" charset="0"/>
              </a:rPr>
              <a:pPr>
                <a:buNone/>
              </a:pPr>
              <a:t>8</a:t>
            </a:fld>
            <a:endParaRPr lang="en-US" sz="9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John Q. Scholar,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Center for Basic Research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2009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76800" y="2819400"/>
            <a:ext cx="3886200" cy="3429000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i="1" dirty="0" smtClean="0">
                <a:solidFill>
                  <a:schemeClr val="tx1"/>
                </a:solidFill>
              </a:rPr>
              <a:t>Interpretive Visual</a:t>
            </a:r>
            <a:endParaRPr lang="en-US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9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2759"/>
            <a:ext cx="8382000" cy="880241"/>
          </a:xfrm>
        </p:spPr>
        <p:txBody>
          <a:bodyPr anchor="ctr" anchorCtr="0">
            <a:sp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  <a:tabLst>
                <a:tab pos="1539875" algn="l"/>
              </a:tabLst>
            </a:pPr>
            <a:r>
              <a:rPr lang="en-US" i="1" dirty="0" smtClean="0">
                <a:solidFill>
                  <a:srgbClr val="6600FF"/>
                </a:solidFill>
              </a:rPr>
              <a:t>RQ #2:	Monty Python Matters More for 	Children of the Expat English!</a:t>
            </a:r>
            <a:endParaRPr lang="en-US" i="1" dirty="0">
              <a:solidFill>
                <a:srgbClr val="6600FF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34225" y="266700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33400" y="1219200"/>
          <a:ext cx="4267200" cy="443483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712849"/>
                <a:gridCol w="1303845"/>
                <a:gridCol w="1250506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A:</a:t>
                      </a:r>
                    </a:p>
                    <a:p>
                      <a:pPr algn="ctr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Unconditional</a:t>
                      </a:r>
                    </a:p>
                    <a:p>
                      <a:pPr algn="ctr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Growth</a:t>
                      </a:r>
                      <a:r>
                        <a:rPr kumimoji="0"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Model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B: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solidFill>
                      <a:schemeClr val="bg2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300" u="sng" dirty="0" smtClean="0"/>
                        <a:t>Fixed Effects</a:t>
                      </a:r>
                      <a:endParaRPr lang="en-US" sz="1300" u="sng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  </a:t>
                      </a:r>
                      <a:r>
                        <a:rPr lang="en-US" sz="1300" i="0" dirty="0" smtClean="0"/>
                        <a:t>Initial</a:t>
                      </a:r>
                      <a:r>
                        <a:rPr lang="en-US" sz="1300" i="0" baseline="0" dirty="0" smtClean="0"/>
                        <a:t> Status</a:t>
                      </a:r>
                      <a:r>
                        <a:rPr lang="en-US" sz="1300" baseline="0" dirty="0" smtClean="0"/>
                        <a:t>:</a:t>
                      </a:r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    </a:t>
                      </a:r>
                      <a:r>
                        <a:rPr lang="en-US" sz="1300" i="1" dirty="0" smtClean="0"/>
                        <a:t>Intercept</a:t>
                      </a:r>
                      <a:r>
                        <a:rPr lang="en-US" sz="1300" dirty="0" smtClean="0"/>
                        <a:t>,  </a:t>
                      </a:r>
                      <a:r>
                        <a:rPr lang="en-US" sz="1300" dirty="0" smtClean="0">
                          <a:sym typeface="Symbol"/>
                        </a:rPr>
                        <a:t></a:t>
                      </a:r>
                      <a:r>
                        <a:rPr lang="en-US" sz="1300" baseline="-25000" dirty="0" smtClean="0">
                          <a:sym typeface="Symbol"/>
                        </a:rPr>
                        <a:t>00</a:t>
                      </a:r>
                      <a:endParaRPr lang="en-US" sz="1300" baseline="-250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20.5***</a:t>
                      </a:r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2.4***</a:t>
                      </a:r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  </a:t>
                      </a:r>
                      <a:r>
                        <a:rPr lang="en-US" sz="1300" i="0" dirty="0" smtClean="0"/>
                        <a:t>Rate of Change</a:t>
                      </a:r>
                      <a:r>
                        <a:rPr lang="en-US" sz="1300" i="1" dirty="0" smtClean="0"/>
                        <a:t>:</a:t>
                      </a:r>
                      <a:endParaRPr lang="en-US" sz="1300" i="1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    </a:t>
                      </a:r>
                      <a:r>
                        <a:rPr lang="en-US" sz="1300" i="1" dirty="0" smtClean="0"/>
                        <a:t>Intercept</a:t>
                      </a:r>
                      <a:r>
                        <a:rPr lang="en-US" sz="1300" dirty="0" smtClean="0"/>
                        <a:t>,  </a:t>
                      </a:r>
                      <a:r>
                        <a:rPr lang="en-US" sz="1300" dirty="0" smtClean="0">
                          <a:sym typeface="Symbol"/>
                        </a:rPr>
                        <a:t></a:t>
                      </a:r>
                      <a:r>
                        <a:rPr lang="en-US" sz="1300" baseline="-25000" dirty="0" smtClean="0">
                          <a:sym typeface="Symbol"/>
                        </a:rPr>
                        <a:t>10</a:t>
                      </a:r>
                      <a:endParaRPr lang="en-US" sz="1300" baseline="-25000" dirty="0" smtClean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4.2**</a:t>
                      </a:r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2.2*</a:t>
                      </a:r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    </a:t>
                      </a:r>
                      <a:r>
                        <a:rPr lang="en-US" sz="1300" i="1" dirty="0" smtClean="0"/>
                        <a:t>TREAT</a:t>
                      </a:r>
                      <a:r>
                        <a:rPr lang="en-US" sz="1300" dirty="0" smtClean="0"/>
                        <a:t>,  </a:t>
                      </a:r>
                      <a:r>
                        <a:rPr lang="en-US" sz="1300" dirty="0" smtClean="0">
                          <a:sym typeface="Symbol"/>
                        </a:rPr>
                        <a:t></a:t>
                      </a:r>
                      <a:r>
                        <a:rPr lang="en-US" sz="1300" baseline="-25000" dirty="0" smtClean="0">
                          <a:sym typeface="Symbol"/>
                        </a:rPr>
                        <a:t>11</a:t>
                      </a:r>
                      <a:endParaRPr lang="en-US" sz="1300" baseline="-25000" dirty="0" smtClean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4.2**</a:t>
                      </a:r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    </a:t>
                      </a:r>
                      <a:r>
                        <a:rPr lang="en-US" sz="1300" i="1" dirty="0" smtClean="0"/>
                        <a:t>EXPAT</a:t>
                      </a:r>
                      <a:r>
                        <a:rPr lang="en-US" sz="1300" dirty="0" smtClean="0"/>
                        <a:t>,  </a:t>
                      </a:r>
                      <a:r>
                        <a:rPr lang="en-US" sz="1300" dirty="0" smtClean="0">
                          <a:sym typeface="Symbol"/>
                        </a:rPr>
                        <a:t></a:t>
                      </a:r>
                      <a:r>
                        <a:rPr lang="en-US" sz="1300" baseline="-25000" dirty="0" smtClean="0">
                          <a:sym typeface="Symbol"/>
                        </a:rPr>
                        <a:t>12</a:t>
                      </a:r>
                      <a:endParaRPr lang="en-US" sz="1300" baseline="-25000" dirty="0" smtClean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0.2**</a:t>
                      </a:r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1" dirty="0" smtClean="0"/>
                        <a:t>    EXPAT×TREAT</a:t>
                      </a:r>
                      <a:r>
                        <a:rPr lang="en-US" sz="1300" dirty="0" smtClean="0"/>
                        <a:t>,  </a:t>
                      </a:r>
                      <a:r>
                        <a:rPr lang="en-US" sz="1300" dirty="0" smtClean="0">
                          <a:sym typeface="Symbol"/>
                        </a:rPr>
                        <a:t></a:t>
                      </a:r>
                      <a:r>
                        <a:rPr lang="en-US" sz="1300" baseline="-25000" dirty="0" smtClean="0">
                          <a:sym typeface="Symbol"/>
                        </a:rPr>
                        <a:t>13</a:t>
                      </a:r>
                      <a:endParaRPr lang="en-US" sz="1300" baseline="-25000" dirty="0" smtClean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3.9**</a:t>
                      </a:r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sng" dirty="0" smtClean="0"/>
                        <a:t>Variance Components</a:t>
                      </a:r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  Level-1:</a:t>
                      </a:r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    </a:t>
                      </a:r>
                      <a:r>
                        <a:rPr lang="en-US" sz="1300" i="1" dirty="0" smtClean="0"/>
                        <a:t>Residual,  </a:t>
                      </a:r>
                      <a:r>
                        <a:rPr lang="en-US" sz="1300" i="1" dirty="0" smtClean="0">
                          <a:sym typeface="Symbol"/>
                        </a:rPr>
                        <a:t></a:t>
                      </a:r>
                      <a:r>
                        <a:rPr lang="en-US" sz="1300" i="1" baseline="-25000" dirty="0" smtClean="0">
                          <a:sym typeface="Symbol"/>
                        </a:rPr>
                        <a:t></a:t>
                      </a:r>
                      <a:r>
                        <a:rPr lang="en-US" sz="1300" i="1" baseline="30000" dirty="0" smtClean="0">
                          <a:sym typeface="Symbol"/>
                        </a:rPr>
                        <a:t>2</a:t>
                      </a:r>
                      <a:endParaRPr lang="en-US" sz="1300" i="1" dirty="0" smtClean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10.7**</a:t>
                      </a:r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10.7**</a:t>
                      </a:r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0" dirty="0" smtClean="0"/>
                        <a:t>  Level-2:</a:t>
                      </a:r>
                      <a:endParaRPr lang="en-US" sz="1300" dirty="0" smtClean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0" dirty="0" smtClean="0"/>
                        <a:t>    </a:t>
                      </a:r>
                      <a:r>
                        <a:rPr lang="en-US" sz="1300" i="1" dirty="0" smtClean="0"/>
                        <a:t>Initial</a:t>
                      </a:r>
                      <a:r>
                        <a:rPr lang="en-US" sz="1300" i="1" baseline="0" dirty="0" smtClean="0"/>
                        <a:t> Status</a:t>
                      </a:r>
                      <a:r>
                        <a:rPr lang="en-US" sz="1300" i="0" baseline="0" dirty="0" smtClean="0"/>
                        <a:t>, </a:t>
                      </a:r>
                      <a:r>
                        <a:rPr lang="en-US" sz="1300" i="1" dirty="0" smtClean="0">
                          <a:sym typeface="Symbol"/>
                        </a:rPr>
                        <a:t></a:t>
                      </a:r>
                      <a:r>
                        <a:rPr lang="en-US" sz="1300" i="1" baseline="-25000" dirty="0" smtClean="0">
                          <a:sym typeface="Symbol"/>
                        </a:rPr>
                        <a:t>0</a:t>
                      </a:r>
                      <a:r>
                        <a:rPr lang="en-US" sz="1300" i="1" baseline="30000" dirty="0" smtClean="0">
                          <a:sym typeface="Symbol"/>
                        </a:rPr>
                        <a:t>2</a:t>
                      </a:r>
                      <a:endParaRPr lang="en-US" sz="1300" i="1" dirty="0" smtClean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5.45***</a:t>
                      </a:r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5.42***</a:t>
                      </a:r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0" dirty="0" smtClean="0"/>
                        <a:t>    </a:t>
                      </a:r>
                      <a:r>
                        <a:rPr lang="en-US" sz="1300" i="1" dirty="0" smtClean="0"/>
                        <a:t>Rate of Change, </a:t>
                      </a:r>
                      <a:r>
                        <a:rPr lang="en-US" sz="1300" i="1" dirty="0" smtClean="0">
                          <a:sym typeface="Symbol"/>
                        </a:rPr>
                        <a:t></a:t>
                      </a:r>
                      <a:r>
                        <a:rPr lang="en-US" sz="1300" i="1" baseline="-25000" dirty="0" smtClean="0">
                          <a:sym typeface="Symbol"/>
                        </a:rPr>
                        <a:t>1</a:t>
                      </a:r>
                      <a:r>
                        <a:rPr lang="en-US" sz="1300" i="1" baseline="30000" dirty="0" smtClean="0">
                          <a:sym typeface="Symbol"/>
                        </a:rPr>
                        <a:t>2</a:t>
                      </a:r>
                      <a:endParaRPr lang="en-US" sz="1300" i="1" dirty="0" smtClean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3.09**</a:t>
                      </a:r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1.33*</a:t>
                      </a:r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  </a:t>
                      </a:r>
                      <a:r>
                        <a:rPr lang="en-US" sz="1300" i="1" dirty="0" smtClean="0"/>
                        <a:t>-2LL</a:t>
                      </a:r>
                      <a:endParaRPr lang="en-US" sz="1300" i="1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2784.2</a:t>
                      </a:r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2655.3</a:t>
                      </a:r>
                      <a:endParaRPr lang="en-US" sz="1300" dirty="0"/>
                    </a:p>
                  </a:txBody>
                  <a:tcPr marT="27432" marB="27432" anchor="ctr"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3886200" y="1219200"/>
            <a:ext cx="4876800" cy="2819405"/>
            <a:chOff x="2400" y="816"/>
            <a:chExt cx="3072" cy="1776"/>
          </a:xfrm>
        </p:grpSpPr>
        <p:sp>
          <p:nvSpPr>
            <p:cNvPr id="396408" name="Rectangle 120"/>
            <p:cNvSpPr>
              <a:spLocks noChangeArrowheads="1"/>
            </p:cNvSpPr>
            <p:nvPr/>
          </p:nvSpPr>
          <p:spPr bwMode="auto">
            <a:xfrm>
              <a:off x="2400" y="2400"/>
              <a:ext cx="336" cy="192"/>
            </a:xfrm>
            <a:prstGeom prst="rect">
              <a:avLst/>
            </a:prstGeom>
            <a:noFill/>
            <a:ln w="19050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6409" name="Text Box 121"/>
            <p:cNvSpPr txBox="1">
              <a:spLocks noChangeArrowheads="1"/>
            </p:cNvSpPr>
            <p:nvPr/>
          </p:nvSpPr>
          <p:spPr bwMode="auto">
            <a:xfrm>
              <a:off x="3072" y="816"/>
              <a:ext cx="2400" cy="75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sz="1600" dirty="0"/>
                <a:t>Interpretation, as usual … </a:t>
              </a:r>
              <a:r>
                <a:rPr lang="en-US" sz="1600" dirty="0" smtClean="0"/>
                <a:t>the effect of Monty Python on Expat Children’s vocabulary learning is … 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sz="1600" dirty="0" smtClean="0"/>
                <a:t>…. blah blab. </a:t>
              </a:r>
              <a:endParaRPr lang="en-US" sz="1600" dirty="0"/>
            </a:p>
          </p:txBody>
        </p:sp>
        <p:cxnSp>
          <p:nvCxnSpPr>
            <p:cNvPr id="396410" name="AutoShape 122"/>
            <p:cNvCxnSpPr>
              <a:cxnSpLocks noChangeShapeType="1"/>
              <a:stCxn id="396408" idx="3"/>
              <a:endCxn id="396409" idx="1"/>
            </p:cNvCxnSpPr>
            <p:nvPr/>
          </p:nvCxnSpPr>
          <p:spPr bwMode="auto">
            <a:xfrm flipV="1">
              <a:off x="2736" y="1194"/>
              <a:ext cx="336" cy="1302"/>
            </a:xfrm>
            <a:prstGeom prst="straightConnector1">
              <a:avLst/>
            </a:prstGeom>
            <a:noFill/>
            <a:ln w="19050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</p:spPr>
        </p:cxnSp>
      </p:grp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28034" name="Equation" r:id="rId4" imgW="114120" imgH="215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6248400"/>
            <a:ext cx="3041217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 smtClean="0"/>
              <a:t>*p&lt;.05  ** p&lt;.01  *** p&lt;.001</a:t>
            </a:r>
          </a:p>
          <a:p>
            <a:pPr>
              <a:buNone/>
            </a:pPr>
            <a:r>
              <a:rPr lang="en-US" sz="800" i="1" dirty="0" smtClean="0"/>
              <a:t>Parameter estimates for covariates not included to save space.</a:t>
            </a:r>
            <a:endParaRPr lang="en-US" sz="800" i="1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84768"/>
            <a:ext cx="3429000" cy="397032"/>
          </a:xfrm>
          <a:noFill/>
          <a:effectLst/>
        </p:spPr>
        <p:txBody>
          <a:bodyPr wrap="square" anchor="ctr" anchorCtr="1">
            <a:spAutoFit/>
          </a:bodyPr>
          <a:lstStyle/>
          <a:p>
            <a:pPr>
              <a:buNone/>
            </a:pP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Vocabulary Learning &amp; Monty Python                           </a:t>
            </a:r>
            <a:r>
              <a:rPr lang="en-US" sz="900" i="1" u="sng" dirty="0" smtClean="0">
                <a:latin typeface="Times New Roman" pitchFamily="18" charset="0"/>
                <a:cs typeface="Times New Roman" pitchFamily="18" charset="0"/>
              </a:rPr>
              <a:t>Slide #</a:t>
            </a:r>
            <a:fld id="{971C47AA-5905-4F4F-8B9A-442CA79DE8F1}" type="slidenum">
              <a:rPr lang="en-US" sz="900" i="1" u="sng" smtClean="0">
                <a:latin typeface="Times New Roman" pitchFamily="18" charset="0"/>
                <a:cs typeface="Times New Roman" pitchFamily="18" charset="0"/>
              </a:rPr>
              <a:pPr>
                <a:buNone/>
              </a:pPr>
              <a:t>9</a:t>
            </a:fld>
            <a:endParaRPr lang="en-US" sz="9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John Q. Scholar,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Center for Basic Research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2009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2514600"/>
            <a:ext cx="3810000" cy="3733800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i="1" dirty="0" smtClean="0">
                <a:solidFill>
                  <a:schemeClr val="tx1"/>
                </a:solidFill>
              </a:rPr>
              <a:t>Interpretive Visual</a:t>
            </a:r>
            <a:endParaRPr lang="en-US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1409</TotalTime>
  <Words>2671</Words>
  <Application>Microsoft Macintosh PowerPoint</Application>
  <PresentationFormat>Overhead</PresentationFormat>
  <Paragraphs>287</Paragraphs>
  <Slides>18</Slides>
  <Notes>18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Origin</vt:lpstr>
      <vt:lpstr>Equation</vt:lpstr>
      <vt:lpstr>Does Systematic Exposure to Monty Python’s Flying Circus Cause Children to Acquire Vocabulary More Rapidly</vt:lpstr>
      <vt:lpstr>What Are My Research Questions?</vt:lpstr>
      <vt:lpstr>Where Did I Conduct My Study?</vt:lpstr>
      <vt:lpstr>Whom Did I Include In My Sample?</vt:lpstr>
      <vt:lpstr>What Procedures Did I Employ?</vt:lpstr>
      <vt:lpstr>What Are My Measures?</vt:lpstr>
      <vt:lpstr>What Data-Analyses Did I Conduct?</vt:lpstr>
      <vt:lpstr>RQ #1: Monty Python Means Greater  More Rapid Vocabulary Learning!</vt:lpstr>
      <vt:lpstr>RQ #2: Monty Python Matters More for  Children of the Expat English!</vt:lpstr>
      <vt:lpstr>Threats to Validity?</vt:lpstr>
      <vt:lpstr>What Is the Big Picture?</vt:lpstr>
      <vt:lpstr>Where Do We Go From Here?</vt:lpstr>
      <vt:lpstr>Pay due homage – other researchers may be in the audience and be prepared to offer your paper in a forthcoming special issue of the journal they edit!</vt:lpstr>
      <vt:lpstr>Appendices:</vt:lpstr>
      <vt:lpstr>Overview of Main Points: The Four P’s …</vt:lpstr>
      <vt:lpstr>Prepare Your Presentation …</vt:lpstr>
      <vt:lpstr>Practice Your Presentation …</vt:lpstr>
      <vt:lpstr>Be Positive When You Present …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Conference Presentations</dc:title>
  <dc:creator>John B. Willett</dc:creator>
  <cp:lastModifiedBy>David Liebowitz</cp:lastModifiedBy>
  <cp:revision>75</cp:revision>
  <cp:lastPrinted>2000-02-21T22:48:23Z</cp:lastPrinted>
  <dcterms:created xsi:type="dcterms:W3CDTF">2010-04-07T22:33:03Z</dcterms:created>
  <dcterms:modified xsi:type="dcterms:W3CDTF">2010-04-07T23:04:45Z</dcterms:modified>
</cp:coreProperties>
</file>