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75" r:id="rId17"/>
    <p:sldId id="299" r:id="rId18"/>
    <p:sldId id="277" r:id="rId19"/>
    <p:sldId id="278" r:id="rId20"/>
    <p:sldId id="286" r:id="rId21"/>
    <p:sldId id="283" r:id="rId22"/>
    <p:sldId id="284" r:id="rId23"/>
    <p:sldId id="285" r:id="rId24"/>
    <p:sldId id="297" r:id="rId25"/>
    <p:sldId id="282" r:id="rId26"/>
    <p:sldId id="298" r:id="rId27"/>
    <p:sldId id="293" r:id="rId28"/>
    <p:sldId id="294" r:id="rId29"/>
    <p:sldId id="289" r:id="rId30"/>
    <p:sldId id="290" r:id="rId31"/>
    <p:sldId id="291" r:id="rId32"/>
    <p:sldId id="292" r:id="rId33"/>
    <p:sldId id="288" r:id="rId34"/>
    <p:sldId id="276" r:id="rId35"/>
    <p:sldId id="287" r:id="rId36"/>
    <p:sldId id="295" r:id="rId37"/>
    <p:sldId id="296"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75"/>
            <p14:sldId id="299"/>
            <p14:sldId id="277"/>
            <p14:sldId id="278"/>
            <p14:sldId id="286"/>
            <p14:sldId id="283"/>
            <p14:sldId id="284"/>
            <p14:sldId id="285"/>
            <p14:sldId id="297"/>
            <p14:sldId id="282"/>
            <p14:sldId id="298"/>
            <p14:sldId id="293"/>
            <p14:sldId id="294"/>
            <p14:sldId id="289"/>
            <p14:sldId id="290"/>
            <p14:sldId id="291"/>
            <p14:sldId id="292"/>
            <p14:sldId id="288"/>
            <p14:sldId id="276"/>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FF33"/>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100" d="100"/>
          <a:sy n="100" d="100"/>
        </p:scale>
        <p:origin x="9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11/25/2020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11/25/2020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במעבדות </a:t>
            </a:r>
            <a:r>
              <a:rPr lang="en-US" dirty="0"/>
              <a:t>ASIC2</a:t>
            </a:r>
            <a:r>
              <a:rPr lang="he-IL" dirty="0"/>
              <a:t> ו</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הוא החלפת בתים, בו כל בייט מוחלף בתוצאה המתקבלת מפונקציית האש </a:t>
            </a:r>
            <a:r>
              <a:rPr lang="en-US" dirty="0"/>
              <a:t>SBOX</a:t>
            </a:r>
            <a:r>
              <a:rPr lang="he-IL" dirty="0"/>
              <a:t>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הטמעת המאיץ, חיברנו את הכניסות והיציאות של יחידת ההצפנה ל- </a:t>
            </a:r>
            <a:r>
              <a:rPr lang="en-US" dirty="0"/>
              <a:t>RISCV</a:t>
            </a:r>
            <a:r>
              <a:rPr lang="he-IL" dirty="0"/>
              <a:t>, והרצנו סימולציות מלאות, והשוואנו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a:t>
            </a:r>
            <a:r>
              <a:rPr lang="en-US" dirty="0"/>
              <a:t>register file</a:t>
            </a:r>
            <a:r>
              <a:rPr lang="he-IL" dirty="0"/>
              <a:t> יעודי שהוספנו, לאחר שהמשתמש מאחסן את המידע והמפתח הוא מבצע את פקוד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שם משהים את ה- </a:t>
            </a:r>
            <a:r>
              <a:rPr lang="en-US" dirty="0"/>
              <a:t>PIPE</a:t>
            </a:r>
            <a:r>
              <a:rPr lang="he-IL" dirty="0"/>
              <a:t> ומבצעים 4 כתיבות לזיכרון של המידע המוצפן בכתובת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השלב הבא היה בחירת </a:t>
            </a:r>
            <a:r>
              <a:rPr lang="en-US"/>
              <a:t>OPCODE</a:t>
            </a:r>
            <a:r>
              <a:rPr lang="he-IL"/>
              <a:t> לפקודות ה-</a:t>
            </a:r>
            <a:r>
              <a:rPr lang="en-US"/>
              <a:t>AES</a:t>
            </a:r>
            <a:r>
              <a:rPr lang="he-IL"/>
              <a:t>, ומבנה פקודת ה-</a:t>
            </a:r>
            <a:r>
              <a:rPr lang="en-US"/>
              <a:t>AES</a:t>
            </a:r>
            <a:r>
              <a:rPr lang="he-IL"/>
              <a:t>.</a:t>
            </a:r>
          </a:p>
          <a:p>
            <a:pPr algn="r" rtl="1"/>
            <a:r>
              <a:rPr lang="he-IL"/>
              <a:t>אנו התמשנו ב-32</a:t>
            </a:r>
            <a:r>
              <a:rPr lang="en-US"/>
              <a:t>OP</a:t>
            </a:r>
            <a:r>
              <a:rPr lang="he-IL"/>
              <a:t>  מכיוון שהוא לא בשימוש ב-</a:t>
            </a:r>
            <a:r>
              <a:rPr lang="en-US"/>
              <a:t>PULPENIX</a:t>
            </a:r>
            <a:r>
              <a:rPr lang="he-IL"/>
              <a:t>, </a:t>
            </a:r>
          </a:p>
          <a:p>
            <a:pPr algn="r" rtl="1"/>
            <a:r>
              <a:rPr lang="he-IL"/>
              <a:t>מבנה הפקודה שלנו דומה לשל </a:t>
            </a:r>
            <a:r>
              <a:rPr lang="en-US"/>
              <a:t>R TYPE</a:t>
            </a:r>
            <a:r>
              <a:rPr lang="he-IL"/>
              <a:t>, רגיסטר מטרה (</a:t>
            </a:r>
            <a:r>
              <a:rPr lang="en-US"/>
              <a:t>AES</a:t>
            </a:r>
            <a:r>
              <a:rPr lang="he-IL"/>
              <a:t>), רגיסטר יעד (</a:t>
            </a:r>
            <a:r>
              <a:rPr lang="en-US"/>
              <a:t>RISCV</a:t>
            </a:r>
            <a:r>
              <a:rPr lang="he-IL"/>
              <a:t>) ,ופונקצית </a:t>
            </a:r>
            <a:r>
              <a:rPr lang="en-US"/>
              <a:t>AES</a:t>
            </a:r>
            <a:r>
              <a:rPr lang="he-IL"/>
              <a:t> (</a:t>
            </a:r>
            <a:r>
              <a:rPr lang="en-US"/>
              <a:t>FUNCT</a:t>
            </a:r>
            <a:r>
              <a:rPr lang="he-IL"/>
              <a:t>3), שאר הביטים לא בשימוש.</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אנחנו השתמשנו מימוש </a:t>
            </a:r>
            <a:r>
              <a:rPr lang="he-IL" dirty="0" err="1"/>
              <a:t>קומבינטורי</a:t>
            </a:r>
            <a:r>
              <a:rPr lang="he-IL" dirty="0"/>
              <a:t> של </a:t>
            </a:r>
            <a:r>
              <a:rPr lang="en-US" dirty="0"/>
              <a:t>AES</a:t>
            </a:r>
            <a:r>
              <a:rPr lang="he-IL" dirty="0"/>
              <a:t> ב-</a:t>
            </a:r>
            <a:r>
              <a:rPr lang="en-US" dirty="0"/>
              <a:t>SV</a:t>
            </a:r>
            <a:endParaRPr lang="he-IL" dirty="0"/>
          </a:p>
          <a:p>
            <a:pPr algn="r" rtl="1"/>
            <a:r>
              <a:rPr lang="he-IL" dirty="0"/>
              <a:t>כולל 9 סבבים מלאים</a:t>
            </a:r>
          </a:p>
          <a:p>
            <a:pPr algn="r" rtl="1"/>
            <a:r>
              <a:rPr lang="he-IL" dirty="0"/>
              <a:t>וסבב אחרון ללא ערבול עמודות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87755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מבנה הרגיסטר פייל שבנינו עבור ה-</a:t>
            </a:r>
            <a:r>
              <a:rPr lang="en-US"/>
              <a:t>AES</a:t>
            </a:r>
            <a:r>
              <a:rPr lang="he-IL"/>
              <a:t> הינו בעל 4 רגיסטרי </a:t>
            </a:r>
            <a:r>
              <a:rPr lang="en-US"/>
              <a:t>KEY</a:t>
            </a:r>
            <a:r>
              <a:rPr lang="he-IL"/>
              <a:t>, 4 רגיסטרי </a:t>
            </a:r>
            <a:r>
              <a:rPr lang="en-US"/>
              <a:t>DATA</a:t>
            </a:r>
            <a:r>
              <a:rPr lang="he-IL"/>
              <a:t>, ורגיסטר </a:t>
            </a:r>
            <a:r>
              <a:rPr lang="en-US"/>
              <a:t>WB</a:t>
            </a:r>
            <a:endParaRPr lang="he-IL"/>
          </a:p>
          <a:p>
            <a:pPr algn="r" rtl="1"/>
            <a:r>
              <a:rPr lang="he-IL"/>
              <a:t>בנוסף נכנסים לרגיסטר פייל</a:t>
            </a:r>
            <a:r>
              <a:rPr lang="en-US"/>
              <a:t> </a:t>
            </a:r>
            <a:r>
              <a:rPr lang="he-IL"/>
              <a:t> ומספר אותות נוספים הנחוצים לנו</a:t>
            </a:r>
          </a:p>
          <a:p>
            <a:pPr algn="r" rtl="1"/>
            <a:r>
              <a:rPr lang="he-IL" strike="sngStrike"/>
              <a:t>אותות כתיבה, כתובת לכתיבה, מידע לכתיבה, פונקציית ה-</a:t>
            </a:r>
            <a:r>
              <a:rPr lang="en-US" strike="sngStrike"/>
              <a:t>AES</a:t>
            </a:r>
            <a:r>
              <a:rPr lang="he-IL" strike="sngStrike"/>
              <a:t>, אות התחלת הצפנה,</a:t>
            </a:r>
          </a:p>
          <a:p>
            <a:pPr algn="r" rtl="1"/>
            <a:r>
              <a:rPr lang="he-IL"/>
              <a:t>היציאות מהרגיסטר הן 4 רגיסטרי </a:t>
            </a:r>
            <a:r>
              <a:rPr lang="en-US"/>
              <a:t>KEY</a:t>
            </a:r>
            <a:r>
              <a:rPr lang="he-IL"/>
              <a:t>, 4 רגיסטרי </a:t>
            </a:r>
            <a:r>
              <a:rPr lang="en-US"/>
              <a:t>DATA</a:t>
            </a:r>
            <a:r>
              <a:rPr lang="he-IL"/>
              <a:t>, רגיסטר </a:t>
            </a:r>
            <a:r>
              <a:rPr lang="en-US"/>
              <a:t>WB</a:t>
            </a:r>
            <a:r>
              <a:rPr lang="he-IL"/>
              <a:t> ואות התחלת 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ארכיטקטורת </a:t>
            </a:r>
            <a:r>
              <a:rPr lang="en-US" dirty="0"/>
              <a:t>AES WB</a:t>
            </a:r>
            <a:r>
              <a:rPr lang="he-IL" dirty="0"/>
              <a:t> מודול,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אות </a:t>
            </a:r>
            <a:r>
              <a:rPr lang="en-US" dirty="0"/>
              <a:t>HALT</a:t>
            </a:r>
            <a:r>
              <a:rPr lang="he-IL" dirty="0"/>
              <a:t> שעוצר את ה</a:t>
            </a:r>
            <a:r>
              <a:rPr lang="en-US" dirty="0"/>
              <a:t>PIPE</a:t>
            </a:r>
            <a:r>
              <a:rPr lang="he-IL" dirty="0"/>
              <a:t>, אות </a:t>
            </a:r>
            <a:r>
              <a:rPr lang="en-US" dirty="0" err="1"/>
              <a:t>Wr_en</a:t>
            </a:r>
            <a:r>
              <a:rPr lang="he-IL" dirty="0"/>
              <a:t> שמתחבר ל- </a:t>
            </a:r>
            <a:r>
              <a:rPr lang="en-US" dirty="0"/>
              <a:t>LSU</a:t>
            </a:r>
            <a:r>
              <a:rPr lang="he-IL" dirty="0"/>
              <a:t> ומאפשר כתיבה לזיכרון. ו4 איטרציות של מידע מוצפן וכתובות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 מתחילים במצב </a:t>
            </a:r>
            <a:r>
              <a:rPr lang="en-US"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dirty="0"/>
              <a:t>WRITE</a:t>
            </a:r>
            <a:r>
              <a:rPr lang="he-IL" dirty="0"/>
              <a:t> המידע לכתיבה מתעדכן לרגיסטר אותו אנו רוצים לכתוב, והרגיסטר נשלח לכתיבה במודול ה-</a:t>
            </a:r>
            <a:r>
              <a:rPr lang="en-US" dirty="0"/>
              <a:t>LSU</a:t>
            </a:r>
            <a:r>
              <a:rPr lang="he-IL" dirty="0"/>
              <a:t>, ועוברים למצב </a:t>
            </a:r>
            <a:r>
              <a:rPr lang="en-US" dirty="0"/>
              <a:t>WAIT</a:t>
            </a:r>
            <a:r>
              <a:rPr lang="he-IL" dirty="0"/>
              <a:t> </a:t>
            </a:r>
          </a:p>
          <a:p>
            <a:pPr algn="r" rtl="1"/>
            <a:r>
              <a:rPr lang="he-IL" dirty="0"/>
              <a:t>במצב </a:t>
            </a:r>
            <a:r>
              <a:rPr lang="en-US"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בחיישינים,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ליחידת עיבוד המידע רק מידע שעבר 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a:t>דוגמאת</a:t>
            </a:r>
            <a:r>
              <a:rPr lang="he-IL" dirty="0"/>
              <a:t> סימולציה של כתיבת מידע לרגיסטר </a:t>
            </a:r>
            <a:r>
              <a:rPr lang="he-IL" dirty="0" err="1"/>
              <a:t>פייל</a:t>
            </a:r>
            <a:r>
              <a:rPr lang="he-IL" dirty="0"/>
              <a:t> </a:t>
            </a:r>
            <a:r>
              <a:rPr lang="en-US" dirty="0"/>
              <a:t>AES</a:t>
            </a:r>
            <a:endParaRPr lang="he-IL" dirty="0"/>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a:t>
            </a:r>
          </a:p>
          <a:p>
            <a:pPr algn="r" rtl="1"/>
            <a:r>
              <a:rPr lang="he-IL" dirty="0"/>
              <a:t>וידאנו שתוצאת ההצפנה שקיבלנו הינה נכונה בעזרת אלגוריתמים מהאינטרנט (בשלב זה)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23</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שהביצועים מבחינת צריכת הספק ואורך מסלול קריטי בקושי השתנו, בעוד צריכת המקום עלתה פי ארבע.</a:t>
            </a:r>
          </a:p>
          <a:p>
            <a:pPr algn="r" rtl="1"/>
            <a:r>
              <a:rPr lang="he-IL" dirty="0"/>
              <a:t>אנו עשינו שימוש במאיץ </a:t>
            </a:r>
            <a:r>
              <a:rPr lang="he-IL" dirty="0" err="1"/>
              <a:t>קומבינטורי</a:t>
            </a:r>
            <a:r>
              <a:rPr lang="he-IL" dirty="0"/>
              <a:t>, בעוד שימוש במאיץ סינכרוני יכול להקטין את השטח, </a:t>
            </a:r>
            <a:r>
              <a:rPr lang="he-IL" strike="sngStrike" dirty="0"/>
              <a:t>אך לעלות בהספק ובזמן.</a:t>
            </a:r>
            <a:endParaRPr lang="en-US" strike="sngStrike"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1245787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כשהתחלנו את הפרויקט, שלב </a:t>
            </a:r>
            <a:r>
              <a:rPr lang="he-IL" dirty="0" err="1"/>
              <a:t>הסינטזה</a:t>
            </a:r>
            <a:r>
              <a:rPr lang="he-IL" dirty="0"/>
              <a:t> היה אורך ומייגע, וכשעברנו לעבוד מהבית הרצת </a:t>
            </a:r>
            <a:r>
              <a:rPr lang="he-IL" dirty="0" err="1"/>
              <a:t>סינטזה</a:t>
            </a:r>
            <a:r>
              <a:rPr lang="he-IL" dirty="0"/>
              <a:t> הפכה לשלב בלתי נסבל (מבחינת איטיות ה-</a:t>
            </a:r>
            <a:r>
              <a:rPr lang="en-US" dirty="0"/>
              <a:t>GUI</a:t>
            </a:r>
            <a:r>
              <a:rPr lang="he-IL" dirty="0"/>
              <a:t>).</a:t>
            </a:r>
          </a:p>
          <a:p>
            <a:pPr algn="r" rtl="1"/>
            <a:r>
              <a:rPr lang="he-IL" dirty="0"/>
              <a:t>לכן החלטנו לבנות סקריפט שיאפשר לנו להריץ </a:t>
            </a:r>
            <a:r>
              <a:rPr lang="he-IL" dirty="0" err="1"/>
              <a:t>סינטזה</a:t>
            </a:r>
            <a:r>
              <a:rPr lang="he-IL" dirty="0"/>
              <a:t> בצורה פשוטה ומהירה, וללא פתיחה של </a:t>
            </a:r>
            <a:r>
              <a:rPr lang="en-US" dirty="0"/>
              <a:t>GUI</a:t>
            </a:r>
            <a:r>
              <a:rPr lang="he-IL" dirty="0"/>
              <a:t> איטי ומסורבל.</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a:t>DC</a:t>
            </a:r>
            <a:r>
              <a:rPr lang="he-IL" dirty="0"/>
              <a:t>_</a:t>
            </a:r>
            <a:r>
              <a:rPr lang="en-US" dirty="0"/>
              <a:t>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דבר ארוך ומייגע, ובכל שינוי בפקודה יש צורך לבצע את ההמרה מחדש</a:t>
            </a:r>
          </a:p>
          <a:p>
            <a:pPr algn="r" rtl="1"/>
            <a:r>
              <a:rPr lang="he-IL" dirty="0"/>
              <a:t>פתרון שני הוא עדכון של ה-</a:t>
            </a:r>
            <a:r>
              <a:rPr lang="en-US" dirty="0"/>
              <a:t>GCC</a:t>
            </a:r>
            <a:r>
              <a:rPr lang="he-IL" dirty="0"/>
              <a:t>, אך מכיוון שגם </a:t>
            </a:r>
            <a:r>
              <a:rPr lang="en-US" dirty="0"/>
              <a:t>ENICS LAB</a:t>
            </a:r>
            <a:r>
              <a:rPr lang="he-IL" dirty="0"/>
              <a:t> בבר אילן הזהירו  אותנו מלהיכנס לקומפיילר, וגם הפקודות שהוסיפו </a:t>
            </a:r>
            <a:r>
              <a:rPr lang="he-IL" dirty="0" err="1"/>
              <a:t>בפרוייקט</a:t>
            </a:r>
            <a:r>
              <a:rPr lang="he-IL" dirty="0"/>
              <a:t> </a:t>
            </a:r>
            <a:r>
              <a:rPr lang="en-US" dirty="0"/>
              <a:t>PULP</a:t>
            </a:r>
            <a:r>
              <a:rPr lang="he-IL" dirty="0"/>
              <a:t> לא נתמכות, הבנו שזה בעייתי.</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הצפנה סימטרי, כלומר, 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ב-5417 מחזורים בעוד </a:t>
            </a:r>
            <a:r>
              <a:rPr lang="en-US" dirty="0"/>
              <a:t>C</a:t>
            </a:r>
            <a:r>
              <a:rPr lang="he-IL" dirty="0"/>
              <a:t> רץ ב-32715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34</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אך 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p>
          <a:p>
            <a:pPr algn="r" rtl="1"/>
            <a:r>
              <a:rPr lang="he-IL" dirty="0"/>
              <a:t>שיפרנו את הסקריפטים המקוריים, והוספנו אפשרויות סימולציה.</a:t>
            </a:r>
          </a:p>
          <a:p>
            <a:pPr algn="r" rtl="1"/>
            <a:r>
              <a:rPr lang="he-IL" dirty="0"/>
              <a:t>והוספנו סקריפט </a:t>
            </a:r>
            <a:r>
              <a:rPr lang="he-IL" dirty="0" err="1"/>
              <a:t>סינטזה</a:t>
            </a:r>
            <a:r>
              <a:rPr lang="he-IL" dirty="0"/>
              <a:t> המקל על השימוש והפיתוח בבקר ה-</a:t>
            </a:r>
            <a:r>
              <a:rPr lang="en-US" dirty="0"/>
              <a:t>PULPENIX</a:t>
            </a:r>
            <a:r>
              <a:rPr lang="he-IL"/>
              <a:t>.</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35</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E9FAFC-D191-4543-8F0A-0BA7C7185E85}" type="slidenum">
              <a:rPr lang="en-IL" smtClean="0"/>
              <a:t>36</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והטמנעת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נפגשנו עם אריק וליאוניד והתחלנו לחשוב על פתרונות אפשריים.</a:t>
            </a:r>
            <a:br>
              <a:rPr lang="en-US" dirty="0"/>
            </a:br>
            <a:r>
              <a:rPr lang="he-IL" dirty="0"/>
              <a:t>במהלך הפגישה עלו 3 פתרונות אפשריים:</a:t>
            </a:r>
          </a:p>
          <a:p>
            <a:pPr algn="r" rtl="1"/>
            <a:endParaRPr lang="he-IL" dirty="0"/>
          </a:p>
          <a:p>
            <a:pPr algn="r" rtl="1"/>
            <a:r>
              <a:rPr lang="en-US" dirty="0"/>
              <a:t>Encryption from buffer</a:t>
            </a:r>
            <a:r>
              <a:rPr lang="he-IL" dirty="0"/>
              <a:t> –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		יחסית מאובטח (יחסית מכיוון שהמידע חשוף עד שאנו כותבים 4 רגיסטרים) וקל למימוש.</a:t>
            </a:r>
          </a:p>
          <a:p>
            <a:pPr algn="r" rtl="1"/>
            <a:r>
              <a:rPr lang="he-IL" dirty="0"/>
              <a:t>		דורש הרבה מקום מלבד מנוע ההצפנה אנחנו מוסיפים עוד 8 רגיסטרים.</a:t>
            </a:r>
            <a:br>
              <a:rPr lang="en-US" dirty="0"/>
            </a:br>
            <a:endParaRPr lang="he-IL" dirty="0"/>
          </a:p>
          <a:p>
            <a:pPr algn="r" rtl="1"/>
            <a:r>
              <a:rPr lang="en-US" dirty="0"/>
              <a:t>Encryption on the fly</a:t>
            </a:r>
            <a:r>
              <a:rPr lang="he-IL" dirty="0"/>
              <a:t> – בפתרון זה אנו מצפינים כל רגיסטר בנפרד ולכן ניתן להצפין ישר כשהמידע מתקבל, פתרון זה חסכוני מאוד בכל הפרמטרים וקל מאוד למימוש אך החיסרון, וזה חיסרון משמעותי שלא</a:t>
            </a:r>
          </a:p>
          <a:p>
            <a:pPr algn="r" rtl="1"/>
            <a:r>
              <a:rPr lang="he-IL" dirty="0"/>
              <a:t>		ניתן להצפין את המידע עם </a:t>
            </a:r>
            <a:r>
              <a:rPr lang="en-US" dirty="0"/>
              <a:t>AES</a:t>
            </a:r>
            <a:r>
              <a:rPr lang="he-IL" dirty="0"/>
              <a:t> כי הצפנת </a:t>
            </a:r>
            <a:r>
              <a:rPr lang="en-US" dirty="0"/>
              <a:t>AES</a:t>
            </a:r>
            <a:r>
              <a:rPr lang="he-IL" dirty="0"/>
              <a:t> דורשת לפחות 128 ביטים.</a:t>
            </a:r>
          </a:p>
          <a:p>
            <a:pPr algn="r" rtl="1"/>
            <a:endParaRPr lang="he-IL" dirty="0"/>
          </a:p>
          <a:p>
            <a:pPr algn="r" rtl="1"/>
            <a:r>
              <a:rPr lang="en-US" dirty="0"/>
              <a:t>Encryption command</a:t>
            </a:r>
            <a:r>
              <a:rPr lang="he-IL" dirty="0"/>
              <a:t> –בכל פעם שהמשתמש רוצה להצפין מידע ששמור ברגיסטר מסוים, הוא קורא מהזיכרון את המידע  בבלוק 128 הביטים הרלוונטים מפענח אותם מחליף את הערך הרצוי מצפין וכותב לזיכרון. בפתרון זה  אנו משתמשים בהצפנת </a:t>
            </a:r>
            <a:r>
              <a:rPr lang="en-US" dirty="0"/>
              <a:t>AES</a:t>
            </a:r>
            <a:r>
              <a:rPr lang="he-IL" dirty="0"/>
              <a:t> וניתן גם להצפין רגיסטר בודד אךיש לו מספר חסרונות, תהיה האטה משמעותית במעבד, נדרש לממש פיענוח, כלומר, נשלם בשטח, </a:t>
            </a:r>
          </a:p>
          <a:p>
            <a:pPr algn="r" rtl="1"/>
            <a:r>
              <a:rPr lang="he-IL" dirty="0"/>
              <a:t>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p>
          <a:p>
            <a:pPr algn="r" rtl="1"/>
            <a:r>
              <a:rPr lang="he-IL" dirty="0"/>
              <a:t>שלב ראשון 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dirty="0"/>
              <a:t>שלב שני הוא החלפת בתים, בו כל בייט מוחלף בתוצאה המתקבלת מפונקציית האש </a:t>
            </a:r>
            <a:r>
              <a:rPr lang="en-US" dirty="0"/>
              <a:t>SBOX</a:t>
            </a:r>
            <a:r>
              <a:rPr lang="he-IL" dirty="0"/>
              <a:t> עבור אותו בייט</a:t>
            </a:r>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בכל סבבה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28180747-03CB-49CB-96CD-2A951CA39BCE}" type="datetime1">
              <a:rPr lang="LID4096" smtClean="0"/>
              <a:t>11/25/2020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DFF01AAC-051E-482F-946D-B01BB402C69A}" type="datetime1">
              <a:rPr lang="LID4096" smtClean="0"/>
              <a:t>11/25/2020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FB9D7325-15BC-4409-BAD8-D14FC2DCC5EB}" type="datetime1">
              <a:rPr lang="LID4096" smtClean="0"/>
              <a:t>11/25/2020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3864A71E-0C18-4CC9-9F69-9E97D3C4A52F}" type="datetime1">
              <a:rPr lang="LID4096" smtClean="0"/>
              <a:t>11/25/2020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D8297910-28BF-4C9B-AFA5-D727E379DB0B}" type="datetime1">
              <a:rPr lang="LID4096" smtClean="0"/>
              <a:t>11/25/2020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7D1A84A-FD98-402A-8A06-B1C584E91A8A}" type="datetime1">
              <a:rPr lang="LID4096" smtClean="0"/>
              <a:t>11/25/2020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33743B3E-7A8A-48B8-A810-988ECB93030B}" type="datetime1">
              <a:rPr lang="LID4096" smtClean="0"/>
              <a:t>11/25/2020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1EF14DF1-A4E6-4C7F-8E7C-F6CAD0C14629}" type="datetime1">
              <a:rPr lang="LID4096" smtClean="0"/>
              <a:t>11/25/2020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9C417A7E-B0C3-4ADD-87CB-BCD2B5AD4EAF}" type="datetime1">
              <a:rPr lang="LID4096" smtClean="0"/>
              <a:t>11/25/2020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E122FD83-CB89-4264-B703-3F24B2038E82}" type="datetime1">
              <a:rPr lang="LID4096" smtClean="0"/>
              <a:t>11/25/2020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BDA13C69-AAC9-4ACB-AA49-2448B57FA853}" type="datetime1">
              <a:rPr lang="LID4096" smtClean="0"/>
              <a:t>11/25/2020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CB68-F666-4F4D-9183-01EDB3128401}" type="datetime1">
              <a:rPr lang="LID4096" smtClean="0"/>
              <a:t>11/25/2020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119211" y="641582"/>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679630" y="3635188"/>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297711" y="6092455"/>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9" name="Slide Number Placeholder 8">
            <a:extLst>
              <a:ext uri="{FF2B5EF4-FFF2-40B4-BE49-F238E27FC236}">
                <a16:creationId xmlns:a16="http://schemas.microsoft.com/office/drawing/2014/main" id="{5C92FF9F-FA72-4713-8FBD-6FCDBF2E14D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10</a:t>
            </a:fld>
            <a:endParaRPr lang="en-IL" dirty="0"/>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175" y="2361410"/>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5" name="Slide Number Placeholder 4">
            <a:extLst>
              <a:ext uri="{FF2B5EF4-FFF2-40B4-BE49-F238E27FC236}">
                <a16:creationId xmlns:a16="http://schemas.microsoft.com/office/drawing/2014/main" id="{77959E5E-15AA-4D1C-8392-15E97EC424F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11</a:t>
            </a:fld>
            <a:endParaRPr lang="en-IL" dirty="0"/>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7" name="Slide Number Placeholder 6">
            <a:extLst>
              <a:ext uri="{FF2B5EF4-FFF2-40B4-BE49-F238E27FC236}">
                <a16:creationId xmlns:a16="http://schemas.microsoft.com/office/drawing/2014/main" id="{CA1426A5-D6A6-45C6-B30C-FA2DAE181F0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12</a:t>
            </a:fld>
            <a:endParaRPr lang="en-IL"/>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1524000" y="838887"/>
            <a:ext cx="9144000" cy="53741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Architecture</a:t>
            </a:r>
          </a:p>
          <a:p>
            <a:pPr marL="628650" lvl="1" indent="-171450">
              <a:spcBef>
                <a:spcPts val="1200"/>
              </a:spcBef>
            </a:pPr>
            <a:r>
              <a:rPr lang="en-US" sz="1400" dirty="0">
                <a:latin typeface="Arial" panose="020B0604020202020204" pitchFamily="34" charset="0"/>
                <a:cs typeface="Arial" panose="020B0604020202020204" pitchFamily="34" charset="0"/>
              </a:rPr>
              <a:t>Flow</a:t>
            </a:r>
          </a:p>
          <a:p>
            <a:pPr marL="628650" lvl="1" indent="-171450">
              <a:spcBef>
                <a:spcPts val="1200"/>
              </a:spcBef>
            </a:pPr>
            <a:r>
              <a:rPr lang="en-US" sz="1400" dirty="0">
                <a:latin typeface="Arial" panose="020B0604020202020204" pitchFamily="34" charset="0"/>
                <a:cs typeface="Arial" panose="020B0604020202020204" pitchFamily="34" charset="0"/>
              </a:rPr>
              <a:t>Modules</a:t>
            </a:r>
          </a:p>
          <a:p>
            <a:pPr indent="-342900">
              <a:spcBef>
                <a:spcPts val="1200"/>
              </a:spcBef>
            </a:pPr>
            <a:r>
              <a:rPr lang="en-US" sz="1800" dirty="0">
                <a:latin typeface="Arial" panose="020B0604020202020204" pitchFamily="34" charset="0"/>
                <a:cs typeface="Arial" panose="020B0604020202020204" pitchFamily="34" charset="0"/>
              </a:rPr>
              <a:t>Implementation</a:t>
            </a:r>
          </a:p>
          <a:p>
            <a:pPr lvl="1" indent="-342900">
              <a:spcBef>
                <a:spcPts val="1200"/>
              </a:spcBef>
            </a:pPr>
            <a:r>
              <a:rPr lang="en-US" sz="1400" dirty="0">
                <a:latin typeface="Arial" panose="020B0604020202020204" pitchFamily="34" charset="0"/>
                <a:cs typeface="Arial" panose="020B0604020202020204" pitchFamily="34" charset="0"/>
              </a:rPr>
              <a:t>Per module implementation</a:t>
            </a:r>
          </a:p>
          <a:p>
            <a:pPr lvl="1" indent="-342900">
              <a:spcBef>
                <a:spcPts val="1200"/>
              </a:spcBef>
            </a:pPr>
            <a:r>
              <a:rPr lang="en-US" sz="1400" dirty="0">
                <a:latin typeface="Arial" panose="020B0604020202020204" pitchFamily="34" charset="0"/>
                <a:cs typeface="Arial" panose="020B0604020202020204" pitchFamily="34" charset="0"/>
              </a:rPr>
              <a:t>Specific module simulation.</a:t>
            </a:r>
          </a:p>
          <a:p>
            <a:pPr indent="-342900">
              <a:spcBef>
                <a:spcPts val="1200"/>
              </a:spcBef>
            </a:pPr>
            <a:r>
              <a:rPr lang="en-US" sz="1800" dirty="0">
                <a:latin typeface="Arial" panose="020B0604020202020204" pitchFamily="34" charset="0"/>
                <a:cs typeface="Arial" panose="020B0604020202020204" pitchFamily="34" charset="0"/>
              </a:rPr>
              <a:t>Integration</a:t>
            </a:r>
          </a:p>
          <a:p>
            <a:pPr lvl="1" indent="-342900">
              <a:spcBef>
                <a:spcPts val="1200"/>
              </a:spcBef>
            </a:pPr>
            <a:r>
              <a:rPr lang="en-US" sz="1400" dirty="0">
                <a:latin typeface="Arial" panose="020B0604020202020204" pitchFamily="34" charset="0"/>
                <a:cs typeface="Arial" panose="020B0604020202020204" pitchFamily="34" charset="0"/>
              </a:rPr>
              <a:t>Decode stage.</a:t>
            </a:r>
          </a:p>
          <a:p>
            <a:pPr lvl="1" indent="-342900">
              <a:spcBef>
                <a:spcPts val="1200"/>
              </a:spcBef>
            </a:pPr>
            <a:r>
              <a:rPr lang="en-US" sz="1400" dirty="0">
                <a:latin typeface="Arial" panose="020B0604020202020204" pitchFamily="34" charset="0"/>
                <a:cs typeface="Arial" panose="020B0604020202020204" pitchFamily="34" charset="0"/>
              </a:rPr>
              <a:t>Write-Back stage.</a:t>
            </a:r>
          </a:p>
          <a:p>
            <a:pPr indent="-342900">
              <a:spcBef>
                <a:spcPts val="1200"/>
              </a:spcBef>
            </a:pPr>
            <a:r>
              <a:rPr lang="en-US" sz="1800" dirty="0">
                <a:latin typeface="Arial" panose="020B0604020202020204" pitchFamily="34" charset="0"/>
                <a:cs typeface="Arial" panose="020B0604020202020204" pitchFamily="34" charset="0"/>
              </a:rPr>
              <a:t>Simulation</a:t>
            </a:r>
          </a:p>
          <a:p>
            <a:pPr lvl="1" indent="-342900">
              <a:spcBef>
                <a:spcPts val="1200"/>
              </a:spcBef>
            </a:pPr>
            <a:r>
              <a:rPr lang="en-US" sz="1400" dirty="0">
                <a:latin typeface="Arial" panose="020B0604020202020204" pitchFamily="34" charset="0"/>
                <a:cs typeface="Arial" panose="020B0604020202020204" pitchFamily="34" charset="0"/>
              </a:rPr>
              <a:t>Full AES simulation.</a:t>
            </a:r>
          </a:p>
          <a:p>
            <a:pPr lvl="1" indent="-342900">
              <a:spcBef>
                <a:spcPts val="1200"/>
              </a:spcBef>
            </a:pPr>
            <a:r>
              <a:rPr lang="en-US" sz="1400" dirty="0">
                <a:latin typeface="Arial" panose="020B0604020202020204" pitchFamily="34" charset="0"/>
                <a:cs typeface="Arial" panose="020B0604020202020204" pitchFamily="34" charset="0"/>
              </a:rPr>
              <a:t>Comparison to C implementation.</a:t>
            </a:r>
          </a:p>
          <a:p>
            <a:pPr indent="-342900">
              <a:spcBef>
                <a:spcPts val="1200"/>
              </a:spcBef>
            </a:pPr>
            <a:r>
              <a:rPr lang="en-US" sz="1800" dirty="0">
                <a:latin typeface="Arial" panose="020B0604020202020204" pitchFamily="34" charset="0"/>
                <a:cs typeface="Arial" panose="020B0604020202020204" pitchFamily="34" charset="0"/>
              </a:rPr>
              <a:t>Extensions</a:t>
            </a:r>
          </a:p>
          <a:p>
            <a:pPr lvl="1" indent="-342900">
              <a:spcBef>
                <a:spcPts val="1200"/>
              </a:spcBef>
            </a:pPr>
            <a:r>
              <a:rPr lang="en-US" sz="1400" dirty="0">
                <a:latin typeface="Arial" panose="020B0604020202020204" pitchFamily="34" charset="0"/>
                <a:cs typeface="Arial" panose="020B0604020202020204" pitchFamily="34" charset="0"/>
              </a:rPr>
              <a:t>Accessories</a:t>
            </a:r>
          </a:p>
          <a:p>
            <a:pPr lvl="1" indent="-342900">
              <a:spcBef>
                <a:spcPts val="1200"/>
              </a:spcBef>
            </a:pPr>
            <a:r>
              <a:rPr lang="en-US" sz="1400" dirty="0">
                <a:latin typeface="Arial" panose="020B0604020202020204" pitchFamily="34" charset="0"/>
                <a:cs typeface="Arial" panose="020B0604020202020204" pitchFamily="34" charset="0"/>
              </a:rPr>
              <a:t>Automations</a:t>
            </a: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01B3FC76-1125-4C8C-B7DF-B20E84172D1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5CCF61-FE77-41D5-BA7B-E4F570A31FA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D025AADA-EC8D-48E9-935F-CF24002FBD9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13</a:t>
            </a:fld>
            <a:endParaRPr lang="en-IL"/>
          </a:p>
        </p:txBody>
      </p:sp>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BE24B325-FE0D-4765-B749-D78E760553C1}"/>
              </a:ext>
            </a:extLst>
          </p:cNvPr>
          <p:cNvGrpSpPr/>
          <p:nvPr/>
        </p:nvGrpSpPr>
        <p:grpSpPr>
          <a:xfrm>
            <a:off x="880820" y="1286995"/>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sp>
        <p:nvSpPr>
          <p:cNvPr id="3" name="Slide Number Placeholder 2">
            <a:extLst>
              <a:ext uri="{FF2B5EF4-FFF2-40B4-BE49-F238E27FC236}">
                <a16:creationId xmlns:a16="http://schemas.microsoft.com/office/drawing/2014/main" id="{036CE7F4-97A9-4717-8898-3F5DE8C45E0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14</a:t>
            </a:fld>
            <a:endParaRPr lang="en-IL" dirty="0"/>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sp>
        <p:nvSpPr>
          <p:cNvPr id="34" name="TextBox 33">
            <a:extLst>
              <a:ext uri="{FF2B5EF4-FFF2-40B4-BE49-F238E27FC236}">
                <a16:creationId xmlns:a16="http://schemas.microsoft.com/office/drawing/2014/main" id="{C5147BAA-E228-410E-82F4-52B765E0FF58}"/>
              </a:ext>
            </a:extLst>
          </p:cNvPr>
          <p:cNvSpPr txBox="1"/>
          <p:nvPr/>
        </p:nvSpPr>
        <p:spPr>
          <a:xfrm>
            <a:off x="2039780" y="4473473"/>
            <a:ext cx="8035871" cy="1477328"/>
          </a:xfrm>
          <a:prstGeom prst="rect">
            <a:avLst/>
          </a:prstGeom>
          <a:noFill/>
        </p:spPr>
        <p:txBody>
          <a:bodyPr wrap="square" rtlCol="0">
            <a:spAutoFit/>
          </a:bodyPr>
          <a:lstStyle/>
          <a:p>
            <a:r>
              <a:rPr lang="en-US" dirty="0">
                <a:solidFill>
                  <a:srgbClr val="FF0000"/>
                </a:solidFill>
              </a:rPr>
              <a:t>Opcode</a:t>
            </a:r>
          </a:p>
          <a:p>
            <a:r>
              <a:rPr lang="en-US" dirty="0">
                <a:solidFill>
                  <a:srgbClr val="00B0F0"/>
                </a:solidFill>
              </a:rPr>
              <a:t>AES register (key or data)</a:t>
            </a:r>
          </a:p>
          <a:p>
            <a:r>
              <a:rPr lang="en-US" dirty="0">
                <a:solidFill>
                  <a:srgbClr val="FF9900"/>
                </a:solidFill>
              </a:rPr>
              <a:t>AES function</a:t>
            </a:r>
          </a:p>
          <a:p>
            <a:r>
              <a:rPr lang="en-US" dirty="0">
                <a:solidFill>
                  <a:srgbClr val="00B050"/>
                </a:solidFill>
              </a:rPr>
              <a:t>RISCV register</a:t>
            </a:r>
          </a:p>
          <a:p>
            <a:r>
              <a:rPr lang="en-US" dirty="0">
                <a:solidFill>
                  <a:srgbClr val="002060"/>
                </a:solidFill>
              </a:rPr>
              <a:t>Not in use</a:t>
            </a:r>
          </a:p>
        </p:txBody>
      </p:sp>
      <p:grpSp>
        <p:nvGrpSpPr>
          <p:cNvPr id="38" name="Group 37">
            <a:extLst>
              <a:ext uri="{FF2B5EF4-FFF2-40B4-BE49-F238E27FC236}">
                <a16:creationId xmlns:a16="http://schemas.microsoft.com/office/drawing/2014/main" id="{7AC5567C-704D-43A3-AF51-B33494813027}"/>
              </a:ext>
            </a:extLst>
          </p:cNvPr>
          <p:cNvGrpSpPr/>
          <p:nvPr/>
        </p:nvGrpSpPr>
        <p:grpSpPr>
          <a:xfrm>
            <a:off x="1824180" y="1578979"/>
            <a:ext cx="8543636" cy="2554187"/>
            <a:chOff x="1824180" y="1578979"/>
            <a:chExt cx="8543636" cy="2554187"/>
          </a:xfrm>
        </p:grpSpPr>
        <p:grpSp>
          <p:nvGrpSpPr>
            <p:cNvPr id="31" name="Group 30">
              <a:extLst>
                <a:ext uri="{FF2B5EF4-FFF2-40B4-BE49-F238E27FC236}">
                  <a16:creationId xmlns:a16="http://schemas.microsoft.com/office/drawing/2014/main" id="{050B12EA-6B37-44A8-A460-D1601CCA1460}"/>
                </a:ext>
              </a:extLst>
            </p:cNvPr>
            <p:cNvGrpSpPr/>
            <p:nvPr/>
          </p:nvGrpSpPr>
          <p:grpSpPr>
            <a:xfrm>
              <a:off x="1824180" y="1578979"/>
              <a:ext cx="8543636" cy="2554187"/>
              <a:chOff x="1824180" y="1578979"/>
              <a:chExt cx="8543636" cy="2554187"/>
            </a:xfrm>
          </p:grpSpPr>
          <p:pic>
            <p:nvPicPr>
              <p:cNvPr id="2" name="Picture 1">
                <a:extLst>
                  <a:ext uri="{FF2B5EF4-FFF2-40B4-BE49-F238E27FC236}">
                    <a16:creationId xmlns:a16="http://schemas.microsoft.com/office/drawing/2014/main" id="{26A0F65E-3712-4964-8AF0-A5E81B25DFE1}"/>
                  </a:ext>
                </a:extLst>
              </p:cNvPr>
              <p:cNvPicPr/>
              <p:nvPr/>
            </p:nvPicPr>
            <p:blipFill rotWithShape="1">
              <a:blip r:embed="rId3"/>
              <a:srcRect b="24479"/>
              <a:stretch/>
            </p:blipFill>
            <p:spPr>
              <a:xfrm>
                <a:off x="2031998" y="1578979"/>
                <a:ext cx="8128000" cy="1462192"/>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Slide Number Placeholder 21">
            <a:extLst>
              <a:ext uri="{FF2B5EF4-FFF2-40B4-BE49-F238E27FC236}">
                <a16:creationId xmlns:a16="http://schemas.microsoft.com/office/drawing/2014/main" id="{1CFB58AD-3909-4AD3-9452-5C6B121267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15</a:t>
            </a:fld>
            <a:endParaRPr lang="en-IL"/>
          </a:p>
        </p:txBody>
      </p:sp>
    </p:spTree>
    <p:extLst>
      <p:ext uri="{BB962C8B-B14F-4D97-AF65-F5344CB8AC3E}">
        <p14:creationId xmlns:p14="http://schemas.microsoft.com/office/powerpoint/2010/main" val="117342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6CC21-7453-4849-9039-BE57A43BD78D}"/>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Comb Engine Architecture</a:t>
            </a:r>
          </a:p>
        </p:txBody>
      </p:sp>
      <p:pic>
        <p:nvPicPr>
          <p:cNvPr id="8" name="Picture 7">
            <a:extLst>
              <a:ext uri="{FF2B5EF4-FFF2-40B4-BE49-F238E27FC236}">
                <a16:creationId xmlns:a16="http://schemas.microsoft.com/office/drawing/2014/main" id="{566E78DF-8A11-4D92-97C5-CB9922629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274" y="1292324"/>
            <a:ext cx="7143451" cy="4988404"/>
          </a:xfrm>
          <a:prstGeom prst="rect">
            <a:avLst/>
          </a:prstGeom>
        </p:spPr>
      </p:pic>
      <p:sp>
        <p:nvSpPr>
          <p:cNvPr id="4" name="Slide Number Placeholder 3">
            <a:extLst>
              <a:ext uri="{FF2B5EF4-FFF2-40B4-BE49-F238E27FC236}">
                <a16:creationId xmlns:a16="http://schemas.microsoft.com/office/drawing/2014/main" id="{71559B7E-551B-4E3B-89D0-196BA3E65D6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16</a:t>
            </a:fld>
            <a:endParaRPr lang="en-IL"/>
          </a:p>
        </p:txBody>
      </p:sp>
    </p:spTree>
    <p:extLst>
      <p:ext uri="{BB962C8B-B14F-4D97-AF65-F5344CB8AC3E}">
        <p14:creationId xmlns:p14="http://schemas.microsoft.com/office/powerpoint/2010/main" val="26733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25677-92D6-475E-A14C-809303B0C672}"/>
              </a:ext>
            </a:extLst>
          </p:cNvPr>
          <p:cNvSpPr>
            <a:spLocks noGrp="1"/>
          </p:cNvSpPr>
          <p:nvPr>
            <p:ph type="sldNum" sz="quarter" idx="12"/>
          </p:nvPr>
        </p:nvSpPr>
        <p:spPr/>
        <p:txBody>
          <a:bodyPr/>
          <a:lstStyle/>
          <a:p>
            <a:fld id="{FA14CE62-B6AF-475A-BB26-7E2CBB4B5225}" type="slidenum">
              <a:rPr lang="en-IL" smtClean="0"/>
              <a:t>17</a:t>
            </a:fld>
            <a:endParaRPr lang="en-IL"/>
          </a:p>
        </p:txBody>
      </p:sp>
    </p:spTree>
    <p:extLst>
      <p:ext uri="{BB962C8B-B14F-4D97-AF65-F5344CB8AC3E}">
        <p14:creationId xmlns:p14="http://schemas.microsoft.com/office/powerpoint/2010/main" val="324879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784B0-6AD5-4FE6-A71D-CEC070C7F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42" y="1577686"/>
            <a:ext cx="7741516" cy="4820490"/>
          </a:xfrm>
          <a:prstGeom prst="rect">
            <a:avLst/>
          </a:prstGeom>
        </p:spPr>
      </p:pic>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6" name="Slide Number Placeholder 5">
            <a:extLst>
              <a:ext uri="{FF2B5EF4-FFF2-40B4-BE49-F238E27FC236}">
                <a16:creationId xmlns:a16="http://schemas.microsoft.com/office/drawing/2014/main" id="{730C86E4-BBBE-4563-89B5-D5A2C21DFB5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18</a:t>
            </a:fld>
            <a:endParaRPr lang="en-IL"/>
          </a:p>
        </p:txBody>
      </p:sp>
    </p:spTree>
    <p:extLst>
      <p:ext uri="{BB962C8B-B14F-4D97-AF65-F5344CB8AC3E}">
        <p14:creationId xmlns:p14="http://schemas.microsoft.com/office/powerpoint/2010/main" val="39839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6" name="Slide Number Placeholder 5">
            <a:extLst>
              <a:ext uri="{FF2B5EF4-FFF2-40B4-BE49-F238E27FC236}">
                <a16:creationId xmlns:a16="http://schemas.microsoft.com/office/drawing/2014/main" id="{A1C474DD-7D73-4D76-BC75-A56850A5D8B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19</a:t>
            </a:fld>
            <a:endParaRPr lang="en-IL"/>
          </a:p>
        </p:txBody>
      </p:sp>
    </p:spTree>
    <p:extLst>
      <p:ext uri="{BB962C8B-B14F-4D97-AF65-F5344CB8AC3E}">
        <p14:creationId xmlns:p14="http://schemas.microsoft.com/office/powerpoint/2010/main" val="187733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721963" y="1382537"/>
            <a:ext cx="10748074" cy="4306948"/>
          </a:xfrm>
          <a:prstGeom prst="rect">
            <a:avLst/>
          </a:prstGeom>
        </p:spPr>
        <p:txBody>
          <a:bodyPr wrap="square">
            <a:spAutoFit/>
          </a:bodyPr>
          <a:lstStyle/>
          <a:p>
            <a:pPr>
              <a:lnSpc>
                <a:spcPct val="150000"/>
              </a:lnSpc>
            </a:pPr>
            <a:r>
              <a:rPr lang="en-US" dirty="0">
                <a:latin typeface="Calibri" panose="020F0502020204030204" pitchFamily="34" charset="0"/>
                <a:ea typeface="Calibri" panose="020F0502020204030204" pitchFamily="34" charset="0"/>
              </a:rPr>
              <a:t>In our days, where we use sensors and processors anywhere and anytime, it’s getting </a:t>
            </a:r>
            <a:endParaRPr lang="he-IL"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very hard to keep our data safe.</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a:p>
            <a:pPr>
              <a:lnSpc>
                <a:spcPct val="150000"/>
              </a:lnSpc>
            </a:pPr>
            <a:endParaRPr lang="en-US"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a:p>
            <a:pPr>
              <a:lnSpc>
                <a:spcPct val="150000"/>
              </a:lnSpc>
              <a:spcAft>
                <a:spcPts val="800"/>
              </a:spcAft>
            </a:pPr>
            <a:endParaRPr lang="en-US" dirty="0">
              <a:latin typeface="Calibri" panose="020F0502020204030204" pitchFamily="34" charset="0"/>
              <a:ea typeface="Calibri" panose="020F050202020403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EAAD8DB-72F8-4620-B3AF-0D4C18DC548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0" name="TextBox 19">
            <a:extLst>
              <a:ext uri="{FF2B5EF4-FFF2-40B4-BE49-F238E27FC236}">
                <a16:creationId xmlns:a16="http://schemas.microsoft.com/office/drawing/2014/main" id="{D5ADAC82-4D79-459F-8CE4-3C505BF6524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1" name="TextBox 20">
            <a:extLst>
              <a:ext uri="{FF2B5EF4-FFF2-40B4-BE49-F238E27FC236}">
                <a16:creationId xmlns:a16="http://schemas.microsoft.com/office/drawing/2014/main" id="{1A3C26D4-30BC-4A7A-8B3E-4B8CC46CDD1B}"/>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2" name="TextBox 21">
            <a:extLst>
              <a:ext uri="{FF2B5EF4-FFF2-40B4-BE49-F238E27FC236}">
                <a16:creationId xmlns:a16="http://schemas.microsoft.com/office/drawing/2014/main" id="{8C5FDFDA-36E5-4BB7-9B7F-83E7C8C669DA}"/>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3" name="TextBox 22">
            <a:extLst>
              <a:ext uri="{FF2B5EF4-FFF2-40B4-BE49-F238E27FC236}">
                <a16:creationId xmlns:a16="http://schemas.microsoft.com/office/drawing/2014/main" id="{49E06B73-0F0B-4225-A507-98A3600BC99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4" name="Straight Connector 23">
            <a:extLst>
              <a:ext uri="{FF2B5EF4-FFF2-40B4-BE49-F238E27FC236}">
                <a16:creationId xmlns:a16="http://schemas.microsoft.com/office/drawing/2014/main" id="{7720A025-197C-456B-AA4F-EFE2ED4D546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026E00-0CCF-4E82-8066-293FDBAB9A4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878432-3773-4A22-A452-0D8B9F39FD1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774691-8536-4AE3-A346-BF45BF4E681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53E79D-B516-4A12-8020-72891F81BB0E}"/>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9" name="Straight Connector 28">
            <a:extLst>
              <a:ext uri="{FF2B5EF4-FFF2-40B4-BE49-F238E27FC236}">
                <a16:creationId xmlns:a16="http://schemas.microsoft.com/office/drawing/2014/main" id="{EE59EDDA-F201-4D9F-B9DC-5E12A2BEB0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1A26B3-A11B-462A-AF01-D40BB6B73AC0}"/>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BA8EF1-616C-448D-8C8B-6CFFCD4CEBE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CE586A-C9C3-4D87-9E68-6379BEE7C746}"/>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8776A9CC-E04A-435F-849A-90BB03D94918}"/>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a:t>
            </a:fld>
            <a:endParaRPr lang="en-IL"/>
          </a:p>
        </p:txBody>
      </p:sp>
    </p:spTree>
    <p:extLst>
      <p:ext uri="{BB962C8B-B14F-4D97-AF65-F5344CB8AC3E}">
        <p14:creationId xmlns:p14="http://schemas.microsoft.com/office/powerpoint/2010/main" val="21214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1D0F6-7D77-4C22-B0E6-AD63FB818BE1}"/>
              </a:ext>
            </a:extLst>
          </p:cNvPr>
          <p:cNvPicPr>
            <a:picLocks noChangeAspect="1"/>
          </p:cNvPicPr>
          <p:nvPr/>
        </p:nvPicPr>
        <p:blipFill>
          <a:blip r:embed="rId3"/>
          <a:stretch>
            <a:fillRect/>
          </a:stretch>
        </p:blipFill>
        <p:spPr>
          <a:xfrm>
            <a:off x="3749888" y="2024992"/>
            <a:ext cx="4692223" cy="4086775"/>
          </a:xfrm>
          <a:prstGeom prst="rect">
            <a:avLst/>
          </a:prstGeom>
        </p:spPr>
      </p:pic>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6" name="Slide Number Placeholder 5">
            <a:extLst>
              <a:ext uri="{FF2B5EF4-FFF2-40B4-BE49-F238E27FC236}">
                <a16:creationId xmlns:a16="http://schemas.microsoft.com/office/drawing/2014/main" id="{089C54AE-BD66-4DEA-AA08-2B504C67A17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20</a:t>
            </a:fld>
            <a:endParaRPr lang="en-IL"/>
          </a:p>
        </p:txBody>
      </p:sp>
    </p:spTree>
    <p:extLst>
      <p:ext uri="{BB962C8B-B14F-4D97-AF65-F5344CB8AC3E}">
        <p14:creationId xmlns:p14="http://schemas.microsoft.com/office/powerpoint/2010/main" val="428789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1093652"/>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1" name="TextBox 10">
            <a:extLst>
              <a:ext uri="{FF2B5EF4-FFF2-40B4-BE49-F238E27FC236}">
                <a16:creationId xmlns:a16="http://schemas.microsoft.com/office/drawing/2014/main" id="{607FD860-D512-44BB-96B7-BDE9A3008AF1}"/>
              </a:ext>
            </a:extLst>
          </p:cNvPr>
          <p:cNvSpPr txBox="1"/>
          <p:nvPr/>
        </p:nvSpPr>
        <p:spPr>
          <a:xfrm>
            <a:off x="4015190" y="332116"/>
            <a:ext cx="4069080" cy="523220"/>
          </a:xfrm>
          <a:prstGeom prst="rect">
            <a:avLst/>
          </a:prstGeom>
          <a:noFill/>
        </p:spPr>
        <p:txBody>
          <a:bodyPr wrap="square" rtlCol="0">
            <a:spAutoFit/>
          </a:bodyPr>
          <a:lstStyle/>
          <a:p>
            <a:pPr algn="ctr"/>
            <a:r>
              <a:rPr lang="en-US" sz="2800" u="sng" dirty="0"/>
              <a:t>Simulations</a:t>
            </a:r>
            <a:endParaRPr lang="en-US" u="sng" dirty="0"/>
          </a:p>
        </p:txBody>
      </p:sp>
      <p:sp>
        <p:nvSpPr>
          <p:cNvPr id="13" name="Title 1">
            <a:extLst>
              <a:ext uri="{FF2B5EF4-FFF2-40B4-BE49-F238E27FC236}">
                <a16:creationId xmlns:a16="http://schemas.microsoft.com/office/drawing/2014/main" id="{5801A2CF-B844-46AD-BCC1-604C046C6A6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4" name="TextBox 13">
            <a:extLst>
              <a:ext uri="{FF2B5EF4-FFF2-40B4-BE49-F238E27FC236}">
                <a16:creationId xmlns:a16="http://schemas.microsoft.com/office/drawing/2014/main" id="{B1BA35D4-C18E-4C1C-B50D-1155E3A6BC1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5" name="TextBox 14">
            <a:extLst>
              <a:ext uri="{FF2B5EF4-FFF2-40B4-BE49-F238E27FC236}">
                <a16:creationId xmlns:a16="http://schemas.microsoft.com/office/drawing/2014/main" id="{2BB7A069-7D0D-4B34-8A48-B80AE65E9BE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6" name="TextBox 15">
            <a:extLst>
              <a:ext uri="{FF2B5EF4-FFF2-40B4-BE49-F238E27FC236}">
                <a16:creationId xmlns:a16="http://schemas.microsoft.com/office/drawing/2014/main" id="{229D98C6-885B-4D56-9C17-305ED7289D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7" name="TextBox 16">
            <a:extLst>
              <a:ext uri="{FF2B5EF4-FFF2-40B4-BE49-F238E27FC236}">
                <a16:creationId xmlns:a16="http://schemas.microsoft.com/office/drawing/2014/main" id="{9CDCD41C-EB8D-4FD4-BBB4-A66824DB5104}"/>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8" name="Straight Connector 17">
            <a:extLst>
              <a:ext uri="{FF2B5EF4-FFF2-40B4-BE49-F238E27FC236}">
                <a16:creationId xmlns:a16="http://schemas.microsoft.com/office/drawing/2014/main" id="{1E675A23-B3FA-4192-B8E7-A9A83A9D9E3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FF45E3-9C06-4157-9188-47DB189172B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7A917-60B2-4730-9AA1-818DA0082AD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9AB60C-5900-4155-A484-767593CF97D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39E655-5C5E-4112-9CE9-AAE5F6BF5C04}"/>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3" name="Straight Connector 22">
            <a:extLst>
              <a:ext uri="{FF2B5EF4-FFF2-40B4-BE49-F238E27FC236}">
                <a16:creationId xmlns:a16="http://schemas.microsoft.com/office/drawing/2014/main" id="{898C7624-319D-40A5-B8F6-5184C0813D8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247CF4-5C21-46F9-A5B7-E5F631EA8A6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C05CEB0-D469-4A2A-A27A-86CD656C8A3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FD28D9-78D0-45A8-814B-25C6098CDB64}"/>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7" name="Slide Number Placeholder 26">
            <a:extLst>
              <a:ext uri="{FF2B5EF4-FFF2-40B4-BE49-F238E27FC236}">
                <a16:creationId xmlns:a16="http://schemas.microsoft.com/office/drawing/2014/main" id="{A8D8C8D9-6CEC-41C1-909F-2DF6ED073E73}"/>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21</a:t>
            </a:fld>
            <a:endParaRPr lang="en-IL"/>
          </a:p>
        </p:txBody>
      </p:sp>
    </p:spTree>
    <p:extLst>
      <p:ext uri="{BB962C8B-B14F-4D97-AF65-F5344CB8AC3E}">
        <p14:creationId xmlns:p14="http://schemas.microsoft.com/office/powerpoint/2010/main" val="376928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Slide Number Placeholder 2">
            <a:extLst>
              <a:ext uri="{FF2B5EF4-FFF2-40B4-BE49-F238E27FC236}">
                <a16:creationId xmlns:a16="http://schemas.microsoft.com/office/drawing/2014/main" id="{4FEE5AAE-D5E8-4571-9CF3-EDA7709D8C9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22</a:t>
            </a:fld>
            <a:endParaRPr lang="en-IL"/>
          </a:p>
        </p:txBody>
      </p:sp>
    </p:spTree>
    <p:extLst>
      <p:ext uri="{BB962C8B-B14F-4D97-AF65-F5344CB8AC3E}">
        <p14:creationId xmlns:p14="http://schemas.microsoft.com/office/powerpoint/2010/main" val="204663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3" name="Slide Number Placeholder 2">
            <a:extLst>
              <a:ext uri="{FF2B5EF4-FFF2-40B4-BE49-F238E27FC236}">
                <a16:creationId xmlns:a16="http://schemas.microsoft.com/office/drawing/2014/main" id="{4FB781CE-FD2F-40C8-9596-A0988C933B37}"/>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23</a:t>
            </a:fld>
            <a:endParaRPr lang="en-IL" dirty="0"/>
          </a:p>
        </p:txBody>
      </p:sp>
    </p:spTree>
    <p:extLst>
      <p:ext uri="{BB962C8B-B14F-4D97-AF65-F5344CB8AC3E}">
        <p14:creationId xmlns:p14="http://schemas.microsoft.com/office/powerpoint/2010/main" val="10099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78F8-A0A6-4300-B650-C3FEC3164654}"/>
              </a:ext>
            </a:extLst>
          </p:cNvPr>
          <p:cNvSpPr txBox="1"/>
          <p:nvPr/>
        </p:nvSpPr>
        <p:spPr>
          <a:xfrm>
            <a:off x="4061459" y="696913"/>
            <a:ext cx="4069080" cy="523220"/>
          </a:xfrm>
          <a:prstGeom prst="rect">
            <a:avLst/>
          </a:prstGeom>
          <a:noFill/>
        </p:spPr>
        <p:txBody>
          <a:bodyPr wrap="square" rtlCol="0">
            <a:spAutoFit/>
          </a:bodyPr>
          <a:lstStyle/>
          <a:p>
            <a:pPr algn="ctr"/>
            <a:r>
              <a:rPr lang="en-US" sz="2800" u="sng" dirty="0"/>
              <a:t>Conformity check</a:t>
            </a:r>
            <a:endParaRPr lang="en-US" u="sng" dirty="0"/>
          </a:p>
        </p:txBody>
      </p:sp>
      <p:sp>
        <p:nvSpPr>
          <p:cNvPr id="5" name="Slide Number Placeholder 4">
            <a:extLst>
              <a:ext uri="{FF2B5EF4-FFF2-40B4-BE49-F238E27FC236}">
                <a16:creationId xmlns:a16="http://schemas.microsoft.com/office/drawing/2014/main" id="{797CBB0F-2DD2-47B8-9E32-D4001AFA333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24</a:t>
            </a:fld>
            <a:endParaRPr lang="en-IL"/>
          </a:p>
        </p:txBody>
      </p:sp>
      <p:pic>
        <p:nvPicPr>
          <p:cNvPr id="7" name="Picture 6">
            <a:extLst>
              <a:ext uri="{FF2B5EF4-FFF2-40B4-BE49-F238E27FC236}">
                <a16:creationId xmlns:a16="http://schemas.microsoft.com/office/drawing/2014/main" id="{12C616E3-AE79-47DE-88E3-5A3094389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736" y="1865312"/>
            <a:ext cx="3438525" cy="4295775"/>
          </a:xfrm>
          <a:prstGeom prst="rect">
            <a:avLst/>
          </a:prstGeom>
        </p:spPr>
      </p:pic>
    </p:spTree>
    <p:extLst>
      <p:ext uri="{BB962C8B-B14F-4D97-AF65-F5344CB8AC3E}">
        <p14:creationId xmlns:p14="http://schemas.microsoft.com/office/powerpoint/2010/main" val="241424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Results</a:t>
            </a:r>
            <a:endParaRPr lang="en-US" b="1" u="sng" dirty="0"/>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3406991182"/>
                  </p:ext>
                </p:extLst>
              </p:nvPr>
            </p:nvGraphicFramePr>
            <p:xfrm>
              <a:off x="1797938" y="2319020"/>
              <a:ext cx="8596123" cy="2219960"/>
            </p:xfrm>
            <a:graphic>
              <a:graphicData uri="http://schemas.openxmlformats.org/drawingml/2006/table">
                <a:tbl>
                  <a:tblPr firstRow="1" bandRow="1">
                    <a:tableStyleId>{5C22544A-7EE6-4342-B048-85BDC9FD1C3A}</a:tableStyleId>
                  </a:tblPr>
                  <a:tblGrid>
                    <a:gridCol w="1534928">
                      <a:extLst>
                        <a:ext uri="{9D8B030D-6E8A-4147-A177-3AD203B41FA5}">
                          <a16:colId xmlns:a16="http://schemas.microsoft.com/office/drawing/2014/main" val="335642061"/>
                        </a:ext>
                      </a:extLst>
                    </a:gridCol>
                    <a:gridCol w="2648834">
                      <a:extLst>
                        <a:ext uri="{9D8B030D-6E8A-4147-A177-3AD203B41FA5}">
                          <a16:colId xmlns:a16="http://schemas.microsoft.com/office/drawing/2014/main" val="3017032101"/>
                        </a:ext>
                      </a:extLst>
                    </a:gridCol>
                    <a:gridCol w="2608966">
                      <a:extLst>
                        <a:ext uri="{9D8B030D-6E8A-4147-A177-3AD203B41FA5}">
                          <a16:colId xmlns:a16="http://schemas.microsoft.com/office/drawing/2014/main" val="3105117892"/>
                        </a:ext>
                      </a:extLst>
                    </a:gridCol>
                    <a:gridCol w="1803395">
                      <a:extLst>
                        <a:ext uri="{9D8B030D-6E8A-4147-A177-3AD203B41FA5}">
                          <a16:colId xmlns:a16="http://schemas.microsoft.com/office/drawing/2014/main" val="3859356347"/>
                        </a:ext>
                      </a:extLst>
                    </a:gridCol>
                  </a:tblGrid>
                  <a:tr h="21082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0.528 [%]</m:t>
                              </m:r>
                            </m:oMath>
                          </a14:m>
                          <a:endParaRPr lang="en-US" dirty="0">
                            <a:solidFill>
                              <a:srgbClr val="FF0000"/>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295.52 [%]</m:t>
                              </m:r>
                            </m:oMath>
                          </a14:m>
                          <a:endParaRPr lang="en-US" dirty="0">
                            <a:solidFill>
                              <a:srgbClr val="FF0000"/>
                            </a:solidFill>
                          </a:endParaRPr>
                        </a:p>
                      </a:txBody>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2.039 [%]</m:t>
                              </m:r>
                            </m:oMath>
                          </a14:m>
                          <a:endParaRPr lang="en-US" dirty="0">
                            <a:solidFill>
                              <a:srgbClr val="FF0000"/>
                            </a:solidFill>
                          </a:endParaRPr>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5370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511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xmlns="">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3406991182"/>
                  </p:ext>
                </p:extLst>
              </p:nvPr>
            </p:nvGraphicFramePr>
            <p:xfrm>
              <a:off x="1797938" y="2319020"/>
              <a:ext cx="8596123" cy="2219960"/>
            </p:xfrm>
            <a:graphic>
              <a:graphicData uri="http://schemas.openxmlformats.org/drawingml/2006/table">
                <a:tbl>
                  <a:tblPr firstRow="1" bandRow="1">
                    <a:tableStyleId>{5C22544A-7EE6-4342-B048-85BDC9FD1C3A}</a:tableStyleId>
                  </a:tblPr>
                  <a:tblGrid>
                    <a:gridCol w="1534928">
                      <a:extLst>
                        <a:ext uri="{9D8B030D-6E8A-4147-A177-3AD203B41FA5}">
                          <a16:colId xmlns:a16="http://schemas.microsoft.com/office/drawing/2014/main" val="335642061"/>
                        </a:ext>
                      </a:extLst>
                    </a:gridCol>
                    <a:gridCol w="2648834">
                      <a:extLst>
                        <a:ext uri="{9D8B030D-6E8A-4147-A177-3AD203B41FA5}">
                          <a16:colId xmlns:a16="http://schemas.microsoft.com/office/drawing/2014/main" val="3017032101"/>
                        </a:ext>
                      </a:extLst>
                    </a:gridCol>
                    <a:gridCol w="2608966">
                      <a:extLst>
                        <a:ext uri="{9D8B030D-6E8A-4147-A177-3AD203B41FA5}">
                          <a16:colId xmlns:a16="http://schemas.microsoft.com/office/drawing/2014/main" val="3105117892"/>
                        </a:ext>
                      </a:extLst>
                    </a:gridCol>
                    <a:gridCol w="1803395">
                      <a:extLst>
                        <a:ext uri="{9D8B030D-6E8A-4147-A177-3AD203B41FA5}">
                          <a16:colId xmlns:a16="http://schemas.microsoft.com/office/drawing/2014/main" val="3859356347"/>
                        </a:ext>
                      </a:extLst>
                    </a:gridCol>
                  </a:tblGrid>
                  <a:tr h="36576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endParaRPr lang="en-US"/>
                        </a:p>
                      </a:txBody>
                      <a:tcPr>
                        <a:blipFill>
                          <a:blip r:embed="rId3"/>
                          <a:stretch>
                            <a:fillRect l="-58161" t="-106557" r="-167586" b="-424590"/>
                          </a:stretch>
                        </a:blipFill>
                      </a:tcPr>
                    </a:tc>
                    <a:tc>
                      <a:txBody>
                        <a:bodyPr/>
                        <a:lstStyle/>
                        <a:p>
                          <a:endParaRPr lang="en-US"/>
                        </a:p>
                      </a:txBody>
                      <a:tcPr>
                        <a:blipFill>
                          <a:blip r:embed="rId3"/>
                          <a:stretch>
                            <a:fillRect l="-160373" t="-106557" r="-69930" b="-424590"/>
                          </a:stretch>
                        </a:blipFill>
                      </a:tcPr>
                    </a:tc>
                    <a:tc>
                      <a:txBody>
                        <a:bodyPr/>
                        <a:lstStyle/>
                        <a:p>
                          <a:endParaRPr lang="en-US"/>
                        </a:p>
                      </a:txBody>
                      <a:tcPr>
                        <a:blipFill>
                          <a:blip r:embed="rId3"/>
                          <a:stretch>
                            <a:fillRect l="-377365" t="-106557" r="-1351" b="-424590"/>
                          </a:stretch>
                        </a:blipFill>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58161" t="-206557" r="-167586" b="-324590"/>
                          </a:stretch>
                        </a:blipFill>
                      </a:tcPr>
                    </a:tc>
                    <a:tc>
                      <a:txBody>
                        <a:bodyPr/>
                        <a:lstStyle/>
                        <a:p>
                          <a:endParaRPr lang="en-US"/>
                        </a:p>
                      </a:txBody>
                      <a:tcPr>
                        <a:blipFill>
                          <a:blip r:embed="rId3"/>
                          <a:stretch>
                            <a:fillRect l="-160373" t="-206557" r="-69930" b="-324590"/>
                          </a:stretch>
                        </a:blipFill>
                      </a:tcPr>
                    </a:tc>
                    <a:tc>
                      <a:txBody>
                        <a:bodyPr/>
                        <a:lstStyle/>
                        <a:p>
                          <a:endParaRPr lang="en-US"/>
                        </a:p>
                      </a:txBody>
                      <a:tcPr>
                        <a:blipFill>
                          <a:blip r:embed="rId3"/>
                          <a:stretch>
                            <a:fillRect l="-377365" t="-206557" r="-1351" b="-324590"/>
                          </a:stretch>
                        </a:blipFill>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endParaRPr lang="en-US"/>
                        </a:p>
                      </a:txBody>
                      <a:tcPr>
                        <a:blipFill>
                          <a:blip r:embed="rId3"/>
                          <a:stretch>
                            <a:fillRect l="-58161" t="-306557" r="-167586" b="-224590"/>
                          </a:stretch>
                        </a:blipFill>
                      </a:tcPr>
                    </a:tc>
                    <a:tc>
                      <a:txBody>
                        <a:bodyPr/>
                        <a:lstStyle/>
                        <a:p>
                          <a:endParaRPr lang="en-US"/>
                        </a:p>
                      </a:txBody>
                      <a:tcPr>
                        <a:blipFill>
                          <a:blip r:embed="rId3"/>
                          <a:stretch>
                            <a:fillRect l="-160373" t="-306557" r="-69930" b="-224590"/>
                          </a:stretch>
                        </a:blipFill>
                      </a:tcPr>
                    </a:tc>
                    <a:tc>
                      <a:txBody>
                        <a:bodyPr/>
                        <a:lstStyle/>
                        <a:p>
                          <a:endParaRPr lang="en-US"/>
                        </a:p>
                      </a:txBody>
                      <a:tcPr>
                        <a:blipFill>
                          <a:blip r:embed="rId3"/>
                          <a:stretch>
                            <a:fillRect l="-377365" t="-306557" r="-1351" b="-224590"/>
                          </a:stretch>
                        </a:blipFill>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endParaRPr lang="en-US"/>
                        </a:p>
                      </a:txBody>
                      <a:tcPr>
                        <a:blipFill>
                          <a:blip r:embed="rId3"/>
                          <a:stretch>
                            <a:fillRect l="-58161" t="-406557" r="-167586" b="-124590"/>
                          </a:stretch>
                        </a:blipFill>
                      </a:tcPr>
                    </a:tc>
                    <a:tc>
                      <a:txBody>
                        <a:bodyPr/>
                        <a:lstStyle/>
                        <a:p>
                          <a:endParaRPr lang="en-US"/>
                        </a:p>
                      </a:txBody>
                      <a:tcPr>
                        <a:blipFill>
                          <a:blip r:embed="rId3"/>
                          <a:stretch>
                            <a:fillRect l="-160373" t="-406557" r="-69930" b="-1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endParaRPr lang="en-US"/>
                        </a:p>
                      </a:txBody>
                      <a:tcPr>
                        <a:blipFill>
                          <a:blip r:embed="rId3"/>
                          <a:stretch>
                            <a:fillRect l="-58161" t="-506557" r="-167586" b="-24590"/>
                          </a:stretch>
                        </a:blipFill>
                      </a:tcPr>
                    </a:tc>
                    <a:tc>
                      <a:txBody>
                        <a:bodyPr/>
                        <a:lstStyle/>
                        <a:p>
                          <a:endParaRPr lang="en-US"/>
                        </a:p>
                      </a:txBody>
                      <a:tcPr>
                        <a:blipFill>
                          <a:blip r:embed="rId3"/>
                          <a:stretch>
                            <a:fillRect l="-160373" t="-506557" r="-69930" b="-24590"/>
                          </a:stretch>
                        </a:blipFill>
                      </a:tcPr>
                    </a:tc>
                    <a:tc>
                      <a:txBody>
                        <a:bodyPr/>
                        <a:lstStyle/>
                        <a:p>
                          <a:endParaRPr lang="en-US"/>
                        </a:p>
                      </a:txBody>
                      <a:tcPr>
                        <a:blipFill>
                          <a:blip r:embed="rId3"/>
                          <a:stretch>
                            <a:fillRect l="-377365" t="-506557" r="-1351" b="-24590"/>
                          </a:stretch>
                        </a:blipFill>
                      </a:tcPr>
                    </a:tc>
                    <a:extLst>
                      <a:ext uri="{0D108BD9-81ED-4DB2-BD59-A6C34878D82A}">
                        <a16:rowId xmlns:a16="http://schemas.microsoft.com/office/drawing/2014/main" val="2216333966"/>
                      </a:ext>
                    </a:extLst>
                  </a:tr>
                </a:tbl>
              </a:graphicData>
            </a:graphic>
          </p:graphicFrame>
        </mc:Fallback>
      </mc:AlternateContent>
      <p:sp>
        <p:nvSpPr>
          <p:cNvPr id="23" name="Title 1">
            <a:extLst>
              <a:ext uri="{FF2B5EF4-FFF2-40B4-BE49-F238E27FC236}">
                <a16:creationId xmlns:a16="http://schemas.microsoft.com/office/drawing/2014/main" id="{00AE063D-BF94-488D-8545-8BA0D11D0AD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4" name="TextBox 23">
            <a:extLst>
              <a:ext uri="{FF2B5EF4-FFF2-40B4-BE49-F238E27FC236}">
                <a16:creationId xmlns:a16="http://schemas.microsoft.com/office/drawing/2014/main" id="{8B6B6831-E346-44C8-AC64-0B40A4328B9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5" name="TextBox 24">
            <a:extLst>
              <a:ext uri="{FF2B5EF4-FFF2-40B4-BE49-F238E27FC236}">
                <a16:creationId xmlns:a16="http://schemas.microsoft.com/office/drawing/2014/main" id="{F33699B8-AD1A-40EA-90E8-D1B374DBC8B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6" name="TextBox 25">
            <a:extLst>
              <a:ext uri="{FF2B5EF4-FFF2-40B4-BE49-F238E27FC236}">
                <a16:creationId xmlns:a16="http://schemas.microsoft.com/office/drawing/2014/main" id="{5B50FD9B-6F0C-48EB-8322-107AC1CBD9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7" name="TextBox 26">
            <a:extLst>
              <a:ext uri="{FF2B5EF4-FFF2-40B4-BE49-F238E27FC236}">
                <a16:creationId xmlns:a16="http://schemas.microsoft.com/office/drawing/2014/main" id="{5803D2AC-E64C-4629-BF7E-C933A87B7F2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8" name="Straight Connector 27">
            <a:extLst>
              <a:ext uri="{FF2B5EF4-FFF2-40B4-BE49-F238E27FC236}">
                <a16:creationId xmlns:a16="http://schemas.microsoft.com/office/drawing/2014/main" id="{FA8FA706-DED8-496C-8B41-B2F93F55355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6CEF3B-FFB8-4D68-9694-2BC3D919E69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581EF5-3E3D-4202-BFA5-22D376F3889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BD1327-A19D-40B5-A89A-97CB8856C10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7E978F-E91C-42D8-BB6E-E793DD677C6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3" name="Straight Connector 32">
            <a:extLst>
              <a:ext uri="{FF2B5EF4-FFF2-40B4-BE49-F238E27FC236}">
                <a16:creationId xmlns:a16="http://schemas.microsoft.com/office/drawing/2014/main" id="{A4A215FE-D4F6-4CF0-BE59-88CA8174854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08D8216-1690-4114-B8E4-C9B93B2A265D}"/>
              </a:ext>
            </a:extLst>
          </p:cNvPr>
          <p:cNvSpPr/>
          <p:nvPr/>
        </p:nvSpPr>
        <p:spPr>
          <a:xfrm>
            <a:off x="6598708" y="647387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80A52CB-D8D5-47F9-AE17-A261C3A09A4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6E2AAA-A2D8-4F17-B0B3-4A25FB33555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4" name="Slide Number Placeholder 3">
            <a:extLst>
              <a:ext uri="{FF2B5EF4-FFF2-40B4-BE49-F238E27FC236}">
                <a16:creationId xmlns:a16="http://schemas.microsoft.com/office/drawing/2014/main" id="{48854BE6-5149-4DD0-BB5C-22100F9DFFE9}"/>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25</a:t>
            </a:fld>
            <a:endParaRPr lang="en-IL"/>
          </a:p>
        </p:txBody>
      </p:sp>
    </p:spTree>
    <p:extLst>
      <p:ext uri="{BB962C8B-B14F-4D97-AF65-F5344CB8AC3E}">
        <p14:creationId xmlns:p14="http://schemas.microsoft.com/office/powerpoint/2010/main" val="614383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88106-B5B0-4AA5-B4C3-15469936BD1B}"/>
              </a:ext>
            </a:extLst>
          </p:cNvPr>
          <p:cNvSpPr>
            <a:spLocks noGrp="1"/>
          </p:cNvSpPr>
          <p:nvPr>
            <p:ph type="sldNum" sz="quarter" idx="12"/>
          </p:nvPr>
        </p:nvSpPr>
        <p:spPr/>
        <p:txBody>
          <a:bodyPr/>
          <a:lstStyle/>
          <a:p>
            <a:fld id="{FA14CE62-B6AF-475A-BB26-7E2CBB4B5225}" type="slidenum">
              <a:rPr lang="en-IL" smtClean="0"/>
              <a:t>26</a:t>
            </a:fld>
            <a:endParaRPr lang="en-IL"/>
          </a:p>
        </p:txBody>
      </p:sp>
      <mc:AlternateContent xmlns:mc="http://schemas.openxmlformats.org/markup-compatibility/2006">
        <mc:Choice xmlns:a14="http://schemas.microsoft.com/office/drawing/2010/main" Requires="a14">
          <p:graphicFrame>
            <p:nvGraphicFramePr>
              <p:cNvPr id="3" name="Table 12">
                <a:extLst>
                  <a:ext uri="{FF2B5EF4-FFF2-40B4-BE49-F238E27FC236}">
                    <a16:creationId xmlns:a16="http://schemas.microsoft.com/office/drawing/2014/main" id="{D716BD18-225F-44CD-AEAD-AC23EC995D47}"/>
                  </a:ext>
                </a:extLst>
              </p:cNvPr>
              <p:cNvGraphicFramePr>
                <a:graphicFrameLocks noGrp="1"/>
              </p:cNvGraphicFramePr>
              <p:nvPr>
                <p:extLst>
                  <p:ext uri="{D42A27DB-BD31-4B8C-83A1-F6EECF244321}">
                    <p14:modId xmlns:p14="http://schemas.microsoft.com/office/powerpoint/2010/main" val="1513182440"/>
                  </p:ext>
                </p:extLst>
              </p:nvPr>
            </p:nvGraphicFramePr>
            <p:xfrm>
              <a:off x="509588" y="2126932"/>
              <a:ext cx="11172824" cy="2604135"/>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18288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1828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AES Comb</a:t>
                          </a:r>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0.528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90,636</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0"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295.52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45</m:t>
                                </m:r>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65</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20.483</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2.039 [%]</m:t>
                                </m:r>
                              </m:oMath>
                            </m:oMathPara>
                          </a14:m>
                          <a:endParaRPr lang="en-US"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−4.4 [%]</m:t>
                                </m:r>
                              </m:oMath>
                            </m:oMathPara>
                          </a14:m>
                          <a:endParaRPr lang="en-US" dirty="0">
                            <a:solidFill>
                              <a:srgbClr val="FF0000"/>
                            </a:solidFill>
                          </a:endParaRPr>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5370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r>
                                  <a:rPr lang="en-US" b="0" i="1" dirty="0" smtClean="0">
                                    <a:latin typeface="Cambria Math" panose="02040503050406030204" pitchFamily="18" charset="0"/>
                                  </a:rPr>
                                  <m:t>381</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511 [%]</m:t>
                                </m:r>
                              </m:oMath>
                            </m:oMathPara>
                          </a14:m>
                          <a:endParaRPr lang="en-US" dirty="0">
                            <a:solidFill>
                              <a:srgbClr val="0099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509.9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p:graphicFrame>
            <p:nvGraphicFramePr>
              <p:cNvPr id="3" name="Table 12">
                <a:extLst>
                  <a:ext uri="{FF2B5EF4-FFF2-40B4-BE49-F238E27FC236}">
                    <a16:creationId xmlns:a16="http://schemas.microsoft.com/office/drawing/2014/main" id="{D716BD18-225F-44CD-AEAD-AC23EC995D47}"/>
                  </a:ext>
                </a:extLst>
              </p:cNvPr>
              <p:cNvGraphicFramePr>
                <a:graphicFrameLocks noGrp="1"/>
              </p:cNvGraphicFramePr>
              <p:nvPr>
                <p:extLst>
                  <p:ext uri="{D42A27DB-BD31-4B8C-83A1-F6EECF244321}">
                    <p14:modId xmlns:p14="http://schemas.microsoft.com/office/powerpoint/2010/main" val="1513182440"/>
                  </p:ext>
                </p:extLst>
              </p:nvPr>
            </p:nvGraphicFramePr>
            <p:xfrm>
              <a:off x="509588" y="2126932"/>
              <a:ext cx="11172824" cy="2604135"/>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36576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3657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dirty="0"/>
                            <a:t>AES Comb</a:t>
                          </a:r>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endParaRPr lang="en-US"/>
                        </a:p>
                      </a:txBody>
                      <a:tcPr>
                        <a:blipFill>
                          <a:blip r:embed="rId3"/>
                          <a:stretch>
                            <a:fillRect l="-77410" t="-206557" r="-376506" b="-427869"/>
                          </a:stretch>
                        </a:blipFill>
                      </a:tcPr>
                    </a:tc>
                    <a:tc>
                      <a:txBody>
                        <a:bodyPr/>
                        <a:lstStyle/>
                        <a:p>
                          <a:endParaRPr lang="en-US"/>
                        </a:p>
                      </a:txBody>
                      <a:tcPr>
                        <a:blipFill>
                          <a:blip r:embed="rId3"/>
                          <a:stretch>
                            <a:fillRect l="-153786" t="-206557" r="-226371" b="-427869"/>
                          </a:stretch>
                        </a:blipFill>
                      </a:tcPr>
                    </a:tc>
                    <a:tc>
                      <a:txBody>
                        <a:bodyPr/>
                        <a:lstStyle/>
                        <a:p>
                          <a:endParaRPr lang="en-US"/>
                        </a:p>
                      </a:txBody>
                      <a:tcPr>
                        <a:blipFill>
                          <a:blip r:embed="rId3"/>
                          <a:stretch>
                            <a:fillRect l="-263415" t="-206557" r="-134959" b="-427869"/>
                          </a:stretch>
                        </a:blipFill>
                      </a:tcPr>
                    </a:tc>
                    <a:tc>
                      <a:txBody>
                        <a:bodyPr/>
                        <a:lstStyle/>
                        <a:p>
                          <a:endParaRPr lang="en-US"/>
                        </a:p>
                      </a:txBody>
                      <a:tcPr>
                        <a:blipFill>
                          <a:blip r:embed="rId3"/>
                          <a:stretch>
                            <a:fillRect l="-538554" t="-206557" r="-100000" b="-42786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77410" t="-306557" r="-376506" b="-327869"/>
                          </a:stretch>
                        </a:blipFill>
                      </a:tcPr>
                    </a:tc>
                    <a:tc>
                      <a:txBody>
                        <a:bodyPr/>
                        <a:lstStyle/>
                        <a:p>
                          <a:endParaRPr lang="en-US"/>
                        </a:p>
                      </a:txBody>
                      <a:tcPr>
                        <a:blipFill>
                          <a:blip r:embed="rId3"/>
                          <a:stretch>
                            <a:fillRect l="-153786" t="-306557" r="-226371" b="-327869"/>
                          </a:stretch>
                        </a:blipFill>
                      </a:tcPr>
                    </a:tc>
                    <a:tc>
                      <a:txBody>
                        <a:bodyPr/>
                        <a:lstStyle/>
                        <a:p>
                          <a:endParaRPr lang="en-US"/>
                        </a:p>
                      </a:txBody>
                      <a:tcPr>
                        <a:blipFill>
                          <a:blip r:embed="rId3"/>
                          <a:stretch>
                            <a:fillRect l="-263415" t="-306557" r="-134959" b="-327869"/>
                          </a:stretch>
                        </a:blipFill>
                      </a:tcPr>
                    </a:tc>
                    <a:tc>
                      <a:txBody>
                        <a:bodyPr/>
                        <a:lstStyle/>
                        <a:p>
                          <a:endParaRPr lang="en-US"/>
                        </a:p>
                      </a:txBody>
                      <a:tcPr>
                        <a:blipFill>
                          <a:blip r:embed="rId3"/>
                          <a:stretch>
                            <a:fillRect l="-538554" t="-306557" r="-100000" b="-327869"/>
                          </a:stretch>
                        </a:blipFill>
                      </a:tcPr>
                    </a:tc>
                    <a:tc>
                      <a:txBody>
                        <a:bodyPr/>
                        <a:lstStyle/>
                        <a:p>
                          <a:endParaRPr lang="en-US"/>
                        </a:p>
                      </a:txBody>
                      <a:tcPr>
                        <a:blipFill>
                          <a:blip r:embed="rId3"/>
                          <a:stretch>
                            <a:fillRect l="-648980" t="-306557" r="-1633" b="-327869"/>
                          </a:stretch>
                        </a:blipFill>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endParaRPr lang="en-US"/>
                        </a:p>
                      </a:txBody>
                      <a:tcPr>
                        <a:blipFill>
                          <a:blip r:embed="rId3"/>
                          <a:stretch>
                            <a:fillRect l="-77410" t="-387500" r="-376506" b="-212500"/>
                          </a:stretch>
                        </a:blipFill>
                      </a:tcPr>
                    </a:tc>
                    <a:tc>
                      <a:txBody>
                        <a:bodyPr/>
                        <a:lstStyle/>
                        <a:p>
                          <a:endParaRPr lang="en-US"/>
                        </a:p>
                      </a:txBody>
                      <a:tcPr>
                        <a:blipFill>
                          <a:blip r:embed="rId3"/>
                          <a:stretch>
                            <a:fillRect l="-153786" t="-387500" r="-226371" b="-212500"/>
                          </a:stretch>
                        </a:blipFill>
                      </a:tcPr>
                    </a:tc>
                    <a:tc>
                      <a:txBody>
                        <a:bodyPr/>
                        <a:lstStyle/>
                        <a:p>
                          <a:endParaRPr lang="en-US"/>
                        </a:p>
                      </a:txBody>
                      <a:tcPr>
                        <a:blipFill>
                          <a:blip r:embed="rId3"/>
                          <a:stretch>
                            <a:fillRect l="-263415" t="-387500" r="-134959" b="-212500"/>
                          </a:stretch>
                        </a:blipFill>
                      </a:tcPr>
                    </a:tc>
                    <a:tc>
                      <a:txBody>
                        <a:bodyPr/>
                        <a:lstStyle/>
                        <a:p>
                          <a:endParaRPr lang="en-US"/>
                        </a:p>
                      </a:txBody>
                      <a:tcPr>
                        <a:blipFill>
                          <a:blip r:embed="rId3"/>
                          <a:stretch>
                            <a:fillRect l="-538554" t="-387500" r="-100000" b="-212500"/>
                          </a:stretch>
                        </a:blipFill>
                      </a:tcPr>
                    </a:tc>
                    <a:tc>
                      <a:txBody>
                        <a:bodyPr/>
                        <a:lstStyle/>
                        <a:p>
                          <a:endParaRPr lang="en-US"/>
                        </a:p>
                      </a:txBody>
                      <a:tcPr>
                        <a:blipFill>
                          <a:blip r:embed="rId3"/>
                          <a:stretch>
                            <a:fillRect l="-648980" t="-387500" r="-1633" b="-212500"/>
                          </a:stretch>
                        </a:blipFill>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endParaRPr lang="en-US"/>
                        </a:p>
                      </a:txBody>
                      <a:tcPr>
                        <a:blipFill>
                          <a:blip r:embed="rId3"/>
                          <a:stretch>
                            <a:fillRect l="-77410" t="-511475" r="-376506" b="-122951"/>
                          </a:stretch>
                        </a:blipFill>
                      </a:tcPr>
                    </a:tc>
                    <a:tc>
                      <a:txBody>
                        <a:bodyPr/>
                        <a:lstStyle/>
                        <a:p>
                          <a:endParaRPr lang="en-US"/>
                        </a:p>
                      </a:txBody>
                      <a:tcPr>
                        <a:blipFill>
                          <a:blip r:embed="rId3"/>
                          <a:stretch>
                            <a:fillRect l="-153786" t="-511475" r="-226371" b="-122951"/>
                          </a:stretch>
                        </a:blipFill>
                      </a:tcPr>
                    </a:tc>
                    <a:tc>
                      <a:txBody>
                        <a:bodyPr/>
                        <a:lstStyle/>
                        <a:p>
                          <a:endParaRPr lang="en-US"/>
                        </a:p>
                      </a:txBody>
                      <a:tcPr>
                        <a:blipFill>
                          <a:blip r:embed="rId3"/>
                          <a:stretch>
                            <a:fillRect l="-263415" t="-511475" r="-134959" b="-12295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endParaRPr lang="en-US"/>
                        </a:p>
                      </a:txBody>
                      <a:tcPr>
                        <a:blipFill>
                          <a:blip r:embed="rId3"/>
                          <a:stretch>
                            <a:fillRect l="-77410" t="-611475" r="-376506" b="-22951"/>
                          </a:stretch>
                        </a:blipFill>
                      </a:tcPr>
                    </a:tc>
                    <a:tc>
                      <a:txBody>
                        <a:bodyPr/>
                        <a:lstStyle/>
                        <a:p>
                          <a:endParaRPr lang="en-US"/>
                        </a:p>
                      </a:txBody>
                      <a:tcPr>
                        <a:blipFill>
                          <a:blip r:embed="rId3"/>
                          <a:stretch>
                            <a:fillRect l="-153786" t="-611475" r="-226371" b="-22951"/>
                          </a:stretch>
                        </a:blipFill>
                      </a:tcPr>
                    </a:tc>
                    <a:tc>
                      <a:txBody>
                        <a:bodyPr/>
                        <a:lstStyle/>
                        <a:p>
                          <a:endParaRPr lang="en-US"/>
                        </a:p>
                      </a:txBody>
                      <a:tcPr>
                        <a:blipFill>
                          <a:blip r:embed="rId3"/>
                          <a:stretch>
                            <a:fillRect l="-263415" t="-611475" r="-134959" b="-22951"/>
                          </a:stretch>
                        </a:blipFill>
                      </a:tcPr>
                    </a:tc>
                    <a:tc>
                      <a:txBody>
                        <a:bodyPr/>
                        <a:lstStyle/>
                        <a:p>
                          <a:endParaRPr lang="en-US"/>
                        </a:p>
                      </a:txBody>
                      <a:tcPr>
                        <a:blipFill>
                          <a:blip r:embed="rId3"/>
                          <a:stretch>
                            <a:fillRect l="-538554" t="-611475" r="-100000" b="-22951"/>
                          </a:stretch>
                        </a:blipFill>
                      </a:tcPr>
                    </a:tc>
                    <a:tc>
                      <a:txBody>
                        <a:bodyPr/>
                        <a:lstStyle/>
                        <a:p>
                          <a:endParaRPr lang="en-US"/>
                        </a:p>
                      </a:txBody>
                      <a:tcPr>
                        <a:blipFill>
                          <a:blip r:embed="rId3"/>
                          <a:stretch>
                            <a:fillRect l="-648980" t="-611475" r="-1633" b="-22951"/>
                          </a:stretch>
                        </a:blipFill>
                      </a:tcPr>
                    </a:tc>
                    <a:extLst>
                      <a:ext uri="{0D108BD9-81ED-4DB2-BD59-A6C34878D82A}">
                        <a16:rowId xmlns:a16="http://schemas.microsoft.com/office/drawing/2014/main" val="2216333966"/>
                      </a:ext>
                    </a:extLst>
                  </a:tr>
                </a:tbl>
              </a:graphicData>
            </a:graphic>
          </p:graphicFrame>
        </mc:Fallback>
      </mc:AlternateContent>
      <p:sp>
        <p:nvSpPr>
          <p:cNvPr id="4" name="TextBox 3">
            <a:extLst>
              <a:ext uri="{FF2B5EF4-FFF2-40B4-BE49-F238E27FC236}">
                <a16:creationId xmlns:a16="http://schemas.microsoft.com/office/drawing/2014/main" id="{4E07A4FE-C15B-44FB-BD86-1A81D8FFFA5A}"/>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New results</a:t>
            </a:r>
            <a:endParaRPr lang="en-US" b="1" u="sng" dirty="0"/>
          </a:p>
        </p:txBody>
      </p:sp>
    </p:spTree>
    <p:extLst>
      <p:ext uri="{BB962C8B-B14F-4D97-AF65-F5344CB8AC3E}">
        <p14:creationId xmlns:p14="http://schemas.microsoft.com/office/powerpoint/2010/main" val="902099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8" y="2153758"/>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Normally synthesis is done using </a:t>
            </a:r>
            <a:r>
              <a:rPr lang="en-US" sz="1800" dirty="0" err="1">
                <a:latin typeface="Arial" panose="020B0604020202020204" pitchFamily="34" charset="0"/>
                <a:cs typeface="Arial" panose="020B0604020202020204" pitchFamily="34" charset="0"/>
              </a:rPr>
              <a:t>dc_shell’s</a:t>
            </a:r>
            <a:r>
              <a:rPr lang="en-US" sz="1800" dirty="0">
                <a:latin typeface="Arial" panose="020B0604020202020204" pitchFamily="34" charset="0"/>
                <a:cs typeface="Arial" panose="020B0604020202020204" pitchFamily="34" charset="0"/>
              </a:rPr>
              <a:t> GUI.</a:t>
            </a:r>
          </a:p>
          <a:p>
            <a:pPr indent="-342900">
              <a:spcBef>
                <a:spcPts val="1200"/>
              </a:spcBef>
            </a:pPr>
            <a:r>
              <a:rPr lang="en-US" sz="1800" dirty="0">
                <a:latin typeface="Arial" panose="020B0604020202020204" pitchFamily="34" charset="0"/>
                <a:cs typeface="Arial" panose="020B0604020202020204" pitchFamily="34" charset="0"/>
              </a:rPr>
              <a:t>We decided we want to make the synthesis step automatic, in one command.</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a:t>
            </a:r>
            <a:r>
              <a:rPr lang="en-US" sz="1400" dirty="0" err="1">
                <a:latin typeface="Arial" panose="020B0604020202020204" pitchFamily="34" charset="0"/>
                <a:cs typeface="Arial" panose="020B0604020202020204" pitchFamily="34" charset="0"/>
              </a:rPr>
              <a:t>dc_shell’s</a:t>
            </a:r>
            <a:r>
              <a:rPr lang="en-US" sz="1400" dirty="0">
                <a:latin typeface="Arial" panose="020B0604020202020204" pitchFamily="34" charset="0"/>
                <a:cs typeface="Arial" panose="020B0604020202020204" pitchFamily="34" charset="0"/>
              </a:rPr>
              <a:t>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1151662"/>
            <a:ext cx="4069080" cy="523220"/>
          </a:xfrm>
          <a:prstGeom prst="rect">
            <a:avLst/>
          </a:prstGeom>
          <a:noFill/>
        </p:spPr>
        <p:txBody>
          <a:bodyPr wrap="square" rtlCol="0">
            <a:spAutoFit/>
          </a:bodyPr>
          <a:lstStyle/>
          <a:p>
            <a:pPr algn="ctr"/>
            <a:r>
              <a:rPr lang="en-US" sz="2800" u="sng" dirty="0"/>
              <a:t>Synthesis</a:t>
            </a:r>
            <a:endParaRPr lang="en-US" u="sng" dirty="0"/>
          </a:p>
        </p:txBody>
      </p:sp>
      <p:sp>
        <p:nvSpPr>
          <p:cNvPr id="19" name="Rectangle 18">
            <a:extLst>
              <a:ext uri="{FF2B5EF4-FFF2-40B4-BE49-F238E27FC236}">
                <a16:creationId xmlns:a16="http://schemas.microsoft.com/office/drawing/2014/main" id="{6D328BC8-9A35-4711-91C4-DA615C44282D}"/>
              </a:ext>
            </a:extLst>
          </p:cNvPr>
          <p:cNvSpPr/>
          <p:nvPr/>
        </p:nvSpPr>
        <p:spPr>
          <a:xfrm>
            <a:off x="4649277" y="351407"/>
            <a:ext cx="2893444" cy="523220"/>
          </a:xfrm>
          <a:prstGeom prst="rect">
            <a:avLst/>
          </a:prstGeom>
        </p:spPr>
        <p:txBody>
          <a:bodyPr wrap="square">
            <a:spAutoFit/>
          </a:bodyPr>
          <a:lstStyle/>
          <a:p>
            <a:pPr algn="ctr"/>
            <a:r>
              <a:rPr lang="en-US" sz="2800" b="1" u="sng" dirty="0"/>
              <a:t>Methodology</a:t>
            </a:r>
          </a:p>
        </p:txBody>
      </p:sp>
      <p:sp>
        <p:nvSpPr>
          <p:cNvPr id="20" name="Title 1">
            <a:extLst>
              <a:ext uri="{FF2B5EF4-FFF2-40B4-BE49-F238E27FC236}">
                <a16:creationId xmlns:a16="http://schemas.microsoft.com/office/drawing/2014/main" id="{4FA97C4A-FC4B-410E-BB4C-66F26BC3342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9354B086-5219-446E-A751-F53F12BDC78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A0B923A1-CEEA-46B3-8715-1C41AD1AB1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E92BD183-7F6B-479F-84DB-0057F48E6F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94100F23-5D68-4BD6-A15F-EC0491832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5" name="Straight Connector 24">
            <a:extLst>
              <a:ext uri="{FF2B5EF4-FFF2-40B4-BE49-F238E27FC236}">
                <a16:creationId xmlns:a16="http://schemas.microsoft.com/office/drawing/2014/main" id="{C479EDCF-C07D-477E-AD71-41439896CD5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89F4CA-1297-4271-845C-1FC72905462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93193-EAF9-4404-8A68-8BDE9462E264}"/>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47A099-E89A-4C14-B29A-133CC67F386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3F73C-572F-48EB-A1C2-213A87275AB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30" name="Straight Connector 29">
            <a:extLst>
              <a:ext uri="{FF2B5EF4-FFF2-40B4-BE49-F238E27FC236}">
                <a16:creationId xmlns:a16="http://schemas.microsoft.com/office/drawing/2014/main" id="{20191CE5-45BE-452D-A624-34B00292303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7AAC20-3DAE-46E0-8C8F-66E424942F46}"/>
              </a:ext>
            </a:extLst>
          </p:cNvPr>
          <p:cNvSpPr/>
          <p:nvPr/>
        </p:nvSpPr>
        <p:spPr>
          <a:xfrm>
            <a:off x="8246993"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EF95FC-6C54-4EDE-BEB4-F4786A37A5B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EC0503-6EED-4B96-9C81-EBF47B639E3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35" name="Slide Number Placeholder 34">
            <a:extLst>
              <a:ext uri="{FF2B5EF4-FFF2-40B4-BE49-F238E27FC236}">
                <a16:creationId xmlns:a16="http://schemas.microsoft.com/office/drawing/2014/main" id="{55671D2A-0087-4CD6-BE31-BC0E719F050D}"/>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27</a:t>
            </a:fld>
            <a:endParaRPr lang="en-IL"/>
          </a:p>
        </p:txBody>
      </p:sp>
    </p:spTree>
    <p:extLst>
      <p:ext uri="{BB962C8B-B14F-4D97-AF65-F5344CB8AC3E}">
        <p14:creationId xmlns:p14="http://schemas.microsoft.com/office/powerpoint/2010/main" val="1880566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B0143-0393-46A9-A00D-03567FF4D204}"/>
              </a:ext>
            </a:extLst>
          </p:cNvPr>
          <p:cNvSpPr txBox="1"/>
          <p:nvPr/>
        </p:nvSpPr>
        <p:spPr>
          <a:xfrm>
            <a:off x="4061460" y="598240"/>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4" name="Picture 3">
            <a:extLst>
              <a:ext uri="{FF2B5EF4-FFF2-40B4-BE49-F238E27FC236}">
                <a16:creationId xmlns:a16="http://schemas.microsoft.com/office/drawing/2014/main" id="{31B36104-AC55-4E75-A2D5-3D05BA963C15}"/>
              </a:ext>
            </a:extLst>
          </p:cNvPr>
          <p:cNvPicPr>
            <a:picLocks noChangeAspect="1"/>
          </p:cNvPicPr>
          <p:nvPr/>
        </p:nvPicPr>
        <p:blipFill>
          <a:blip r:embed="rId3"/>
          <a:stretch>
            <a:fillRect/>
          </a:stretch>
        </p:blipFill>
        <p:spPr>
          <a:xfrm>
            <a:off x="1435985" y="3714761"/>
            <a:ext cx="9320030" cy="2092091"/>
          </a:xfrm>
          <a:prstGeom prst="rect">
            <a:avLst/>
          </a:prstGeom>
        </p:spPr>
      </p:pic>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4"/>
          <a:stretch>
            <a:fillRect/>
          </a:stretch>
        </p:blipFill>
        <p:spPr>
          <a:xfrm>
            <a:off x="1028054" y="1755380"/>
            <a:ext cx="10135892" cy="1214760"/>
          </a:xfrm>
          <a:prstGeom prst="rect">
            <a:avLst/>
          </a:prstGeom>
        </p:spPr>
      </p:pic>
      <p:sp>
        <p:nvSpPr>
          <p:cNvPr id="7" name="Slide Number Placeholder 6">
            <a:extLst>
              <a:ext uri="{FF2B5EF4-FFF2-40B4-BE49-F238E27FC236}">
                <a16:creationId xmlns:a16="http://schemas.microsoft.com/office/drawing/2014/main" id="{D6D46BAE-E21E-4DDE-92F6-DF9BD597753A}"/>
              </a:ext>
            </a:extLst>
          </p:cNvPr>
          <p:cNvSpPr>
            <a:spLocks noGrp="1"/>
          </p:cNvSpPr>
          <p:nvPr>
            <p:ph type="sldNum" sz="quarter" idx="12"/>
          </p:nvPr>
        </p:nvSpPr>
        <p:spPr>
          <a:xfrm>
            <a:off x="9448800" y="6483350"/>
            <a:ext cx="2743200" cy="365125"/>
          </a:xfrm>
        </p:spPr>
        <p:txBody>
          <a:bodyPr/>
          <a:lstStyle/>
          <a:p>
            <a:fld id="{FA14CE62-B6AF-475A-BB26-7E2CBB4B5225}" type="slidenum">
              <a:rPr lang="en-IL" smtClean="0"/>
              <a:t>28</a:t>
            </a:fld>
            <a:endParaRPr lang="en-IL"/>
          </a:p>
        </p:txBody>
      </p:sp>
    </p:spTree>
    <p:extLst>
      <p:ext uri="{BB962C8B-B14F-4D97-AF65-F5344CB8AC3E}">
        <p14:creationId xmlns:p14="http://schemas.microsoft.com/office/powerpoint/2010/main" val="3649009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u="sng" dirty="0"/>
              <a:t>Compilation</a:t>
            </a:r>
            <a:endParaRPr lang="en-US"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4" name="Slide Number Placeholder 3">
            <a:extLst>
              <a:ext uri="{FF2B5EF4-FFF2-40B4-BE49-F238E27FC236}">
                <a16:creationId xmlns:a16="http://schemas.microsoft.com/office/drawing/2014/main" id="{0CDE7361-1D6C-49CE-923A-6A0AFC81790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29</a:t>
            </a:fld>
            <a:endParaRPr lang="en-IL"/>
          </a:p>
        </p:txBody>
      </p:sp>
    </p:spTree>
    <p:extLst>
      <p:ext uri="{BB962C8B-B14F-4D97-AF65-F5344CB8AC3E}">
        <p14:creationId xmlns:p14="http://schemas.microsoft.com/office/powerpoint/2010/main" val="45087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dirty="0">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F0CFF4-9DD6-4CC7-906E-AF7BF2E9C3AD}"/>
              </a:ext>
            </a:extLst>
          </p:cNvPr>
          <p:cNvSpPr>
            <a:spLocks noGrp="1"/>
          </p:cNvSpPr>
          <p:nvPr>
            <p:ph type="subTitle" idx="1"/>
          </p:nvPr>
        </p:nvSpPr>
        <p:spPr>
          <a:xfrm>
            <a:off x="1524000" y="1187036"/>
            <a:ext cx="9144000" cy="5374110"/>
          </a:xfrm>
        </p:spPr>
        <p:txBody>
          <a:bodyPr>
            <a:noAutofit/>
          </a:bodyPr>
          <a:lstStyle/>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RISC-V</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PULP</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PULPino</a:t>
            </a:r>
            <a:endParaRPr lang="en-US" sz="16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Uses RI5CY core.</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PULPeniX</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Developed in Bar </a:t>
            </a:r>
            <a:r>
              <a:rPr lang="en-US" sz="1200" dirty="0" err="1">
                <a:latin typeface="Arial" panose="020B0604020202020204" pitchFamily="34" charset="0"/>
                <a:cs typeface="Arial" panose="020B0604020202020204" pitchFamily="34" charset="0"/>
              </a:rPr>
              <a:t>Ilan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Enics</a:t>
            </a:r>
            <a:r>
              <a:rPr lang="en-US" sz="1200" dirty="0">
                <a:latin typeface="Arial" panose="020B0604020202020204" pitchFamily="34" charset="0"/>
                <a:cs typeface="Arial" panose="020B0604020202020204" pitchFamily="34" charset="0"/>
              </a:rPr>
              <a:t> lab.</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HW and SW development and simulation environment.</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AES</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Advanced Encryption Standard - specification for the encryption of electronic data.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a design principle known as a substitution–permutation network.</a:t>
            </a:r>
          </a:p>
        </p:txBody>
      </p:sp>
      <p:sp>
        <p:nvSpPr>
          <p:cNvPr id="6" name="Slide Number Placeholder 5">
            <a:extLst>
              <a:ext uri="{FF2B5EF4-FFF2-40B4-BE49-F238E27FC236}">
                <a16:creationId xmlns:a16="http://schemas.microsoft.com/office/drawing/2014/main" id="{9759AED0-2906-4402-AB4C-9AA71107C9F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a:t>
            </a:fld>
            <a:endParaRPr lang="en-IL"/>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
        <p:nvSpPr>
          <p:cNvPr id="6" name="Slide Number Placeholder 5">
            <a:extLst>
              <a:ext uri="{FF2B5EF4-FFF2-40B4-BE49-F238E27FC236}">
                <a16:creationId xmlns:a16="http://schemas.microsoft.com/office/drawing/2014/main" id="{3F396C73-FCDC-4B83-A056-B88F5A65EE1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30</a:t>
            </a:fld>
            <a:endParaRPr lang="en-IL"/>
          </a:p>
        </p:txBody>
      </p:sp>
    </p:spTree>
    <p:extLst>
      <p:ext uri="{BB962C8B-B14F-4D97-AF65-F5344CB8AC3E}">
        <p14:creationId xmlns:p14="http://schemas.microsoft.com/office/powerpoint/2010/main" val="189229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7044625" y="2114351"/>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1842953" y="3059357"/>
            <a:ext cx="3304423" cy="1296830"/>
          </a:xfrm>
          <a:prstGeom prst="rect">
            <a:avLst/>
          </a:prstGeom>
        </p:spPr>
      </p:pic>
      <p:sp>
        <p:nvSpPr>
          <p:cNvPr id="7" name="Slide Number Placeholder 6">
            <a:extLst>
              <a:ext uri="{FF2B5EF4-FFF2-40B4-BE49-F238E27FC236}">
                <a16:creationId xmlns:a16="http://schemas.microsoft.com/office/drawing/2014/main" id="{547BD752-2B88-4378-9812-400D5324AA1C}"/>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31</a:t>
            </a:fld>
            <a:endParaRPr lang="en-IL"/>
          </a:p>
        </p:txBody>
      </p:sp>
    </p:spTree>
    <p:extLst>
      <p:ext uri="{BB962C8B-B14F-4D97-AF65-F5344CB8AC3E}">
        <p14:creationId xmlns:p14="http://schemas.microsoft.com/office/powerpoint/2010/main" val="3014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6" y="1853943"/>
            <a:ext cx="3615161" cy="1714542"/>
          </a:xfrm>
          <a:prstGeom prst="rect">
            <a:avLst/>
          </a:prstGeom>
        </p:spPr>
      </p:pic>
      <p:pic>
        <p:nvPicPr>
          <p:cNvPr id="5" name="Picture 4">
            <a:extLst>
              <a:ext uri="{FF2B5EF4-FFF2-40B4-BE49-F238E27FC236}">
                <a16:creationId xmlns:a16="http://schemas.microsoft.com/office/drawing/2014/main" id="{FFC05640-42A9-44FA-92D5-F8DD7DF7776B}"/>
              </a:ext>
            </a:extLst>
          </p:cNvPr>
          <p:cNvPicPr>
            <a:picLocks noChangeAspect="1"/>
          </p:cNvPicPr>
          <p:nvPr/>
        </p:nvPicPr>
        <p:blipFill>
          <a:blip r:embed="rId4"/>
          <a:stretch>
            <a:fillRect/>
          </a:stretch>
        </p:blipFill>
        <p:spPr>
          <a:xfrm>
            <a:off x="2568503" y="4749812"/>
            <a:ext cx="7054993" cy="787459"/>
          </a:xfrm>
          <a:prstGeom prst="rect">
            <a:avLst/>
          </a:prstGeom>
        </p:spPr>
      </p:pic>
      <p:sp>
        <p:nvSpPr>
          <p:cNvPr id="7" name="Slide Number Placeholder 6">
            <a:extLst>
              <a:ext uri="{FF2B5EF4-FFF2-40B4-BE49-F238E27FC236}">
                <a16:creationId xmlns:a16="http://schemas.microsoft.com/office/drawing/2014/main" id="{C580D386-60DD-4D78-8F1F-CB02677F3CE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32</a:t>
            </a:fld>
            <a:endParaRPr lang="en-IL" dirty="0"/>
          </a:p>
        </p:txBody>
      </p:sp>
    </p:spTree>
    <p:extLst>
      <p:ext uri="{BB962C8B-B14F-4D97-AF65-F5344CB8AC3E}">
        <p14:creationId xmlns:p14="http://schemas.microsoft.com/office/powerpoint/2010/main" val="4220235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061459" y="448794"/>
            <a:ext cx="4069080" cy="523220"/>
          </a:xfrm>
          <a:prstGeom prst="rect">
            <a:avLst/>
          </a:prstGeom>
          <a:noFill/>
        </p:spPr>
        <p:txBody>
          <a:bodyPr wrap="square" rtlCol="0">
            <a:spAutoFit/>
          </a:bodyPr>
          <a:lstStyle/>
          <a:p>
            <a:pPr algn="ctr"/>
            <a:r>
              <a:rPr lang="en-US" sz="2800" dirty="0"/>
              <a:t>AES test</a:t>
            </a:r>
            <a:endParaRPr lang="en-US" dirty="0"/>
          </a:p>
        </p:txBody>
      </p: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a:blip r:embed="rId3"/>
          <a:stretch>
            <a:fillRect/>
          </a:stretch>
        </p:blipFill>
        <p:spPr>
          <a:xfrm>
            <a:off x="2360472" y="1866682"/>
            <a:ext cx="6858957" cy="3124636"/>
          </a:xfrm>
          <a:prstGeom prst="rect">
            <a:avLst/>
          </a:prstGeom>
        </p:spPr>
      </p:pic>
      <p:sp>
        <p:nvSpPr>
          <p:cNvPr id="6" name="Slide Number Placeholder 5">
            <a:extLst>
              <a:ext uri="{FF2B5EF4-FFF2-40B4-BE49-F238E27FC236}">
                <a16:creationId xmlns:a16="http://schemas.microsoft.com/office/drawing/2014/main" id="{2D4FC120-1010-43D7-A21A-4ACAB8261C8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33</a:t>
            </a:fld>
            <a:endParaRPr lang="en-IL" dirty="0"/>
          </a:p>
        </p:txBody>
      </p:sp>
    </p:spTree>
    <p:extLst>
      <p:ext uri="{BB962C8B-B14F-4D97-AF65-F5344CB8AC3E}">
        <p14:creationId xmlns:p14="http://schemas.microsoft.com/office/powerpoint/2010/main" val="3057578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3"/>
          <a:stretch>
            <a:fillRect/>
          </a:stretch>
        </p:blipFill>
        <p:spPr>
          <a:xfrm>
            <a:off x="951587" y="1740645"/>
            <a:ext cx="10245260" cy="4132542"/>
          </a:xfrm>
          <a:prstGeom prst="rect">
            <a:avLst/>
          </a:prstGeom>
        </p:spPr>
      </p:pic>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sp>
        <p:nvSpPr>
          <p:cNvPr id="9" name="Rectangle 8">
            <a:extLst>
              <a:ext uri="{FF2B5EF4-FFF2-40B4-BE49-F238E27FC236}">
                <a16:creationId xmlns:a16="http://schemas.microsoft.com/office/drawing/2014/main" id="{BFB18331-8BEE-489B-9CDF-4A0A543EDC15}"/>
              </a:ext>
            </a:extLst>
          </p:cNvPr>
          <p:cNvSpPr/>
          <p:nvPr/>
        </p:nvSpPr>
        <p:spPr>
          <a:xfrm>
            <a:off x="995153" y="5417389"/>
            <a:ext cx="4629270" cy="455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990622" y="4731456"/>
            <a:ext cx="10102947" cy="2718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66C4BAFA-F3A0-41CC-BEA4-FD89B5153771}"/>
              </a:ext>
            </a:extLst>
          </p:cNvPr>
          <p:cNvSpPr/>
          <p:nvPr/>
        </p:nvSpPr>
        <p:spPr>
          <a:xfrm>
            <a:off x="2794958" y="3019245"/>
            <a:ext cx="1949570" cy="2718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654060" y="4981623"/>
            <a:ext cx="1407400" cy="2718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DBB72D1-DBA4-49D0-8F74-A9F08636EF9D}"/>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34</a:t>
            </a:fld>
            <a:endParaRPr lang="en-IL" dirty="0"/>
          </a:p>
        </p:txBody>
      </p:sp>
    </p:spTree>
    <p:extLst>
      <p:ext uri="{BB962C8B-B14F-4D97-AF65-F5344CB8AC3E}">
        <p14:creationId xmlns:p14="http://schemas.microsoft.com/office/powerpoint/2010/main" val="93014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Conclusions</a:t>
            </a:r>
            <a:endParaRPr lang="en-US" b="1" u="sng" dirty="0"/>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2013204" y="1801368"/>
            <a:ext cx="8165592" cy="3803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Successfully integrate AES engine inside RISCV core</a:t>
            </a:r>
          </a:p>
          <a:p>
            <a:pPr lvl="1" indent="-342900">
              <a:spcBef>
                <a:spcPts val="1200"/>
              </a:spcBef>
            </a:pPr>
            <a:r>
              <a:rPr lang="en-US" sz="1400" dirty="0">
                <a:latin typeface="Arial" panose="020B0604020202020204" pitchFamily="34" charset="0"/>
                <a:cs typeface="Arial" panose="020B0604020202020204" pitchFamily="34" charset="0"/>
              </a:rPr>
              <a:t>Minimal effect on power and timing performance</a:t>
            </a:r>
          </a:p>
          <a:p>
            <a:pPr lvl="1" indent="-342900">
              <a:spcBef>
                <a:spcPts val="1200"/>
              </a:spcBef>
            </a:pPr>
            <a:r>
              <a:rPr lang="en-US" sz="1400" dirty="0">
                <a:latin typeface="Arial" panose="020B0604020202020204" pitchFamily="34" charset="0"/>
                <a:cs typeface="Arial" panose="020B0604020202020204" pitchFamily="34" charset="0"/>
              </a:rPr>
              <a:t>Significant effect on area</a:t>
            </a:r>
          </a:p>
          <a:p>
            <a:pPr indent="-342900">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a:p>
            <a:pPr indent="-342900">
              <a:spcBef>
                <a:spcPts val="1200"/>
              </a:spcBef>
            </a:pPr>
            <a:r>
              <a:rPr lang="en-US" sz="1800" dirty="0">
                <a:latin typeface="Arial" panose="020B0604020202020204" pitchFamily="34" charset="0"/>
                <a:cs typeface="Arial" panose="020B0604020202020204" pitchFamily="34" charset="0"/>
              </a:rPr>
              <a:t>Improve existing simulation scripts</a:t>
            </a:r>
          </a:p>
          <a:p>
            <a:pPr lvl="1" indent="-342900">
              <a:spcBef>
                <a:spcPts val="1200"/>
              </a:spcBef>
            </a:pPr>
            <a:r>
              <a:rPr lang="en-US" sz="1400" dirty="0">
                <a:latin typeface="Arial" panose="020B0604020202020204" pitchFamily="34" charset="0"/>
                <a:cs typeface="Arial" panose="020B0604020202020204" pitchFamily="34" charset="0"/>
              </a:rPr>
              <a:t>Improve </a:t>
            </a:r>
            <a:r>
              <a:rPr lang="en-US" sz="1400" dirty="0" err="1">
                <a:latin typeface="Arial" panose="020B0604020202020204" pitchFamily="34" charset="0"/>
                <a:cs typeface="Arial" panose="020B0604020202020204" pitchFamily="34" charset="0"/>
              </a:rPr>
              <a:t>GenPro</a:t>
            </a:r>
            <a:r>
              <a:rPr lang="en-US" sz="1400" dirty="0">
                <a:latin typeface="Arial" panose="020B0604020202020204" pitchFamily="34" charset="0"/>
                <a:cs typeface="Arial" panose="020B0604020202020204" pitchFamily="34" charset="0"/>
              </a:rPr>
              <a:t> setup script</a:t>
            </a:r>
          </a:p>
          <a:p>
            <a:pPr lvl="1" indent="-342900">
              <a:spcBef>
                <a:spcPts val="1200"/>
              </a:spcBef>
            </a:pPr>
            <a:r>
              <a:rPr lang="en-US" sz="1400" dirty="0">
                <a:latin typeface="Arial" panose="020B0604020202020204" pitchFamily="34" charset="0"/>
                <a:cs typeface="Arial" panose="020B0604020202020204" pitchFamily="34" charset="0"/>
              </a:rPr>
              <a:t>Add new simulation options </a:t>
            </a:r>
          </a:p>
          <a:p>
            <a:pPr indent="-342900">
              <a:spcBef>
                <a:spcPts val="1200"/>
              </a:spcBef>
            </a:pPr>
            <a:r>
              <a:rPr lang="en-US" sz="1800" dirty="0">
                <a:latin typeface="Arial" panose="020B0604020202020204" pitchFamily="34" charset="0"/>
                <a:cs typeface="Arial" panose="020B0604020202020204" pitchFamily="34" charset="0"/>
              </a:rPr>
              <a:t>Add synthesis script</a:t>
            </a:r>
          </a:p>
          <a:p>
            <a:pPr lvl="1" indent="-342900">
              <a:spcBef>
                <a:spcPts val="1200"/>
              </a:spcBef>
            </a:pPr>
            <a:r>
              <a:rPr lang="en-US" sz="1400" dirty="0">
                <a:latin typeface="Arial" panose="020B0604020202020204" pitchFamily="34" charset="0"/>
                <a:cs typeface="Arial" panose="020B0604020202020204" pitchFamily="34" charset="0"/>
              </a:rPr>
              <a:t>No need to open </a:t>
            </a:r>
            <a:r>
              <a:rPr lang="en-US" sz="1400" dirty="0" err="1">
                <a:latin typeface="Arial" panose="020B0604020202020204" pitchFamily="34" charset="0"/>
                <a:cs typeface="Arial" panose="020B0604020202020204" pitchFamily="34" charset="0"/>
              </a:rPr>
              <a:t>dc_shell</a:t>
            </a:r>
            <a:r>
              <a:rPr lang="en-US" sz="1400" dirty="0">
                <a:latin typeface="Arial" panose="020B0604020202020204" pitchFamily="34" charset="0"/>
                <a:cs typeface="Arial" panose="020B0604020202020204" pitchFamily="34" charset="0"/>
              </a:rPr>
              <a:t> to synthesize the project</a:t>
            </a:r>
          </a:p>
        </p:txBody>
      </p:sp>
      <p:sp>
        <p:nvSpPr>
          <p:cNvPr id="6" name="Title 1">
            <a:extLst>
              <a:ext uri="{FF2B5EF4-FFF2-40B4-BE49-F238E27FC236}">
                <a16:creationId xmlns:a16="http://schemas.microsoft.com/office/drawing/2014/main" id="{937038E3-6D38-47AB-8E5F-F4CB770A4B6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75546FF-C527-4FAB-A8E4-55981216C07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F6868CB-5392-4BB4-8E04-2BA78C73D7F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4074A22C-32BF-4FB3-BAF7-036744D5431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5A95EFF-10C8-434C-BEEA-C4BE15BE1F45}"/>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55EB140D-6AA0-404C-8D85-7EF81377EF9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6A4B0F-6634-4848-8DA4-2C9B6396ADB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1CD79E-1BB9-4E03-B559-1CCCF103759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D7A726-D648-4616-9257-722976DD6E9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DAB1FF-7869-49DF-859B-88B97D06A0B9}"/>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3955682B-4A5F-4C4C-9458-7E2644DE1C9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8B2944-3BC0-481A-AC29-9444272E5A32}"/>
              </a:ext>
            </a:extLst>
          </p:cNvPr>
          <p:cNvSpPr/>
          <p:nvPr/>
        </p:nvSpPr>
        <p:spPr>
          <a:xfrm>
            <a:off x="9929932" y="6464965"/>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16403C5-A53D-4898-9E5E-D557BC9C56D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06FF67-1BB9-4B5E-B803-E2FEF7DED9F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0" name="Slide Number Placeholder 19">
            <a:extLst>
              <a:ext uri="{FF2B5EF4-FFF2-40B4-BE49-F238E27FC236}">
                <a16:creationId xmlns:a16="http://schemas.microsoft.com/office/drawing/2014/main" id="{6F3E578E-7B71-4CB5-9B6E-0ADF5946E994}"/>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35</a:t>
            </a:fld>
            <a:endParaRPr lang="en-IL" dirty="0"/>
          </a:p>
        </p:txBody>
      </p:sp>
    </p:spTree>
    <p:extLst>
      <p:ext uri="{BB962C8B-B14F-4D97-AF65-F5344CB8AC3E}">
        <p14:creationId xmlns:p14="http://schemas.microsoft.com/office/powerpoint/2010/main" val="322565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
        <p:nvSpPr>
          <p:cNvPr id="5" name="Slide Number Placeholder 4">
            <a:extLst>
              <a:ext uri="{FF2B5EF4-FFF2-40B4-BE49-F238E27FC236}">
                <a16:creationId xmlns:a16="http://schemas.microsoft.com/office/drawing/2014/main" id="{266B409B-CC5E-48EC-8BAC-8E4D6869D6A3}"/>
              </a:ext>
            </a:extLst>
          </p:cNvPr>
          <p:cNvSpPr>
            <a:spLocks noGrp="1"/>
          </p:cNvSpPr>
          <p:nvPr>
            <p:ph type="sldNum" sz="quarter" idx="12"/>
          </p:nvPr>
        </p:nvSpPr>
        <p:spPr>
          <a:xfrm>
            <a:off x="9448800" y="6473825"/>
            <a:ext cx="2743200" cy="365125"/>
          </a:xfrm>
        </p:spPr>
        <p:txBody>
          <a:bodyPr/>
          <a:lstStyle/>
          <a:p>
            <a:fld id="{FA14CE62-B6AF-475A-BB26-7E2CBB4B5225}" type="slidenum">
              <a:rPr lang="en-IL" smtClean="0"/>
              <a:t>36</a:t>
            </a:fld>
            <a:endParaRPr lang="en-IL"/>
          </a:p>
        </p:txBody>
      </p:sp>
    </p:spTree>
    <p:extLst>
      <p:ext uri="{BB962C8B-B14F-4D97-AF65-F5344CB8AC3E}">
        <p14:creationId xmlns:p14="http://schemas.microsoft.com/office/powerpoint/2010/main" val="2272742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
        <p:nvSpPr>
          <p:cNvPr id="5" name="Slide Number Placeholder 4">
            <a:extLst>
              <a:ext uri="{FF2B5EF4-FFF2-40B4-BE49-F238E27FC236}">
                <a16:creationId xmlns:a16="http://schemas.microsoft.com/office/drawing/2014/main" id="{803CC9EF-D539-4ACD-9BEF-1FB44344146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37</a:t>
            </a:fld>
            <a:endParaRPr lang="en-IL"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953946"/>
            <a:ext cx="7203688" cy="523220"/>
          </a:xfrm>
          <a:prstGeom prst="rect">
            <a:avLst/>
          </a:prstGeom>
          <a:noFill/>
        </p:spPr>
        <p:txBody>
          <a:bodyPr wrap="square" rtlCol="0">
            <a:spAutoFit/>
          </a:bodyPr>
          <a:lstStyle/>
          <a:p>
            <a:pPr algn="ctr"/>
            <a:r>
              <a:rPr lang="en-US" sz="2800" u="sng" dirty="0"/>
              <a:t>RI5CY Core</a:t>
            </a:r>
          </a:p>
        </p:txBody>
      </p:sp>
      <p:sp>
        <p:nvSpPr>
          <p:cNvPr id="6" name="Slide Number Placeholder 5">
            <a:extLst>
              <a:ext uri="{FF2B5EF4-FFF2-40B4-BE49-F238E27FC236}">
                <a16:creationId xmlns:a16="http://schemas.microsoft.com/office/drawing/2014/main" id="{FE0B8085-4B17-4B99-AF88-D4ABADFF4A4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4</a:t>
            </a:fld>
            <a:endParaRPr lang="en-IL"/>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700590"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a:t>
            </a:r>
            <a:r>
              <a:rPr lang="en-US" dirty="0">
                <a:latin typeface="Arial" panose="020B0604020202020204" pitchFamily="34" charset="0"/>
                <a:cs typeface="Arial" panose="020B0604020202020204" pitchFamily="34" charset="0"/>
              </a:rPr>
              <a:t>performance</a:t>
            </a: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8C688D8-163D-42F6-BAB3-7B22A919645C}"/>
              </a:ext>
            </a:extLst>
          </p:cNvPr>
          <p:cNvSpPr>
            <a:spLocks noGrp="1"/>
          </p:cNvSpPr>
          <p:nvPr>
            <p:ph type="sldNum" sz="quarter" idx="12"/>
          </p:nvPr>
        </p:nvSpPr>
        <p:spPr>
          <a:xfrm>
            <a:off x="9448800" y="6483173"/>
            <a:ext cx="2743200" cy="365125"/>
          </a:xfrm>
        </p:spPr>
        <p:txBody>
          <a:bodyPr/>
          <a:lstStyle/>
          <a:p>
            <a:fld id="{FA14CE62-B6AF-475A-BB26-7E2CBB4B5225}" type="slidenum">
              <a:rPr lang="en-IL" smtClean="0"/>
              <a:t>5</a:t>
            </a:fld>
            <a:endParaRPr lang="en-IL"/>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1654007288"/>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3150848">
                  <a:extLst>
                    <a:ext uri="{9D8B030D-6E8A-4147-A177-3AD203B41FA5}">
                      <a16:colId xmlns:a16="http://schemas.microsoft.com/office/drawing/2014/main" val="169219873"/>
                    </a:ext>
                  </a:extLst>
                </a:gridCol>
                <a:gridCol w="2696705">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4" name="Slide Number Placeholder 3">
            <a:extLst>
              <a:ext uri="{FF2B5EF4-FFF2-40B4-BE49-F238E27FC236}">
                <a16:creationId xmlns:a16="http://schemas.microsoft.com/office/drawing/2014/main" id="{D0EE8E29-56B9-4C43-B8BE-F1AF60E1953A}"/>
              </a:ext>
            </a:extLst>
          </p:cNvPr>
          <p:cNvSpPr>
            <a:spLocks noGrp="1"/>
          </p:cNvSpPr>
          <p:nvPr>
            <p:ph type="sldNum" sz="quarter" idx="12"/>
          </p:nvPr>
        </p:nvSpPr>
        <p:spPr>
          <a:xfrm>
            <a:off x="9448800" y="6483086"/>
            <a:ext cx="2743200" cy="365125"/>
          </a:xfrm>
        </p:spPr>
        <p:txBody>
          <a:bodyPr/>
          <a:lstStyle/>
          <a:p>
            <a:fld id="{FA14CE62-B6AF-475A-BB26-7E2CBB4B5225}" type="slidenum">
              <a:rPr lang="en-IL" smtClean="0"/>
              <a:t>6</a:t>
            </a:fld>
            <a:endParaRPr lang="en-IL"/>
          </a:p>
        </p:txBody>
      </p:sp>
    </p:spTree>
    <p:extLst>
      <p:ext uri="{BB962C8B-B14F-4D97-AF65-F5344CB8AC3E}">
        <p14:creationId xmlns:p14="http://schemas.microsoft.com/office/powerpoint/2010/main" val="30532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77" name="Title 1">
            <a:extLst>
              <a:ext uri="{FF2B5EF4-FFF2-40B4-BE49-F238E27FC236}">
                <a16:creationId xmlns:a16="http://schemas.microsoft.com/office/drawing/2014/main" id="{92ADE829-6DFF-4B88-BF49-B06C2A45CAA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8" name="TextBox 77">
            <a:extLst>
              <a:ext uri="{FF2B5EF4-FFF2-40B4-BE49-F238E27FC236}">
                <a16:creationId xmlns:a16="http://schemas.microsoft.com/office/drawing/2014/main" id="{4E047170-8144-42D4-A622-828CA235DD9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3" name="TextBox 92">
            <a:extLst>
              <a:ext uri="{FF2B5EF4-FFF2-40B4-BE49-F238E27FC236}">
                <a16:creationId xmlns:a16="http://schemas.microsoft.com/office/drawing/2014/main" id="{5AE3913A-21A1-421A-9FAE-7566CC646BC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4" name="TextBox 93">
            <a:extLst>
              <a:ext uri="{FF2B5EF4-FFF2-40B4-BE49-F238E27FC236}">
                <a16:creationId xmlns:a16="http://schemas.microsoft.com/office/drawing/2014/main" id="{37B8006F-0A18-4BCB-B3FC-54BD1C9ABFB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95" name="TextBox 94">
            <a:extLst>
              <a:ext uri="{FF2B5EF4-FFF2-40B4-BE49-F238E27FC236}">
                <a16:creationId xmlns:a16="http://schemas.microsoft.com/office/drawing/2014/main" id="{ABE6FB93-CC47-45AC-B5DB-1045CEE8D23F}"/>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96" name="Straight Connector 95">
            <a:extLst>
              <a:ext uri="{FF2B5EF4-FFF2-40B4-BE49-F238E27FC236}">
                <a16:creationId xmlns:a16="http://schemas.microsoft.com/office/drawing/2014/main" id="{75320DC0-C09E-41B5-84D3-88C8B5587F5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F1CEE2-5EDF-4194-8FE7-07D73FB0E30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F361518-9DFC-4BA7-A480-D5ACB6AC57E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C100D4-DE77-4FEE-ADA2-21A33F04861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0C9F34F-DF20-4A99-96CD-FEEC560F28D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01" name="Straight Connector 100">
            <a:extLst>
              <a:ext uri="{FF2B5EF4-FFF2-40B4-BE49-F238E27FC236}">
                <a16:creationId xmlns:a16="http://schemas.microsoft.com/office/drawing/2014/main" id="{031CEF40-2133-4EAA-8EC3-7C3C889FA07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4B706DD-6307-4242-B2AB-8D590A564341}"/>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9E58F313-58CC-4D90-A7C9-549DA7CEAF3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D3DAB2-0DEF-4888-8A5B-A3FD0E32B58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7" name="Slide Number Placeholder 6">
            <a:extLst>
              <a:ext uri="{FF2B5EF4-FFF2-40B4-BE49-F238E27FC236}">
                <a16:creationId xmlns:a16="http://schemas.microsoft.com/office/drawing/2014/main" id="{D971E110-C349-4385-A165-8B015A6211E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7</a:t>
            </a:fld>
            <a:endParaRPr lang="en-IL"/>
          </a:p>
        </p:txBody>
      </p: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924492"/>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404435"/>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855102"/>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855102"/>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3129280"/>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611222"/>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4100536"/>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344262"/>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778199"/>
            <a:ext cx="3893820" cy="1356360"/>
          </a:xfrm>
          <a:prstGeom prst="rect">
            <a:avLst/>
          </a:prstGeom>
          <a:ln w="41275">
            <a:solidFill>
              <a:schemeClr val="accent1"/>
            </a:solidFill>
          </a:ln>
        </p:spPr>
      </p:pic>
      <p:sp>
        <p:nvSpPr>
          <p:cNvPr id="15" name="Slide Number Placeholder 14">
            <a:extLst>
              <a:ext uri="{FF2B5EF4-FFF2-40B4-BE49-F238E27FC236}">
                <a16:creationId xmlns:a16="http://schemas.microsoft.com/office/drawing/2014/main" id="{2146983B-C94D-460F-9A8E-64D77D5505C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8</a:t>
            </a:fld>
            <a:endParaRPr lang="en-IL"/>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4CFD3423-5460-49E6-9C25-74A1F32325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9</a:t>
            </a:fld>
            <a:endParaRPr lang="en-IL" dirty="0"/>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6945</TotalTime>
  <Words>2661</Words>
  <Application>Microsoft Office PowerPoint</Application>
  <PresentationFormat>Widescreen</PresentationFormat>
  <Paragraphs>470</Paragraphs>
  <Slides>37</Slides>
  <Notes>34</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192</cp:revision>
  <dcterms:created xsi:type="dcterms:W3CDTF">2019-12-31T15:08:14Z</dcterms:created>
  <dcterms:modified xsi:type="dcterms:W3CDTF">2020-11-25T15:38:29Z</dcterms:modified>
</cp:coreProperties>
</file>