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4" r:id="rId3"/>
    <p:sldId id="257" r:id="rId4"/>
    <p:sldId id="280" r:id="rId5"/>
    <p:sldId id="258" r:id="rId6"/>
    <p:sldId id="261" r:id="rId7"/>
    <p:sldId id="259" r:id="rId8"/>
    <p:sldId id="268" r:id="rId9"/>
    <p:sldId id="270" r:id="rId10"/>
    <p:sldId id="269" r:id="rId11"/>
    <p:sldId id="271" r:id="rId12"/>
    <p:sldId id="272" r:id="rId13"/>
    <p:sldId id="281" r:id="rId14"/>
    <p:sldId id="262" r:id="rId15"/>
    <p:sldId id="273" r:id="rId16"/>
    <p:sldId id="275" r:id="rId17"/>
    <p:sldId id="277" r:id="rId18"/>
    <p:sldId id="278" r:id="rId19"/>
    <p:sldId id="286" r:id="rId20"/>
    <p:sldId id="283" r:id="rId21"/>
    <p:sldId id="284" r:id="rId22"/>
    <p:sldId id="285" r:id="rId23"/>
    <p:sldId id="297" r:id="rId24"/>
    <p:sldId id="282" r:id="rId25"/>
    <p:sldId id="293" r:id="rId26"/>
    <p:sldId id="294" r:id="rId27"/>
    <p:sldId id="289" r:id="rId28"/>
    <p:sldId id="290" r:id="rId29"/>
    <p:sldId id="291" r:id="rId30"/>
    <p:sldId id="292" r:id="rId31"/>
    <p:sldId id="288" r:id="rId32"/>
    <p:sldId id="276" r:id="rId33"/>
    <p:sldId id="287" r:id="rId34"/>
    <p:sldId id="295" r:id="rId35"/>
    <p:sldId id="296" r:id="rId3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4AE33A-C409-4497-84E9-848659ABBC3F}">
          <p14:sldIdLst>
            <p14:sldId id="256"/>
            <p14:sldId id="274"/>
            <p14:sldId id="257"/>
            <p14:sldId id="280"/>
            <p14:sldId id="258"/>
            <p14:sldId id="261"/>
          </p14:sldIdLst>
        </p14:section>
        <p14:section name="diagram" id="{3AE94F32-826E-4138-A3AF-1535B3A7B7AA}">
          <p14:sldIdLst>
            <p14:sldId id="259"/>
            <p14:sldId id="268"/>
            <p14:sldId id="270"/>
            <p14:sldId id="269"/>
            <p14:sldId id="271"/>
            <p14:sldId id="272"/>
            <p14:sldId id="281"/>
            <p14:sldId id="262"/>
            <p14:sldId id="273"/>
            <p14:sldId id="275"/>
            <p14:sldId id="277"/>
            <p14:sldId id="278"/>
            <p14:sldId id="286"/>
            <p14:sldId id="283"/>
            <p14:sldId id="284"/>
            <p14:sldId id="285"/>
            <p14:sldId id="297"/>
            <p14:sldId id="282"/>
            <p14:sldId id="293"/>
            <p14:sldId id="294"/>
            <p14:sldId id="289"/>
            <p14:sldId id="290"/>
            <p14:sldId id="291"/>
            <p14:sldId id="292"/>
            <p14:sldId id="288"/>
            <p14:sldId id="276"/>
            <p14:sldId id="287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an" initials="DD" lastIdx="1" clrIdx="0">
    <p:extLst>
      <p:ext uri="{19B8F6BF-5375-455C-9EA6-DF929625EA0E}">
        <p15:presenceInfo xmlns:p15="http://schemas.microsoft.com/office/powerpoint/2012/main" userId="7b932858d8f087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FF33"/>
    <a:srgbClr val="FF9900"/>
    <a:srgbClr val="FFCC00"/>
    <a:srgbClr val="EB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65" autoAdjust="0"/>
  </p:normalViewPr>
  <p:slideViewPr>
    <p:cSldViewPr snapToGrid="0">
      <p:cViewPr>
        <p:scale>
          <a:sx n="75" d="100"/>
          <a:sy n="75" d="100"/>
        </p:scale>
        <p:origin x="19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BC9737-9BB3-4889-AC60-455F1CAA8D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FAA1C-0FF5-493E-BF0D-4CE04DBE1E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428EB-730D-4ECB-BE38-5D805EB50BF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DA158-A253-4CD4-BE43-3130E6DE92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AA934-DC18-4C20-9937-6B1F4A56A6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0453-8F62-4AA2-BC0D-02546314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0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A85B0-C9C6-4BCF-B04E-268142AD739B}" type="datetimeFigureOut">
              <a:rPr lang="en-IL" smtClean="0"/>
              <a:t>11/23/2020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FAFC-D191-4543-8F0A-0BA7C7185E8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6403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139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905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681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499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3850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2999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3861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7552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8527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0512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727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0037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839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6614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4073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939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1170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9833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843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7794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32527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367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7976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254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2130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9930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32977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128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31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278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225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7255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697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38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A22-CD06-4799-AD75-C7C925DE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2A3DD-D71A-43D4-97F1-423E079ED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EA49-0001-407E-9A03-0CEAC4D0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747-03CB-49CB-96CD-2A951CA39BCE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E763-91CD-47F9-9508-6DACE60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74D6-90A4-4C82-AB2F-189509CC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48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68B3-7A8D-4C44-BA39-33EA4BFB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60F7A-0429-490F-82FD-C9A43D22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8180-B1F3-4F2D-9581-D84EF50F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1AAC-051E-482F-946D-B01BB402C69A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B964-0773-4CDB-8587-D84BF498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E8CE-F24C-4686-BA26-D7019115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494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6A2D5-68E3-4420-9DEC-CFD5008F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72929-B116-4CDF-8B2E-49CCDCA9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0F3F-7495-494D-B4AA-5CE1F14E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7325-15BC-4409-BAD8-D14FC2DCC5EB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9525-04E3-475A-8B78-D092999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724E-2330-4160-8FB8-E1CF8770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27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A789-B181-496B-AD64-23D2C08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89DD-3326-4859-B490-4D0C8C8D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3C2F-0D7E-4CFF-96DD-3E0C54B6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A71E-0C18-4CC9-9F69-9E97D3C4A52F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A8B4A-1366-476B-8F0F-D8C56A5E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795E-3856-475F-92DE-5270F60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170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F759-029C-465F-AF52-1C3DB077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738B3-82E9-47CF-B9AB-008081B6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D693-A5FE-4A81-932F-367E38A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7910-28BF-4C9B-AFA5-D727E379DB0B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D6B5-ADCB-455D-A9EA-A5BEBAAE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1387-34CD-46A9-BD01-059AB379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049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9A0B-C5A3-4604-AA8B-4E063BB0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E12-C378-4852-9B48-3363A624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5A51A-B7CE-42E6-9BA1-4CE45966A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311F-142A-4DC5-97F7-57CD853B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A84A-FD98-402A-8A06-B1C584E91A8A}" type="datetime1">
              <a:rPr lang="LID4096" smtClean="0"/>
              <a:t>11/23/2020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17AF-6811-4CE0-9EBC-8341CC7A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0B80-E739-47B7-9DF6-2B12A6FF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95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CDD6-C086-44A2-85CA-E0ABDC9C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0057-EF19-43CE-9FA0-CE1CCAB2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EB476-F117-487A-9F73-66B2B7343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07A72-CE59-409D-90BE-9232BD689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C2712-7733-44F4-A29A-89B5BC71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1359D-ED7B-40B6-9B2E-678564DA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3B3E-7A8A-48B8-A810-988ECB93030B}" type="datetime1">
              <a:rPr lang="LID4096" smtClean="0"/>
              <a:t>11/23/2020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8A760-9560-470E-B78C-0181C0D6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0A653-3EF6-4C96-8A5E-265447F5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53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05EA-ADE1-400A-A75C-2DB9C253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68F81-C53B-44BD-8594-5AFC427D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4DF1-A4E6-4C7F-8E7C-F6CAD0C14629}" type="datetime1">
              <a:rPr lang="LID4096" smtClean="0"/>
              <a:t>11/23/2020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6EBC5-5775-4321-8F18-4993B25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0377-F9E3-4717-B711-E66EB2AD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560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7E652-9C80-499B-953D-C5758418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7A7E-B0C3-4ADD-87CB-BCD2B5AD4EAF}" type="datetime1">
              <a:rPr lang="LID4096" smtClean="0"/>
              <a:t>11/23/2020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DB253-E963-452B-93BD-014612A9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F7554-686C-43BB-8691-6B239C9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714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81CB-C1E3-42C3-8F12-0EAF7DDF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456-27E2-495E-BBD3-C8ED3926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41C87-8C54-4B9C-B045-74EB6CDA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FAD0-3CBA-4AE5-BE6A-CF67C32A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FD83-CB89-4264-B703-3F24B2038E82}" type="datetime1">
              <a:rPr lang="LID4096" smtClean="0"/>
              <a:t>11/23/2020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4797-2AA3-493A-9468-9B74E13E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C926-A8E4-4A8D-8000-84229F1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48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0A13-D6A3-43EC-A5A5-B6151CEB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8DE49-B3B1-46DB-8DE1-11A4C7222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2F47-4959-401B-8966-1A9EA765C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F814-32D1-4A58-BF4A-31F3E19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3C69-AAC9-4ACB-AA49-2448B57FA853}" type="datetime1">
              <a:rPr lang="LID4096" smtClean="0"/>
              <a:t>11/23/2020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A7DB-902C-40A6-9AA2-9995C17B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0E8C1-3C9C-4388-B437-6CB7DD5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4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1F6B3-2EBC-422E-BA4E-5C0C11B8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D6AA-2FA9-4B61-91D0-6955FD54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AC99-E9BA-4F29-9699-DDA209901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2CB68-F666-4F4D-9183-01EDB3128401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32D6-69CB-425A-A624-EEACF91AA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BB5F-740A-427E-ACA2-8789A84C6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3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EF060-DFD5-43BF-8956-4EFD5D317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36" y="80439"/>
            <a:ext cx="1283164" cy="1283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AF093-CD89-4D50-ACB6-0B4BE75C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0228" y="6152428"/>
            <a:ext cx="2664769" cy="62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FFC57-B56D-4DC0-95A0-6B2FA1CF4EC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" y="5954601"/>
            <a:ext cx="5280660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E64FA-32D2-4A2D-A1B0-2E31067352A4}"/>
              </a:ext>
            </a:extLst>
          </p:cNvPr>
          <p:cNvSpPr txBox="1"/>
          <p:nvPr/>
        </p:nvSpPr>
        <p:spPr>
          <a:xfrm>
            <a:off x="2119211" y="641582"/>
            <a:ext cx="7316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400" b="1" dirty="0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L" sz="5400" b="1" dirty="0">
                <a:latin typeface="Arial" panose="020B0604020202020204" pitchFamily="34" charset="0"/>
                <a:cs typeface="Arial" panose="020B0604020202020204" pitchFamily="34" charset="0"/>
              </a:rPr>
              <a:t>Add-on processor for RISC-V</a:t>
            </a:r>
            <a:endParaRPr lang="en-IL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E655B-7F45-43A9-9094-A05F53D237BD}"/>
              </a:ext>
            </a:extLst>
          </p:cNvPr>
          <p:cNvSpPr txBox="1"/>
          <p:nvPr/>
        </p:nvSpPr>
        <p:spPr>
          <a:xfrm>
            <a:off x="3679630" y="3635188"/>
            <a:ext cx="41954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Students:	David Dan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Dolev Vaknin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Supervisor: 	Eric Herbelin</a:t>
            </a:r>
          </a:p>
        </p:txBody>
      </p:sp>
    </p:spTree>
    <p:extLst>
      <p:ext uri="{BB962C8B-B14F-4D97-AF65-F5344CB8AC3E}">
        <p14:creationId xmlns:p14="http://schemas.microsoft.com/office/powerpoint/2010/main" val="388875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rossword, clock, black, hanging&#10;&#10;Description automatically generated">
            <a:extLst>
              <a:ext uri="{FF2B5EF4-FFF2-40B4-BE49-F238E27FC236}">
                <a16:creationId xmlns:a16="http://schemas.microsoft.com/office/drawing/2014/main" id="{7AE85A75-CA82-4CE1-BD83-DA54BD0D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35" y="2794051"/>
            <a:ext cx="4832729" cy="2513019"/>
          </a:xfrm>
          <a:prstGeom prst="rect">
            <a:avLst/>
          </a:prstGeom>
        </p:spPr>
      </p:pic>
      <p:sp>
        <p:nvSpPr>
          <p:cNvPr id="3" name="Arrow: Left 2">
            <a:hlinkClick r:id="rId4" action="ppaction://hlinksldjump"/>
            <a:extLst>
              <a:ext uri="{FF2B5EF4-FFF2-40B4-BE49-F238E27FC236}">
                <a16:creationId xmlns:a16="http://schemas.microsoft.com/office/drawing/2014/main" id="{7087E8C6-596D-4B10-B106-9409F60806EB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DCD7A4-5664-4CD0-8410-49F37C7F0F32}"/>
              </a:ext>
            </a:extLst>
          </p:cNvPr>
          <p:cNvSpPr/>
          <p:nvPr/>
        </p:nvSpPr>
        <p:spPr>
          <a:xfrm>
            <a:off x="2766237" y="612211"/>
            <a:ext cx="665952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SubBytes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non-linear substitution step where each byte is replaced with another according to a lookup table.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E4B23D-0387-49CD-824B-AE85365C525E}"/>
              </a:ext>
            </a:extLst>
          </p:cNvPr>
          <p:cNvSpPr/>
          <p:nvPr/>
        </p:nvSpPr>
        <p:spPr>
          <a:xfrm>
            <a:off x="5657863" y="3233737"/>
            <a:ext cx="876272" cy="333375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cs typeface="Arial" panose="020B0604020202020204" pitchFamily="34" charset="0"/>
              </a:rPr>
              <a:t>SubBytes</a:t>
            </a:r>
            <a:endParaRPr lang="en-IL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A226-D4D0-4991-A5A6-1BFA3A67D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958" y="2076913"/>
            <a:ext cx="3718882" cy="373412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2FF9F-FA72-4713-8FBD-6FCDBF2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10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749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A65FB7-8119-4013-9F5D-2DF0F70D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75" y="2361410"/>
            <a:ext cx="5615985" cy="212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hlinkClick r:id="rId4" action="ppaction://hlinksldjump"/>
            <a:extLst>
              <a:ext uri="{FF2B5EF4-FFF2-40B4-BE49-F238E27FC236}">
                <a16:creationId xmlns:a16="http://schemas.microsoft.com/office/drawing/2014/main" id="{A486846B-E2C6-4E50-86F9-645DFE9C22D9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C41DA8-2EBC-4B9D-9939-4BF32A6599F8}"/>
              </a:ext>
            </a:extLst>
          </p:cNvPr>
          <p:cNvSpPr/>
          <p:nvPr/>
        </p:nvSpPr>
        <p:spPr>
          <a:xfrm>
            <a:off x="3048000" y="660070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ShiftRows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transposition step where the last three rows of the state are shifted cyclically a certain number of steps.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59E5E-15AA-4D1C-8392-15E97EC4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11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5103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CD6654F-907F-4CAB-B198-819DE524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57" y="2527926"/>
            <a:ext cx="5208282" cy="27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hlinkClick r:id="rId4" action="ppaction://hlinksldjump"/>
            <a:extLst>
              <a:ext uri="{FF2B5EF4-FFF2-40B4-BE49-F238E27FC236}">
                <a16:creationId xmlns:a16="http://schemas.microsoft.com/office/drawing/2014/main" id="{D942C837-6737-4095-AEE4-94F31038189F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2BF80A-BFC7-4119-800D-31E55D31CE15}"/>
              </a:ext>
            </a:extLst>
          </p:cNvPr>
          <p:cNvSpPr/>
          <p:nvPr/>
        </p:nvSpPr>
        <p:spPr>
          <a:xfrm>
            <a:off x="2610199" y="578590"/>
            <a:ext cx="697159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MixColumns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(except for the last round)</a:t>
            </a:r>
          </a:p>
          <a:p>
            <a:pPr marL="457200" lvl="2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linear mixing operation which operates on the columns of the state, combining the four bytes in each column.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0A0FE7-C7E7-449B-AAFD-93C8C3EE6542}"/>
              </a:ext>
            </a:extLst>
          </p:cNvPr>
          <p:cNvSpPr/>
          <p:nvPr/>
        </p:nvSpPr>
        <p:spPr>
          <a:xfrm>
            <a:off x="5630861" y="3239773"/>
            <a:ext cx="930273" cy="336232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cs typeface="Arial" panose="020B0604020202020204" pitchFamily="34" charset="0"/>
              </a:rPr>
              <a:t>MixColumns</a:t>
            </a:r>
            <a:endParaRPr lang="en-IL" sz="1600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372CE-1ACE-4E81-A9D1-43B01BFEB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210" y="3701383"/>
            <a:ext cx="3383573" cy="102878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426A5-D6A6-45C6-B30C-FA2DAE18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77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DDDDDD3-7D07-45A3-8E77-9B89A8B20EB7}"/>
              </a:ext>
            </a:extLst>
          </p:cNvPr>
          <p:cNvSpPr txBox="1">
            <a:spLocks/>
          </p:cNvSpPr>
          <p:nvPr/>
        </p:nvSpPr>
        <p:spPr>
          <a:xfrm>
            <a:off x="1524000" y="838887"/>
            <a:ext cx="9144000" cy="5374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628650" lvl="1" indent="-17145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pPr marL="628650" lvl="1" indent="-17145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 module implementation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Specific module simulation.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Decode stage.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Write-Back stage.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Full AES simulation.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Comparison to C implementation.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Accessories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Automations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65AE8-3306-4296-9D2F-222D93CBCFA1}"/>
              </a:ext>
            </a:extLst>
          </p:cNvPr>
          <p:cNvSpPr txBox="1"/>
          <p:nvPr/>
        </p:nvSpPr>
        <p:spPr>
          <a:xfrm>
            <a:off x="4061460" y="315667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Workflow</a:t>
            </a:r>
            <a:endParaRPr lang="en-US" b="1" u="sng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984EB79-EB11-4D31-BDFE-02F211EA64CC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050493-B144-4185-8C78-F4DD60F7C764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CFAAA5-2CDC-4E82-BD3E-CB59AAFDBF0A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8498F-90AB-4CFB-BDC3-286545BE8599}"/>
              </a:ext>
            </a:extLst>
          </p:cNvPr>
          <p:cNvSpPr txBox="1"/>
          <p:nvPr/>
        </p:nvSpPr>
        <p:spPr>
          <a:xfrm>
            <a:off x="8279678" y="6495964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Methodology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3FC76-1125-4C8C-B7DF-B20E84172D1C}"/>
              </a:ext>
            </a:extLst>
          </p:cNvPr>
          <p:cNvSpPr txBox="1"/>
          <p:nvPr/>
        </p:nvSpPr>
        <p:spPr>
          <a:xfrm>
            <a:off x="5008683" y="6492927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A72B03-8C4C-46D5-8656-71713590ADBE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40C18A-87B3-44A3-B068-CDFDA0478CAE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589EF3-73D7-4AD3-A458-7060F5EC890D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38F802-5596-45E3-A4D5-1C63CE8659E2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184B52-50FA-4DF6-B539-45685138C1AC}"/>
              </a:ext>
            </a:extLst>
          </p:cNvPr>
          <p:cNvSpPr txBox="1"/>
          <p:nvPr/>
        </p:nvSpPr>
        <p:spPr>
          <a:xfrm>
            <a:off x="6623152" y="648887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Results</a:t>
            </a:r>
            <a:endParaRPr lang="en-IL" sz="1600" dirty="0"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304AE4-90FA-4563-8101-3408FFE229A0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0EA9F-486A-448E-B9C9-D741034023DB}"/>
              </a:ext>
            </a:extLst>
          </p:cNvPr>
          <p:cNvSpPr/>
          <p:nvPr/>
        </p:nvSpPr>
        <p:spPr>
          <a:xfrm>
            <a:off x="3278592" y="6453518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219CFB-7B88-4635-AEA0-DAAAACB15D9E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5CCF61-FE77-41D5-BA7B-E4F570A31FAF}"/>
              </a:ext>
            </a:extLst>
          </p:cNvPr>
          <p:cNvSpPr txBox="1"/>
          <p:nvPr/>
        </p:nvSpPr>
        <p:spPr>
          <a:xfrm>
            <a:off x="9942179" y="648887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Conclusions</a:t>
            </a:r>
            <a:endParaRPr lang="en-IL" sz="16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ADA-EC8D-48E9-935F-CF24002F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037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922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AE726ED-142D-4BDB-A2F7-A96FC59E281B}"/>
              </a:ext>
            </a:extLst>
          </p:cNvPr>
          <p:cNvSpPr txBox="1"/>
          <p:nvPr/>
        </p:nvSpPr>
        <p:spPr>
          <a:xfrm>
            <a:off x="2732226" y="468036"/>
            <a:ext cx="672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Base architecture - selected solution</a:t>
            </a:r>
            <a:endParaRPr lang="en-IL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24B325-FE0D-4765-B749-D78E760553C1}"/>
              </a:ext>
            </a:extLst>
          </p:cNvPr>
          <p:cNvGrpSpPr/>
          <p:nvPr/>
        </p:nvGrpSpPr>
        <p:grpSpPr>
          <a:xfrm>
            <a:off x="880820" y="1286995"/>
            <a:ext cx="10430359" cy="4843221"/>
            <a:chOff x="0" y="0"/>
            <a:chExt cx="5928995" cy="261132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5BC3A8-8E8D-4A88-9DE0-1CBF59ACDE95}"/>
                </a:ext>
              </a:extLst>
            </p:cNvPr>
            <p:cNvGrpSpPr/>
            <p:nvPr/>
          </p:nvGrpSpPr>
          <p:grpSpPr>
            <a:xfrm>
              <a:off x="0" y="0"/>
              <a:ext cx="5928995" cy="2611321"/>
              <a:chOff x="0" y="0"/>
              <a:chExt cx="8096250" cy="384614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6F5636B1-4BB5-4CE7-AB3A-E55187B3D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8096250" cy="3057525"/>
              </a:xfrm>
              <a:prstGeom prst="rect">
                <a:avLst/>
              </a:prstGeom>
            </p:spPr>
          </p:pic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80AE303E-AC48-4323-964C-45B166FB213F}"/>
                  </a:ext>
                </a:extLst>
              </p:cNvPr>
              <p:cNvSpPr/>
              <p:nvPr/>
            </p:nvSpPr>
            <p:spPr>
              <a:xfrm>
                <a:off x="3032215" y="3279681"/>
                <a:ext cx="123473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engine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2A15AB72-218A-41C8-918C-FA436AC5DC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52727" y="3057133"/>
                <a:ext cx="2554648" cy="564631"/>
              </a:xfrm>
              <a:prstGeom prst="bentConnector3">
                <a:avLst>
                  <a:gd name="adj1" fmla="val 12043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DA5525AE-0677-4DED-AF88-C316800D17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5099" y="1064123"/>
                <a:ext cx="454392" cy="249325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006B8BE-D145-4EF6-B125-C1ECCB9C3257}"/>
                  </a:ext>
                </a:extLst>
              </p:cNvPr>
              <p:cNvSpPr/>
              <p:nvPr/>
            </p:nvSpPr>
            <p:spPr>
              <a:xfrm>
                <a:off x="652725" y="3279681"/>
                <a:ext cx="134901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register file</a:t>
                </a:r>
                <a:endPara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5B3216-EB11-4E68-AF3D-C1529AC4CE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7375" y="1880092"/>
                <a:ext cx="3" cy="11772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 descr="sd&#10;">
                <a:extLst>
                  <a:ext uri="{FF2B5EF4-FFF2-40B4-BE49-F238E27FC236}">
                    <a16:creationId xmlns:a16="http://schemas.microsoft.com/office/drawing/2014/main" id="{99A4D5EA-8BED-4052-A108-9079EF02A000}"/>
                  </a:ext>
                </a:extLst>
              </p:cNvPr>
              <p:cNvCxnSpPr/>
              <p:nvPr/>
            </p:nvCxnSpPr>
            <p:spPr>
              <a:xfrm>
                <a:off x="1999642" y="3412373"/>
                <a:ext cx="103257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F2E04F5-D618-46F9-8214-9967BE32AE68}"/>
                  </a:ext>
                </a:extLst>
              </p:cNvPr>
              <p:cNvCxnSpPr/>
              <p:nvPr/>
            </p:nvCxnSpPr>
            <p:spPr>
              <a:xfrm>
                <a:off x="2000866" y="3605248"/>
                <a:ext cx="103134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D84C35A-85E6-4E80-9D72-1C37E37F5A3C}"/>
                  </a:ext>
                </a:extLst>
              </p:cNvPr>
              <p:cNvSpPr/>
              <p:nvPr/>
            </p:nvSpPr>
            <p:spPr>
              <a:xfrm>
                <a:off x="5260363" y="3274150"/>
                <a:ext cx="123473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WB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6E4F819-4832-4B75-BF9D-F98C19ABA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5053" y="3532427"/>
                <a:ext cx="97153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73616E1C-04A0-4DAB-8866-C44F92A824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123892" y="2805215"/>
                <a:ext cx="216621" cy="708942"/>
              </a:xfrm>
              <a:prstGeom prst="bentConnector2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8C3AAB7-FF97-4995-90B2-5C1A55D6F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6703" y="2702930"/>
                <a:ext cx="13064" cy="35459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D1E784BA-A62E-4D43-B051-BFEA741D84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69904" y="1242792"/>
                <a:ext cx="2094219" cy="1979559"/>
              </a:xfrm>
              <a:prstGeom prst="bentConnector3">
                <a:avLst>
                  <a:gd name="adj1" fmla="val 93663"/>
                </a:avLst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7BD812C2-2746-4DB8-8525-EC77CF621106}"/>
                  </a:ext>
                </a:extLst>
              </p:cNvPr>
              <p:cNvCxnSpPr/>
              <p:nvPr/>
            </p:nvCxnSpPr>
            <p:spPr>
              <a:xfrm rot="5400000" flipH="1" flipV="1">
                <a:off x="5871820" y="1696977"/>
                <a:ext cx="2081291" cy="651640"/>
              </a:xfrm>
              <a:prstGeom prst="bentConnector3">
                <a:avLst>
                  <a:gd name="adj1" fmla="val 564"/>
                </a:avLst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2F0EFA0-543A-4C53-AD48-672112105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51" y="3721842"/>
                <a:ext cx="993412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19E48F9D-7E19-416D-94DD-00751B36DB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186671" y="2707693"/>
                <a:ext cx="1691064" cy="349837"/>
              </a:xfrm>
              <a:prstGeom prst="bentConnector3">
                <a:avLst>
                  <a:gd name="adj1" fmla="val 99703"/>
                </a:avLst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19E7567-19A8-4F80-88C6-710BF0FB3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9505" y="3709828"/>
                <a:ext cx="1032711" cy="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27CF3036-C5A5-472F-97F6-7EC93B74A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58" y="2158211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data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9150037A-D12B-4739-BA79-1F209058B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58" y="2294519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key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D3CC5228-5978-49BE-AE83-0FD126CB1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5" y="2294519"/>
              <a:ext cx="40830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32-bit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26C8CC0-338A-4187-BECA-782ECD2F2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931" y="1618658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data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9" name="Text Box 2">
              <a:extLst>
                <a:ext uri="{FF2B5EF4-FFF2-40B4-BE49-F238E27FC236}">
                  <a16:creationId xmlns:a16="http://schemas.microsoft.com/office/drawing/2014/main" id="{6EF0DB4D-733F-424D-A017-346367CD2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632" y="2239788"/>
              <a:ext cx="559028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ciphered 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40" name="Text Box 2">
              <a:extLst>
                <a:ext uri="{FF2B5EF4-FFF2-40B4-BE49-F238E27FC236}">
                  <a16:creationId xmlns:a16="http://schemas.microsoft.com/office/drawing/2014/main" id="{A50A3F58-E9E6-4C81-A19E-57145B7F4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064" y="2249083"/>
              <a:ext cx="40830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32-bit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CE7F4-97A9-4717-8898-3F5DE8C4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14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247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49BA2-0445-45E6-A794-53F77294DB7E}"/>
              </a:ext>
            </a:extLst>
          </p:cNvPr>
          <p:cNvSpPr txBox="1"/>
          <p:nvPr/>
        </p:nvSpPr>
        <p:spPr>
          <a:xfrm>
            <a:off x="3003221" y="383979"/>
            <a:ext cx="597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Commands structure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147BAA-E228-410E-82F4-52B765E0FF58}"/>
              </a:ext>
            </a:extLst>
          </p:cNvPr>
          <p:cNvSpPr txBox="1"/>
          <p:nvPr/>
        </p:nvSpPr>
        <p:spPr>
          <a:xfrm>
            <a:off x="2039780" y="4473473"/>
            <a:ext cx="8035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Opcode</a:t>
            </a:r>
          </a:p>
          <a:p>
            <a:r>
              <a:rPr lang="en-US" dirty="0">
                <a:solidFill>
                  <a:srgbClr val="00B0F0"/>
                </a:solidFill>
              </a:rPr>
              <a:t>AES register (key or data)</a:t>
            </a:r>
          </a:p>
          <a:p>
            <a:r>
              <a:rPr lang="en-US" dirty="0">
                <a:solidFill>
                  <a:srgbClr val="FF9900"/>
                </a:solidFill>
              </a:rPr>
              <a:t>AES function</a:t>
            </a:r>
          </a:p>
          <a:p>
            <a:r>
              <a:rPr lang="en-US" dirty="0">
                <a:solidFill>
                  <a:srgbClr val="00B050"/>
                </a:solidFill>
              </a:rPr>
              <a:t>RISCV register</a:t>
            </a:r>
          </a:p>
          <a:p>
            <a:r>
              <a:rPr lang="en-US" dirty="0">
                <a:solidFill>
                  <a:srgbClr val="002060"/>
                </a:solidFill>
              </a:rPr>
              <a:t>Not in use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C5567C-704D-43A3-AF51-B33494813027}"/>
              </a:ext>
            </a:extLst>
          </p:cNvPr>
          <p:cNvGrpSpPr/>
          <p:nvPr/>
        </p:nvGrpSpPr>
        <p:grpSpPr>
          <a:xfrm>
            <a:off x="1824180" y="1578979"/>
            <a:ext cx="8543636" cy="2554187"/>
            <a:chOff x="1824180" y="1578979"/>
            <a:chExt cx="8543636" cy="255418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50B12EA-6B37-44A8-A460-D1601CCA1460}"/>
                </a:ext>
              </a:extLst>
            </p:cNvPr>
            <p:cNvGrpSpPr/>
            <p:nvPr/>
          </p:nvGrpSpPr>
          <p:grpSpPr>
            <a:xfrm>
              <a:off x="1824180" y="1578979"/>
              <a:ext cx="8543636" cy="2554187"/>
              <a:chOff x="1824180" y="1578979"/>
              <a:chExt cx="8543636" cy="255418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6A0F65E-3712-4964-8AF0-A5E81B25DF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1998" y="1578979"/>
                <a:ext cx="8128000" cy="1936144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29F7367-FEDC-4D06-9251-C2354447564A}"/>
                  </a:ext>
                </a:extLst>
              </p:cNvPr>
              <p:cNvGrpSpPr/>
              <p:nvPr/>
            </p:nvGrpSpPr>
            <p:grpSpPr>
              <a:xfrm>
                <a:off x="1824180" y="3583245"/>
                <a:ext cx="8543636" cy="549921"/>
                <a:chOff x="1824182" y="5195454"/>
                <a:chExt cx="8543636" cy="54992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39D75698-CE3B-40EC-A3D8-BE87FA3DAAB9}"/>
                    </a:ext>
                  </a:extLst>
                </p:cNvPr>
                <p:cNvGrpSpPr/>
                <p:nvPr/>
              </p:nvGrpSpPr>
              <p:grpSpPr>
                <a:xfrm>
                  <a:off x="1824182" y="5195454"/>
                  <a:ext cx="8543636" cy="549921"/>
                  <a:chOff x="0" y="0"/>
                  <a:chExt cx="5486400" cy="408305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434FA4A1-22D3-4269-9578-8E5EF341DD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5486400" cy="408305"/>
                  </a:xfrm>
                  <a:prstGeom prst="rect">
                    <a:avLst/>
                  </a:prstGeom>
                </p:spPr>
              </p:pic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D9E28DD-8162-4827-9F13-1C26262DE047}"/>
                      </a:ext>
                    </a:extLst>
                  </p:cNvPr>
                  <p:cNvSpPr/>
                  <p:nvPr/>
                </p:nvSpPr>
                <p:spPr>
                  <a:xfrm>
                    <a:off x="4006516" y="204537"/>
                    <a:ext cx="926431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C368D2F-26A9-4E48-95A9-832CD508D323}"/>
                      </a:ext>
                    </a:extLst>
                  </p:cNvPr>
                  <p:cNvSpPr/>
                  <p:nvPr/>
                </p:nvSpPr>
                <p:spPr>
                  <a:xfrm>
                    <a:off x="3284621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893B7C26-1BDB-4476-B0E1-404FA3594830}"/>
                      </a:ext>
                    </a:extLst>
                  </p:cNvPr>
                  <p:cNvSpPr/>
                  <p:nvPr/>
                </p:nvSpPr>
                <p:spPr>
                  <a:xfrm>
                    <a:off x="174458" y="192505"/>
                    <a:ext cx="926431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9573107-25CE-4DF2-B6D2-A3068F9C422C}"/>
                      </a:ext>
                    </a:extLst>
                  </p:cNvPr>
                  <p:cNvSpPr/>
                  <p:nvPr/>
                </p:nvSpPr>
                <p:spPr>
                  <a:xfrm>
                    <a:off x="2015289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E1CAF4E-CB05-4B1D-A220-D143CC8DA1E6}"/>
                      </a:ext>
                    </a:extLst>
                  </p:cNvPr>
                  <p:cNvSpPr/>
                  <p:nvPr/>
                </p:nvSpPr>
                <p:spPr>
                  <a:xfrm>
                    <a:off x="1263316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F59E490-99BC-43D5-92CA-7E2FB57AC532}"/>
                      </a:ext>
                    </a:extLst>
                  </p:cNvPr>
                  <p:cNvSpPr/>
                  <p:nvPr/>
                </p:nvSpPr>
                <p:spPr>
                  <a:xfrm>
                    <a:off x="2785311" y="198521"/>
                    <a:ext cx="409073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" name="Text Box 2">
                  <a:extLst>
                    <a:ext uri="{FF2B5EF4-FFF2-40B4-BE49-F238E27FC236}">
                      <a16:creationId xmlns:a16="http://schemas.microsoft.com/office/drawing/2014/main" id="{1711AA5A-F416-4432-A88C-25B006DDB7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14793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0x3b</a:t>
                  </a:r>
                  <a:endPara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7" name="Text Box 2">
                  <a:extLst>
                    <a:ext uri="{FF2B5EF4-FFF2-40B4-BE49-F238E27FC236}">
                      <a16:creationId xmlns:a16="http://schemas.microsoft.com/office/drawing/2014/main" id="{0EF7C665-A677-47AA-B11F-E0E5CB18D4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48697" y="5331802"/>
                  <a:ext cx="1086691" cy="4093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0x[0-3]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8" name="Text Box 2">
                  <a:extLst>
                    <a:ext uri="{FF2B5EF4-FFF2-40B4-BE49-F238E27FC236}">
                      <a16:creationId xmlns:a16="http://schemas.microsoft.com/office/drawing/2014/main" id="{122188C3-7E50-40F6-B1F6-8E6AD0422E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95998" y="5329588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0x[0-4]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9" name="Text Box 2">
                  <a:extLst>
                    <a:ext uri="{FF2B5EF4-FFF2-40B4-BE49-F238E27FC236}">
                      <a16:creationId xmlns:a16="http://schemas.microsoft.com/office/drawing/2014/main" id="{0A634909-5117-4CCF-A227-C20E6CBDE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6718" y="5329588"/>
                  <a:ext cx="1171000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0x[0-31]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0" name="Text Box 2">
                  <a:extLst>
                    <a:ext uri="{FF2B5EF4-FFF2-40B4-BE49-F238E27FC236}">
                      <a16:creationId xmlns:a16="http://schemas.microsoft.com/office/drawing/2014/main" id="{7D7EB105-C403-4DD9-A7FB-4A78EF4BF6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9738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0x0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1" name="Text Box 2">
                  <a:extLst>
                    <a:ext uri="{FF2B5EF4-FFF2-40B4-BE49-F238E27FC236}">
                      <a16:creationId xmlns:a16="http://schemas.microsoft.com/office/drawing/2014/main" id="{218F13A2-7282-421F-A614-222C081AB0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0776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0x0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0D0056-EE1B-4AB4-AE41-C89CF817A412}"/>
                  </a:ext>
                </a:extLst>
              </p:cNvPr>
              <p:cNvSpPr/>
              <p:nvPr/>
            </p:nvSpPr>
            <p:spPr>
              <a:xfrm>
                <a:off x="8074131" y="2316996"/>
                <a:ext cx="1279095" cy="2324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DFB771-6D90-4E82-A2CB-08317ED714BC}"/>
                  </a:ext>
                </a:extLst>
              </p:cNvPr>
              <p:cNvSpPr/>
              <p:nvPr/>
            </p:nvSpPr>
            <p:spPr>
              <a:xfrm>
                <a:off x="8025993" y="3834440"/>
                <a:ext cx="1544210" cy="22683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73A718B-29C7-48C5-8B33-42E3E7E9566D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8018245" y="2433234"/>
                <a:ext cx="55886" cy="14012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3F39046-EDBC-4F4F-B328-5F2666083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3226" y="2537329"/>
                <a:ext cx="201479" cy="129711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EA9DA7-7A18-4BC9-B105-2A2C0A73B7C0}"/>
                </a:ext>
              </a:extLst>
            </p:cNvPr>
            <p:cNvSpPr/>
            <p:nvPr/>
          </p:nvSpPr>
          <p:spPr>
            <a:xfrm>
              <a:off x="6905300" y="3842872"/>
              <a:ext cx="1094672" cy="21469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35EB272-4F04-4234-A46B-273E5323B900}"/>
                </a:ext>
              </a:extLst>
            </p:cNvPr>
            <p:cNvSpPr/>
            <p:nvPr/>
          </p:nvSpPr>
          <p:spPr>
            <a:xfrm>
              <a:off x="4878338" y="3842707"/>
              <a:ext cx="1120048" cy="21469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1962A6-00D3-4AE1-9F96-9A81CF5A8DAD}"/>
                </a:ext>
              </a:extLst>
            </p:cNvPr>
            <p:cNvSpPr/>
            <p:nvPr/>
          </p:nvSpPr>
          <p:spPr>
            <a:xfrm>
              <a:off x="6036590" y="3850621"/>
              <a:ext cx="829965" cy="211552"/>
            </a:xfrm>
            <a:prstGeom prst="rect">
              <a:avLst/>
            </a:prstGeom>
            <a:noFill/>
            <a:ln w="28575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F2651C-9B87-419B-88F4-F24975B3E91F}"/>
                </a:ext>
              </a:extLst>
            </p:cNvPr>
            <p:cNvSpPr/>
            <p:nvPr/>
          </p:nvSpPr>
          <p:spPr>
            <a:xfrm>
              <a:off x="1946134" y="3840330"/>
              <a:ext cx="2907863" cy="22095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CFB58AD-3909-4AD3-9452-5C6B1212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342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6CC21-7453-4849-9039-BE57A43BD78D}"/>
              </a:ext>
            </a:extLst>
          </p:cNvPr>
          <p:cNvSpPr txBox="1"/>
          <p:nvPr/>
        </p:nvSpPr>
        <p:spPr>
          <a:xfrm>
            <a:off x="3106271" y="577272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AES Engine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6E78DF-8A11-4D92-97C5-CB9922629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274" y="1292324"/>
            <a:ext cx="7143451" cy="49884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59B7E-551B-4E3B-89D0-196BA3E6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33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784B0-6AD5-4FE6-A71D-CEC070C7F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42" y="1577686"/>
            <a:ext cx="7741516" cy="4820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2F7D2-39A1-403A-AE89-2929A2C4BFE2}"/>
              </a:ext>
            </a:extLst>
          </p:cNvPr>
          <p:cNvSpPr txBox="1"/>
          <p:nvPr/>
        </p:nvSpPr>
        <p:spPr>
          <a:xfrm>
            <a:off x="3106271" y="652739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AES Register File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86E4-BBBE-4563-89B5-D5A2C21D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39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D88E8-3421-4D78-8B7F-13164F856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85987"/>
            <a:ext cx="9334500" cy="24860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AA4C3-41A7-484A-9376-928F2E1F60A7}"/>
              </a:ext>
            </a:extLst>
          </p:cNvPr>
          <p:cNvSpPr/>
          <p:nvPr/>
        </p:nvSpPr>
        <p:spPr>
          <a:xfrm>
            <a:off x="3731730" y="699145"/>
            <a:ext cx="472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AES Write Back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74DD-7D73-4D76-BC75-A56850A5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733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E1D0F6-7D77-4C22-B0E6-AD63FB81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888" y="2024992"/>
            <a:ext cx="4692223" cy="4086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71494E-4228-4248-BC1E-74C15F3EE1BF}"/>
              </a:ext>
            </a:extLst>
          </p:cNvPr>
          <p:cNvSpPr/>
          <p:nvPr/>
        </p:nvSpPr>
        <p:spPr>
          <a:xfrm>
            <a:off x="4302110" y="872772"/>
            <a:ext cx="3587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AES Write Back FSM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54AE-BD66-4DEA-AA08-2B504C67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789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834C16-0E26-46DE-A518-9D60C3BA9649}"/>
              </a:ext>
            </a:extLst>
          </p:cNvPr>
          <p:cNvSpPr/>
          <p:nvPr/>
        </p:nvSpPr>
        <p:spPr>
          <a:xfrm>
            <a:off x="721963" y="1382537"/>
            <a:ext cx="10748074" cy="430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In our days, where we use sensors and processors anywhere and anytime, it’s getting 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very hard to keep our data safe.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There are a lot of chances to steal the information between collecting the raw data by a sensor, and encryption of that data by our processor.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 goal of this project is to design and implement an AES encryption (or any other safe encryption method) inside RISC-V processor, which can be positioned adjacent to a sensor.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In this project we are using RI5CY core embedded in Pulpenix microcontroller.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EF8335-9363-413A-AF08-0304F3F529F2}"/>
              </a:ext>
            </a:extLst>
          </p:cNvPr>
          <p:cNvSpPr txBox="1">
            <a:spLocks/>
          </p:cNvSpPr>
          <p:nvPr/>
        </p:nvSpPr>
        <p:spPr>
          <a:xfrm>
            <a:off x="1201471" y="334855"/>
            <a:ext cx="9144000" cy="71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L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EAAD8DB-72F8-4620-B3AF-0D4C18DC548A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ADAC82-4D79-459F-8CE4-3C505BF6524F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3C26D4-30BC-4A7A-8B3E-4B8CC46CDD1B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FDFDA-36E5-4BB7-9B7F-83E7C8C669DA}"/>
              </a:ext>
            </a:extLst>
          </p:cNvPr>
          <p:cNvSpPr txBox="1"/>
          <p:nvPr/>
        </p:nvSpPr>
        <p:spPr>
          <a:xfrm>
            <a:off x="8279678" y="6495964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Methodology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E06B73-0F0B-4225-A507-98A3600BC990}"/>
              </a:ext>
            </a:extLst>
          </p:cNvPr>
          <p:cNvSpPr txBox="1"/>
          <p:nvPr/>
        </p:nvSpPr>
        <p:spPr>
          <a:xfrm>
            <a:off x="5008683" y="6492927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20A025-197C-456B-AA4F-EFE2ED4D5461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026E00-0CCF-4E82-8066-293FDBAB9A4A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878432-3773-4A22-A452-0D8B9F39FD13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774691-8536-4AE3-A346-BF45BF4E6815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53E79D-B516-4A12-8020-72891F81BB0E}"/>
              </a:ext>
            </a:extLst>
          </p:cNvPr>
          <p:cNvSpPr txBox="1"/>
          <p:nvPr/>
        </p:nvSpPr>
        <p:spPr>
          <a:xfrm>
            <a:off x="6623152" y="648887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Results</a:t>
            </a:r>
            <a:endParaRPr lang="en-IL" sz="1600" dirty="0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9EDDA-F201-4D9F-B9DC-5E12A2BEB0C9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D1A26B3-A11B-462A-AF01-D40BB6B73AC0}"/>
              </a:ext>
            </a:extLst>
          </p:cNvPr>
          <p:cNvSpPr/>
          <p:nvPr/>
        </p:nvSpPr>
        <p:spPr>
          <a:xfrm>
            <a:off x="-7532" y="6454328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BA8EF1-616C-448D-8C8B-6CFFCD4CEBE8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CE586A-C9C3-4D87-9E68-6379BEE7C746}"/>
              </a:ext>
            </a:extLst>
          </p:cNvPr>
          <p:cNvSpPr txBox="1"/>
          <p:nvPr/>
        </p:nvSpPr>
        <p:spPr>
          <a:xfrm>
            <a:off x="9942179" y="648887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Conclusions</a:t>
            </a:r>
            <a:endParaRPr lang="en-IL" sz="16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A9CC-E04A-435F-849A-90BB03D9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037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143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D826C5-2DF6-4851-8EF5-18355EE37D5B}"/>
              </a:ext>
            </a:extLst>
          </p:cNvPr>
          <p:cNvGrpSpPr/>
          <p:nvPr/>
        </p:nvGrpSpPr>
        <p:grpSpPr>
          <a:xfrm>
            <a:off x="358697" y="1902923"/>
            <a:ext cx="11474605" cy="3657599"/>
            <a:chOff x="0" y="0"/>
            <a:chExt cx="5478780" cy="17072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B7C6DD-26D6-4CCB-9D56-FAA937D1A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" t="10894"/>
            <a:stretch/>
          </p:blipFill>
          <p:spPr bwMode="auto">
            <a:xfrm>
              <a:off x="210953" y="1248769"/>
              <a:ext cx="5012690" cy="45847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=""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  <ask:seed>0</ask:seed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9FC497-B9EF-457A-95FB-07345258A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" r="-1"/>
            <a:stretch/>
          </p:blipFill>
          <p:spPr bwMode="auto">
            <a:xfrm>
              <a:off x="0" y="0"/>
              <a:ext cx="5478780" cy="9931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3346D-DF5F-4F74-8030-37B832B5F55A}"/>
                </a:ext>
              </a:extLst>
            </p:cNvPr>
            <p:cNvSpPr/>
            <p:nvPr/>
          </p:nvSpPr>
          <p:spPr>
            <a:xfrm>
              <a:off x="1169" y="674347"/>
              <a:ext cx="3337841" cy="3131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75C0AF-6198-43C3-898E-1E29C858B6F8}"/>
                </a:ext>
              </a:extLst>
            </p:cNvPr>
            <p:cNvCxnSpPr/>
            <p:nvPr/>
          </p:nvCxnSpPr>
          <p:spPr>
            <a:xfrm flipH="1" flipV="1">
              <a:off x="3339010" y="982887"/>
              <a:ext cx="1883792" cy="2501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4C5A5-09A4-467B-8595-2A4DB11BC8A3}"/>
                </a:ext>
              </a:extLst>
            </p:cNvPr>
            <p:cNvCxnSpPr/>
            <p:nvPr/>
          </p:nvCxnSpPr>
          <p:spPr>
            <a:xfrm flipH="1" flipV="1">
              <a:off x="1169" y="982887"/>
              <a:ext cx="209784" cy="26588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4015190" y="1093652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Register file simulation</a:t>
            </a:r>
            <a:endParaRPr 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FD860-D512-44BB-96B7-BDE9A3008AF1}"/>
              </a:ext>
            </a:extLst>
          </p:cNvPr>
          <p:cNvSpPr txBox="1"/>
          <p:nvPr/>
        </p:nvSpPr>
        <p:spPr>
          <a:xfrm>
            <a:off x="4015190" y="332116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Simulations</a:t>
            </a:r>
            <a:endParaRPr lang="en-US" u="sng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01A2CF-B844-46AD-BCC1-604C046C6A6D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A35D4-C18E-4C1C-B50D-1155E3A6BC1B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B7A069-7D0D-4B34-8A48-B80AE65E9BE1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D98C6-885B-4D56-9C17-305ED7289DD6}"/>
              </a:ext>
            </a:extLst>
          </p:cNvPr>
          <p:cNvSpPr txBox="1"/>
          <p:nvPr/>
        </p:nvSpPr>
        <p:spPr>
          <a:xfrm>
            <a:off x="8279678" y="6495964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Methodology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DCD41C-EB8D-4FD4-BBB4-A66824DB5104}"/>
              </a:ext>
            </a:extLst>
          </p:cNvPr>
          <p:cNvSpPr txBox="1"/>
          <p:nvPr/>
        </p:nvSpPr>
        <p:spPr>
          <a:xfrm>
            <a:off x="5008683" y="6492927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675A23-B3FA-4192-B8E7-A9A83A9D9E3D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FF45E3-9C06-4157-9188-47DB189172B3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A7A917-60B2-4730-9AA1-818DA0082AD1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9AB60C-5900-4155-A484-767593CF97D5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39E655-5C5E-4112-9CE9-AAE5F6BF5C04}"/>
              </a:ext>
            </a:extLst>
          </p:cNvPr>
          <p:cNvSpPr txBox="1"/>
          <p:nvPr/>
        </p:nvSpPr>
        <p:spPr>
          <a:xfrm>
            <a:off x="6623152" y="648887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Results</a:t>
            </a:r>
            <a:endParaRPr lang="en-IL" sz="1600" dirty="0">
              <a:latin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8C7624-319D-40A5-B8F6-5184C0813D8F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247CF4-5C21-46F9-A5B7-E5F631EA8A6C}"/>
              </a:ext>
            </a:extLst>
          </p:cNvPr>
          <p:cNvSpPr/>
          <p:nvPr/>
        </p:nvSpPr>
        <p:spPr>
          <a:xfrm>
            <a:off x="4964891" y="6460301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05CEB0-D469-4A2A-A27A-86CD656C8A3D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FD28D9-78D0-45A8-814B-25C6098CDB64}"/>
              </a:ext>
            </a:extLst>
          </p:cNvPr>
          <p:cNvSpPr txBox="1"/>
          <p:nvPr/>
        </p:nvSpPr>
        <p:spPr>
          <a:xfrm>
            <a:off x="9942179" y="648887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Conclusions</a:t>
            </a:r>
            <a:endParaRPr lang="en-IL" sz="1600" dirty="0">
              <a:latin typeface="+mj-lt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A8D8C8D9-6CEC-41C1-909F-2DF6ED07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037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928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3955583" y="796139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AES engine simulation</a:t>
            </a:r>
            <a:endParaRPr lang="en-US" u="sn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0A7D7-DFDE-4656-82D7-D176371DE212}"/>
              </a:ext>
            </a:extLst>
          </p:cNvPr>
          <p:cNvGrpSpPr/>
          <p:nvPr/>
        </p:nvGrpSpPr>
        <p:grpSpPr>
          <a:xfrm>
            <a:off x="955287" y="2078416"/>
            <a:ext cx="10281425" cy="3276249"/>
            <a:chOff x="0" y="0"/>
            <a:chExt cx="5392882" cy="1643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C3825E-B5E8-4926-BB83-3F0623908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4" b="32"/>
            <a:stretch/>
          </p:blipFill>
          <p:spPr bwMode="auto">
            <a:xfrm>
              <a:off x="0" y="0"/>
              <a:ext cx="5392882" cy="104170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CA50507-5DBB-42EF-86AE-6E4965CB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7" y="1366404"/>
              <a:ext cx="4239260" cy="27686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4FB4E3-4B19-46E8-8B7D-2AB436B45620}"/>
                </a:ext>
              </a:extLst>
            </p:cNvPr>
            <p:cNvCxnSpPr/>
            <p:nvPr/>
          </p:nvCxnSpPr>
          <p:spPr>
            <a:xfrm>
              <a:off x="3464" y="897081"/>
              <a:ext cx="516024" cy="46181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F67680-4F81-4C6D-A2C5-0EFE85AE1BC8}"/>
                </a:ext>
              </a:extLst>
            </p:cNvPr>
            <p:cNvCxnSpPr/>
            <p:nvPr/>
          </p:nvCxnSpPr>
          <p:spPr>
            <a:xfrm>
              <a:off x="1887682" y="890154"/>
              <a:ext cx="2893637" cy="470478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F4E67F-3BB0-4E1C-9BDB-4381A9892455}"/>
                </a:ext>
              </a:extLst>
            </p:cNvPr>
            <p:cNvSpPr/>
            <p:nvPr/>
          </p:nvSpPr>
          <p:spPr>
            <a:xfrm>
              <a:off x="3464" y="807027"/>
              <a:ext cx="1887682" cy="831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EE5AAE-D5E8-4571-9CF3-EDA7709D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663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4061460" y="895896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AES WB simulation</a:t>
            </a:r>
            <a:endParaRPr lang="en-US" u="sng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FF15FC-6050-4EA6-8C78-BA21B107905B}"/>
              </a:ext>
            </a:extLst>
          </p:cNvPr>
          <p:cNvGrpSpPr/>
          <p:nvPr/>
        </p:nvGrpSpPr>
        <p:grpSpPr>
          <a:xfrm>
            <a:off x="1250794" y="2411117"/>
            <a:ext cx="9690410" cy="3289377"/>
            <a:chOff x="0" y="0"/>
            <a:chExt cx="5510801" cy="15124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DD14F1B-B758-4044-BE49-733FCE16F815}"/>
                </a:ext>
              </a:extLst>
            </p:cNvPr>
            <p:cNvGrpSpPr/>
            <p:nvPr/>
          </p:nvGrpSpPr>
          <p:grpSpPr>
            <a:xfrm>
              <a:off x="0" y="138487"/>
              <a:ext cx="5510801" cy="1374005"/>
              <a:chOff x="0" y="0"/>
              <a:chExt cx="5510801" cy="137400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919F13B-9F1D-45D8-94F0-AB1DDEF7E1EB}"/>
                  </a:ext>
                </a:extLst>
              </p:cNvPr>
              <p:cNvGrpSpPr/>
              <p:nvPr/>
            </p:nvGrpSpPr>
            <p:grpSpPr>
              <a:xfrm>
                <a:off x="24401" y="349750"/>
                <a:ext cx="5486400" cy="1024255"/>
                <a:chOff x="0" y="0"/>
                <a:chExt cx="5486400" cy="1024808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7ADDEDB-2DD3-461F-8E0F-C69C0987B8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703" b="13488"/>
                <a:stretch/>
              </p:blipFill>
              <p:spPr bwMode="auto">
                <a:xfrm>
                  <a:off x="155955" y="820973"/>
                  <a:ext cx="5191760" cy="203835"/>
                </a:xfrm>
                <a:prstGeom prst="rect">
                  <a:avLst/>
                </a:prstGeom>
                <a:noFill/>
                <a:ln w="222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=""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  <ask:seed>0</ask:seed>
                      </ask:lineSketchStyleProps>
                    </a:ext>
                  </a:extLst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1D7C022-1D37-452F-8809-40C593AD9D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486400" cy="499110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</p:pic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20E2CB9-511B-4035-8BD2-4DDE2D410D0B}"/>
                    </a:ext>
                  </a:extLst>
                </p:cNvPr>
                <p:cNvSpPr/>
                <p:nvPr/>
              </p:nvSpPr>
              <p:spPr>
                <a:xfrm>
                  <a:off x="2830296" y="297483"/>
                  <a:ext cx="2493645" cy="5980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7C43F5D-F64F-42BB-B42E-2BE8F3858E71}"/>
                    </a:ext>
                  </a:extLst>
                </p:cNvPr>
                <p:cNvCxnSpPr/>
                <p:nvPr/>
              </p:nvCxnSpPr>
              <p:spPr>
                <a:xfrm flipH="1">
                  <a:off x="158782" y="357285"/>
                  <a:ext cx="2671514" cy="44436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ACBDF16-577C-4112-96FF-D2B46DF0FD70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5323941" y="327384"/>
                  <a:ext cx="40383" cy="474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60E74D9-CC17-4C69-BF04-296CD84F7E28}"/>
                  </a:ext>
                </a:extLst>
              </p:cNvPr>
              <p:cNvCxnSpPr/>
              <p:nvPr/>
            </p:nvCxnSpPr>
            <p:spPr>
              <a:xfrm flipH="1" flipV="1">
                <a:off x="0" y="17124"/>
                <a:ext cx="2251010" cy="559837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A2999FE-8753-4551-8B9F-CAF4A77A0095}"/>
                  </a:ext>
                </a:extLst>
              </p:cNvPr>
              <p:cNvCxnSpPr/>
              <p:nvPr/>
            </p:nvCxnSpPr>
            <p:spPr>
              <a:xfrm flipH="1">
                <a:off x="5349411" y="0"/>
                <a:ext cx="51341" cy="575206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2362FE-0BEC-4A83-B46F-575C7B5B3183}"/>
                  </a:ext>
                </a:extLst>
              </p:cNvPr>
              <p:cNvSpPr/>
              <p:nvPr/>
            </p:nvSpPr>
            <p:spPr>
              <a:xfrm>
                <a:off x="2253465" y="575353"/>
                <a:ext cx="3098588" cy="6595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B0D358C-0BCA-48FC-97BF-E881DAAF3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" t="35074" b="30572"/>
            <a:stretch/>
          </p:blipFill>
          <p:spPr bwMode="auto">
            <a:xfrm>
              <a:off x="6849" y="0"/>
              <a:ext cx="5398770" cy="13716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781CE-FD2F-40C8-9596-A0988C93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22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0998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6678F8-A0A6-4300-B650-C3FEC3164654}"/>
              </a:ext>
            </a:extLst>
          </p:cNvPr>
          <p:cNvSpPr txBox="1"/>
          <p:nvPr/>
        </p:nvSpPr>
        <p:spPr>
          <a:xfrm>
            <a:off x="4061459" y="696913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Conformity check</a:t>
            </a:r>
            <a:endParaRPr 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CBB0F-2DD2-47B8-9E32-D4001AFA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23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616E3-AE79-47DE-88E3-5A3094389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6" y="1865312"/>
            <a:ext cx="34385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46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AB9F79-88ED-4403-93F3-B96029D46E9D}"/>
              </a:ext>
            </a:extLst>
          </p:cNvPr>
          <p:cNvSpPr txBox="1"/>
          <p:nvPr/>
        </p:nvSpPr>
        <p:spPr>
          <a:xfrm>
            <a:off x="4061460" y="97201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Results</a:t>
            </a:r>
            <a:endParaRPr lang="en-US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C542E6C9-20AF-4395-BAF8-DC1E35FDE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6991182"/>
                  </p:ext>
                </p:extLst>
              </p:nvPr>
            </p:nvGraphicFramePr>
            <p:xfrm>
              <a:off x="1797938" y="2319020"/>
              <a:ext cx="8596123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4928">
                      <a:extLst>
                        <a:ext uri="{9D8B030D-6E8A-4147-A177-3AD203B41FA5}">
                          <a16:colId xmlns:a16="http://schemas.microsoft.com/office/drawing/2014/main" val="335642061"/>
                        </a:ext>
                      </a:extLst>
                    </a:gridCol>
                    <a:gridCol w="2648834">
                      <a:extLst>
                        <a:ext uri="{9D8B030D-6E8A-4147-A177-3AD203B41FA5}">
                          <a16:colId xmlns:a16="http://schemas.microsoft.com/office/drawing/2014/main" val="3017032101"/>
                        </a:ext>
                      </a:extLst>
                    </a:gridCol>
                    <a:gridCol w="2608966">
                      <a:extLst>
                        <a:ext uri="{9D8B030D-6E8A-4147-A177-3AD203B41FA5}">
                          <a16:colId xmlns:a16="http://schemas.microsoft.com/office/drawing/2014/main" val="3105117892"/>
                        </a:ext>
                      </a:extLst>
                    </a:gridCol>
                    <a:gridCol w="1803395">
                      <a:extLst>
                        <a:ext uri="{9D8B030D-6E8A-4147-A177-3AD203B41FA5}">
                          <a16:colId xmlns:a16="http://schemas.microsoft.com/office/drawing/2014/main" val="3859356347"/>
                        </a:ext>
                      </a:extLst>
                    </a:gridCol>
                  </a:tblGrid>
                  <a:tr h="2108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r>
                            <a:rPr lang="en-US" dirty="0"/>
                            <a:t> AES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Improvement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682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Timing (slack)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57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𝑛𝑆𝑒𝑐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𝑛𝑆𝑒𝑐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528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[%]</m:t>
                              </m:r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8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230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131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295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[%]</m:t>
                              </m:r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241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𝑚𝑊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𝑚𝑊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039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[%]</m:t>
                              </m:r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0339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CoreMark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70567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70567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+mj-lt"/>
                            </a:rPr>
                            <a:t>0 [%]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9334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AES cycles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32820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𝐶𝑦𝑐𝑙𝑒𝑠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5370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𝐶𝑦𝑐𝑙𝑒𝑠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511</m:t>
                                </m:r>
                                <m:r>
                                  <a:rPr lang="en-US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 [%]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3339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C542E6C9-20AF-4395-BAF8-DC1E35FDE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6991182"/>
                  </p:ext>
                </p:extLst>
              </p:nvPr>
            </p:nvGraphicFramePr>
            <p:xfrm>
              <a:off x="1797938" y="2319020"/>
              <a:ext cx="8596123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4928">
                      <a:extLst>
                        <a:ext uri="{9D8B030D-6E8A-4147-A177-3AD203B41FA5}">
                          <a16:colId xmlns:a16="http://schemas.microsoft.com/office/drawing/2014/main" val="335642061"/>
                        </a:ext>
                      </a:extLst>
                    </a:gridCol>
                    <a:gridCol w="2648834">
                      <a:extLst>
                        <a:ext uri="{9D8B030D-6E8A-4147-A177-3AD203B41FA5}">
                          <a16:colId xmlns:a16="http://schemas.microsoft.com/office/drawing/2014/main" val="3017032101"/>
                        </a:ext>
                      </a:extLst>
                    </a:gridCol>
                    <a:gridCol w="2608966">
                      <a:extLst>
                        <a:ext uri="{9D8B030D-6E8A-4147-A177-3AD203B41FA5}">
                          <a16:colId xmlns:a16="http://schemas.microsoft.com/office/drawing/2014/main" val="3105117892"/>
                        </a:ext>
                      </a:extLst>
                    </a:gridCol>
                    <a:gridCol w="1803395">
                      <a:extLst>
                        <a:ext uri="{9D8B030D-6E8A-4147-A177-3AD203B41FA5}">
                          <a16:colId xmlns:a16="http://schemas.microsoft.com/office/drawing/2014/main" val="38593563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r>
                            <a:rPr lang="en-US" dirty="0"/>
                            <a:t> AES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Improvement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682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Timing (slack)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161" t="-106557" r="-16758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373" t="-106557" r="-6993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7365" t="-106557" r="-135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58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161" t="-206557" r="-16758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373" t="-206557" r="-6993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7365" t="-206557" r="-135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41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161" t="-306557" r="-16758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373" t="-306557" r="-6993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7365" t="-306557" r="-135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0339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CoreMark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161" t="-406557" r="-16758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373" t="-406557" r="-6993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+mj-lt"/>
                            </a:rPr>
                            <a:t>0 [%]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9334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AES cycles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161" t="-506557" r="-16758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0373" t="-506557" r="-6993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7365" t="-506557" r="-135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33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00AE063D-BF94-488D-8545-8BA0D11D0AD7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6B6831-E346-44C8-AC64-0B40A4328B96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3699B8-AD1A-40EA-90E8-D1B374DBC8B1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50FD9B-6F0C-48EB-8322-107AC1CBD95B}"/>
              </a:ext>
            </a:extLst>
          </p:cNvPr>
          <p:cNvSpPr txBox="1"/>
          <p:nvPr/>
        </p:nvSpPr>
        <p:spPr>
          <a:xfrm>
            <a:off x="8279678" y="6495964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Methodology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03D2AC-E64C-4629-BF7E-C933A87B7F29}"/>
              </a:ext>
            </a:extLst>
          </p:cNvPr>
          <p:cNvSpPr txBox="1"/>
          <p:nvPr/>
        </p:nvSpPr>
        <p:spPr>
          <a:xfrm>
            <a:off x="5008683" y="6492927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8FA706-DED8-496C-8B41-B2F93F553559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6CEF3B-FFB8-4D68-9694-2BC3D919E693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581EF5-3E3D-4202-BFA5-22D376F38896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BD1327-A19D-40B5-A89A-97CB8856C10C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7E978F-E91C-42D8-BB6E-E793DD677C6D}"/>
              </a:ext>
            </a:extLst>
          </p:cNvPr>
          <p:cNvSpPr txBox="1"/>
          <p:nvPr/>
        </p:nvSpPr>
        <p:spPr>
          <a:xfrm>
            <a:off x="6623152" y="648887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Results</a:t>
            </a:r>
            <a:endParaRPr lang="en-IL" sz="1600" dirty="0">
              <a:latin typeface="+mj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A215FE-D4F6-4CF0-BE59-88CA81748544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08D8216-1690-4114-B8E4-C9B93B2A265D}"/>
              </a:ext>
            </a:extLst>
          </p:cNvPr>
          <p:cNvSpPr/>
          <p:nvPr/>
        </p:nvSpPr>
        <p:spPr>
          <a:xfrm>
            <a:off x="6598708" y="6473877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0A52CB-D8D5-47F9-AE17-A261C3A09A4B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16E2AAA-A2D8-4F17-B0B3-4A25FB33555C}"/>
              </a:ext>
            </a:extLst>
          </p:cNvPr>
          <p:cNvSpPr txBox="1"/>
          <p:nvPr/>
        </p:nvSpPr>
        <p:spPr>
          <a:xfrm>
            <a:off x="9942179" y="648887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Conclusions</a:t>
            </a:r>
            <a:endParaRPr lang="en-IL" sz="1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54BE6-5149-4DD0-BB5C-22100F9D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28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4383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>
            <a:extLst>
              <a:ext uri="{FF2B5EF4-FFF2-40B4-BE49-F238E27FC236}">
                <a16:creationId xmlns:a16="http://schemas.microsoft.com/office/drawing/2014/main" id="{014EFC52-5712-466F-ABAB-EAAA51627D7D}"/>
              </a:ext>
            </a:extLst>
          </p:cNvPr>
          <p:cNvSpPr txBox="1">
            <a:spLocks/>
          </p:cNvSpPr>
          <p:nvPr/>
        </p:nvSpPr>
        <p:spPr>
          <a:xfrm>
            <a:off x="1917128" y="2153758"/>
            <a:ext cx="8357741" cy="28904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Normally synthesis is done using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dc_shell’s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GUI.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decided we want to make the synthesis step automatic, in one command.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solution is synthesis script: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Allows us to run synthesis in one command.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need of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dc_shell’s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GUI.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Adding file to the design can be done by adding the file name to the script.</a:t>
            </a:r>
          </a:p>
          <a:p>
            <a:pPr indent="-342900">
              <a:spcBef>
                <a:spcPts val="1200"/>
              </a:spcBef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1200"/>
              </a:spcBef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E08CD-FAC9-4E7E-8141-CB41AD46B2BC}"/>
              </a:ext>
            </a:extLst>
          </p:cNvPr>
          <p:cNvSpPr txBox="1"/>
          <p:nvPr/>
        </p:nvSpPr>
        <p:spPr>
          <a:xfrm>
            <a:off x="4061459" y="1151662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Synthesis</a:t>
            </a:r>
            <a:endParaRPr lang="en-US" u="sn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328BC8-9A35-4711-91C4-DA615C44282D}"/>
              </a:ext>
            </a:extLst>
          </p:cNvPr>
          <p:cNvSpPr/>
          <p:nvPr/>
        </p:nvSpPr>
        <p:spPr>
          <a:xfrm>
            <a:off x="4649277" y="351407"/>
            <a:ext cx="2893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/>
              <a:t>Methodology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FA97C4A-FC4B-410E-BB4C-66F26BC3342C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54B086-5219-446E-A751-F53F12BDC78E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923A1-CEEA-46B3-8715-1C41AD1AB141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2BD183-7F6B-479F-84DB-0057F48E6F54}"/>
              </a:ext>
            </a:extLst>
          </p:cNvPr>
          <p:cNvSpPr txBox="1"/>
          <p:nvPr/>
        </p:nvSpPr>
        <p:spPr>
          <a:xfrm>
            <a:off x="8279678" y="6495964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Methodology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100F23-5D68-4BD6-A15F-EC0491832050}"/>
              </a:ext>
            </a:extLst>
          </p:cNvPr>
          <p:cNvSpPr txBox="1"/>
          <p:nvPr/>
        </p:nvSpPr>
        <p:spPr>
          <a:xfrm>
            <a:off x="5008683" y="6492927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9EDCF-C07D-477E-AD71-41439896CD5C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89F4CA-1297-4271-845C-1FC729054621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293193-EAF9-4404-8A68-8BDE9462E264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47A099-E89A-4C14-B29A-133CC67F386E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A3F73C-572F-48EB-A1C2-213A87275AB6}"/>
              </a:ext>
            </a:extLst>
          </p:cNvPr>
          <p:cNvSpPr txBox="1"/>
          <p:nvPr/>
        </p:nvSpPr>
        <p:spPr>
          <a:xfrm>
            <a:off x="6623152" y="648887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Methodology</a:t>
            </a:r>
            <a:endParaRPr lang="en-IL" sz="1600" dirty="0">
              <a:latin typeface="+mj-l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191CE5-45BE-452D-A624-34B00292303C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AAC20-3DAE-46E0-8C8F-66E424942F46}"/>
              </a:ext>
            </a:extLst>
          </p:cNvPr>
          <p:cNvSpPr/>
          <p:nvPr/>
        </p:nvSpPr>
        <p:spPr>
          <a:xfrm>
            <a:off x="8246993" y="6464459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EF95FC-6C54-4EDE-BEB4-F4786A37A5BE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EC0503-6EED-4B96-9C81-EBF47B639E32}"/>
              </a:ext>
            </a:extLst>
          </p:cNvPr>
          <p:cNvSpPr txBox="1"/>
          <p:nvPr/>
        </p:nvSpPr>
        <p:spPr>
          <a:xfrm>
            <a:off x="9942179" y="648887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Conclusions</a:t>
            </a:r>
            <a:endParaRPr lang="en-IL" sz="1600" dirty="0">
              <a:latin typeface="+mj-lt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5671D2A-0087-4CD6-BE31-BC0E719F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28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0566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3B0143-0393-46A9-A00D-03567FF4D204}"/>
              </a:ext>
            </a:extLst>
          </p:cNvPr>
          <p:cNvSpPr txBox="1"/>
          <p:nvPr/>
        </p:nvSpPr>
        <p:spPr>
          <a:xfrm>
            <a:off x="4061460" y="598240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Synthesis script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36104-AC55-4E75-A2D5-3D05BA96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85" y="3714761"/>
            <a:ext cx="9320030" cy="2092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75B59-A2D7-4856-9198-2F65616A1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54" y="1755380"/>
            <a:ext cx="10135892" cy="12147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46BAE-E21E-4DDE-92F6-DF9BD597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350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9009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58DFE49-EFD4-47BF-9CF6-6961FECCADE9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Compilation</a:t>
            </a:r>
            <a:endParaRPr lang="en-US" u="sng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A2F21DC-B6A2-498F-81E1-018E70A4C94B}"/>
              </a:ext>
            </a:extLst>
          </p:cNvPr>
          <p:cNvSpPr txBox="1">
            <a:spLocks/>
          </p:cNvSpPr>
          <p:nvPr/>
        </p:nvSpPr>
        <p:spPr>
          <a:xfrm>
            <a:off x="2013203" y="1527048"/>
            <a:ext cx="8165592" cy="2246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GCC doesn't support the new AES commands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Possible solutions: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 hardcoded hex commands (using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.word).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 GNU’s compiler.</a:t>
            </a:r>
          </a:p>
          <a:p>
            <a:pPr lvl="1" indent="-342900">
              <a:spcBef>
                <a:spcPts val="12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Create external pre-compiler.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5996AE-DEE8-49C0-A609-5F82BA4AC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80" t="6334" r="433" b="4539"/>
          <a:stretch/>
        </p:blipFill>
        <p:spPr>
          <a:xfrm>
            <a:off x="2469312" y="4556502"/>
            <a:ext cx="6757257" cy="7744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E7361-1D6C-49CE-923A-6A0AFC81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087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D2B61-457F-41F1-A181-FC0E849C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826" y="2372498"/>
            <a:ext cx="6562345" cy="2410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344A50-6236-4EEE-9966-E49EFC663AE2}"/>
              </a:ext>
            </a:extLst>
          </p:cNvPr>
          <p:cNvSpPr txBox="1"/>
          <p:nvPr/>
        </p:nvSpPr>
        <p:spPr>
          <a:xfrm>
            <a:off x="4061459" y="59602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Python’s </a:t>
            </a:r>
            <a:r>
              <a:rPr lang="en-US" sz="2800" dirty="0" err="1"/>
              <a:t>ctypes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6C73-FCDC-4B83-A056-B88F5A65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2299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B9B7E-C6EF-466E-9F2F-9821EA5EC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531"/>
          <a:stretch/>
        </p:blipFill>
        <p:spPr>
          <a:xfrm>
            <a:off x="7044625" y="2114351"/>
            <a:ext cx="3131949" cy="3403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1CEF0F-E068-4EA4-9970-44C4DF06902C}"/>
              </a:ext>
            </a:extLst>
          </p:cNvPr>
          <p:cNvSpPr txBox="1"/>
          <p:nvPr/>
        </p:nvSpPr>
        <p:spPr>
          <a:xfrm>
            <a:off x="4061459" y="59602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Dictionaries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3A012-FBB2-4D52-86A3-D1E58918A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953" y="3059357"/>
            <a:ext cx="3304423" cy="129683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BD752-2B88-4378-9812-400D5324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4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D45C-4E99-4A36-9AEA-61B02FAAB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854"/>
            <a:ext cx="9144000" cy="71540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IL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0CFF4-9DD6-4CC7-906E-AF7BF2E9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7036"/>
            <a:ext cx="9144000" cy="5374110"/>
          </a:xfrm>
        </p:spPr>
        <p:txBody>
          <a:bodyPr>
            <a:noAutofit/>
          </a:bodyPr>
          <a:lstStyle/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RISC-V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Open ISA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Founded by University of Berkeley, California.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Adopted by many in both academy and industry.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PULP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Parallel Ultra Low Power open-source computing platform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collaboration of ETH Zurich and University of Bologna.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PULPino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on PULP platform.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Uses RI5CY core.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PULPeniX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Developed in Bar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Ilan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Enics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lab.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HW and SW development and simulation environment.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Advanced Encryption Standard - specification for the encryption of electronic data.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on a design principle known as a substitution–permutation network.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AED0-2906-4402-AB4C-9AA71107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6009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B65FD9-E549-44FA-BA0B-72B538F7F0FC}"/>
              </a:ext>
            </a:extLst>
          </p:cNvPr>
          <p:cNvSpPr txBox="1"/>
          <p:nvPr/>
        </p:nvSpPr>
        <p:spPr>
          <a:xfrm>
            <a:off x="4061459" y="59602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Instruction assignment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64358-4247-4668-8F2D-9AF6A9BE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16" y="1853943"/>
            <a:ext cx="3615161" cy="1714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05640-42A9-44FA-92D5-F8DD7DF77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03" y="4749812"/>
            <a:ext cx="7054993" cy="78745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0D386-60DD-4D78-8F1F-CB02677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30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20235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54712-1026-4E70-A5D9-31A5B0D6CC71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AES test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5689F-66BF-42CE-8D4A-FBF9E7A3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472" y="1866682"/>
            <a:ext cx="6858957" cy="312463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C120-1010-43D7-A21A-4ACAB826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31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57578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53AEC3-5D4C-40B3-843A-F634B1688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87" y="1740645"/>
            <a:ext cx="10245260" cy="4132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BC6F6B-1377-4729-9C0D-09CE0A029599}"/>
              </a:ext>
            </a:extLst>
          </p:cNvPr>
          <p:cNvSpPr txBox="1"/>
          <p:nvPr/>
        </p:nvSpPr>
        <p:spPr>
          <a:xfrm>
            <a:off x="4061460" y="668250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AES verification test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B18331-8BEE-489B-9CDF-4A0A543EDC15}"/>
              </a:ext>
            </a:extLst>
          </p:cNvPr>
          <p:cNvSpPr/>
          <p:nvPr/>
        </p:nvSpPr>
        <p:spPr>
          <a:xfrm>
            <a:off x="995153" y="5417389"/>
            <a:ext cx="4629270" cy="455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EA6D93-27BD-4E5E-A9ED-229FCC754C60}"/>
              </a:ext>
            </a:extLst>
          </p:cNvPr>
          <p:cNvSpPr/>
          <p:nvPr/>
        </p:nvSpPr>
        <p:spPr>
          <a:xfrm>
            <a:off x="990622" y="4731456"/>
            <a:ext cx="10102947" cy="2718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C4BAFA-F3A0-41CC-BEA4-FD89B5153771}"/>
              </a:ext>
            </a:extLst>
          </p:cNvPr>
          <p:cNvSpPr/>
          <p:nvPr/>
        </p:nvSpPr>
        <p:spPr>
          <a:xfrm>
            <a:off x="2794958" y="3019245"/>
            <a:ext cx="1949570" cy="2718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C68AB7-9228-4FD8-9EE7-D37C5A4EF01A}"/>
              </a:ext>
            </a:extLst>
          </p:cNvPr>
          <p:cNvSpPr/>
          <p:nvPr/>
        </p:nvSpPr>
        <p:spPr>
          <a:xfrm>
            <a:off x="2654060" y="4981623"/>
            <a:ext cx="1407400" cy="2718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B72D1-DBA4-49D0-8F74-A9F08636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32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0147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B85DB-7A42-4B37-8686-37202A92C39B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Conclusions</a:t>
            </a:r>
            <a:endParaRPr lang="en-US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59830-9081-4CF1-AA76-35F92F9534F0}"/>
              </a:ext>
            </a:extLst>
          </p:cNvPr>
          <p:cNvSpPr txBox="1">
            <a:spLocks/>
          </p:cNvSpPr>
          <p:nvPr/>
        </p:nvSpPr>
        <p:spPr>
          <a:xfrm>
            <a:off x="2013204" y="1801368"/>
            <a:ext cx="8165592" cy="38039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Successfully integrate AES engine inside RISCV core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Minimal effect on power and timing performance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Significant effect on area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user friendly AES commands support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compiling scripts that run before GNU’s compiler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AES verification script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Improve existing simulation scripts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Improve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GenPro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setup script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new simulation options 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synthesis script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need to open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dc_shell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synthesize the 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7038E3-6D38-47AB-8E5F-F4CB770A4B62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546FF-C527-4FAB-A8E4-55981216C073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868CB-5392-4BB4-8E04-2BA78C73D7F7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4A22C-32BF-4FB3-BAF7-036744D5431E}"/>
              </a:ext>
            </a:extLst>
          </p:cNvPr>
          <p:cNvSpPr txBox="1"/>
          <p:nvPr/>
        </p:nvSpPr>
        <p:spPr>
          <a:xfrm>
            <a:off x="8279678" y="6495964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Methodology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95EFF-10C8-434C-BEEA-C4BE15BE1F45}"/>
              </a:ext>
            </a:extLst>
          </p:cNvPr>
          <p:cNvSpPr txBox="1"/>
          <p:nvPr/>
        </p:nvSpPr>
        <p:spPr>
          <a:xfrm>
            <a:off x="5008683" y="6492927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EB140D-6AA0-404C-8D85-7EF81377EF95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6A4B0F-6634-4848-8DA4-2C9B6396ADBC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1CD79E-1BB9-4E03-B559-1CCCF1037595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D7A726-D648-4616-9257-722976DD6E9D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DAB1FF-7869-49DF-859B-88B97D06A0B9}"/>
              </a:ext>
            </a:extLst>
          </p:cNvPr>
          <p:cNvSpPr txBox="1"/>
          <p:nvPr/>
        </p:nvSpPr>
        <p:spPr>
          <a:xfrm>
            <a:off x="6623152" y="648887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Results</a:t>
            </a:r>
            <a:endParaRPr lang="en-IL" sz="1600" dirty="0"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55682B-4A5F-4C4C-9458-7E2644DE1C9E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48B2944-3BC0-481A-AC29-9444272E5A32}"/>
              </a:ext>
            </a:extLst>
          </p:cNvPr>
          <p:cNvSpPr/>
          <p:nvPr/>
        </p:nvSpPr>
        <p:spPr>
          <a:xfrm>
            <a:off x="9929932" y="6464965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6403C5-A53D-4898-9E5E-D557BC9C56D4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06FF67-1BB9-4B5E-B803-E2FEF7DED9F2}"/>
              </a:ext>
            </a:extLst>
          </p:cNvPr>
          <p:cNvSpPr txBox="1"/>
          <p:nvPr/>
        </p:nvSpPr>
        <p:spPr>
          <a:xfrm>
            <a:off x="9942179" y="648887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Conclusions</a:t>
            </a:r>
            <a:endParaRPr lang="en-IL" sz="1600" dirty="0">
              <a:latin typeface="+mj-lt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F3E578E-7B71-4CB5-9B6E-0ADF5946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28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33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25653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1FDF9F-D9BA-423C-878F-1F70502DBF94}"/>
              </a:ext>
            </a:extLst>
          </p:cNvPr>
          <p:cNvSpPr txBox="1"/>
          <p:nvPr/>
        </p:nvSpPr>
        <p:spPr>
          <a:xfrm>
            <a:off x="4061460" y="272616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Questions?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409B-CC5E-48EC-8BAC-8E4D6869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382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2742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254D7-4DB4-4CD7-B516-6F02C6374C49}"/>
              </a:ext>
            </a:extLst>
          </p:cNvPr>
          <p:cNvSpPr txBox="1"/>
          <p:nvPr/>
        </p:nvSpPr>
        <p:spPr>
          <a:xfrm>
            <a:off x="3816398" y="2905780"/>
            <a:ext cx="4559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Thank you for your time!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CC9EF-D539-4ACD-9BEF-1FB44344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35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877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F67AB-8656-4CA7-A84C-8971E2DA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779032"/>
            <a:ext cx="9848850" cy="392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C678AD-6883-47DE-8518-89EE967186A4}"/>
              </a:ext>
            </a:extLst>
          </p:cNvPr>
          <p:cNvSpPr txBox="1"/>
          <p:nvPr/>
        </p:nvSpPr>
        <p:spPr>
          <a:xfrm>
            <a:off x="2494156" y="953946"/>
            <a:ext cx="720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RI5CY Core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B8085-4B17-4B99-AF88-D4ABADFF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761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D29BF-6663-4462-8D1B-383475FCC12A}"/>
              </a:ext>
            </a:extLst>
          </p:cNvPr>
          <p:cNvSpPr txBox="1"/>
          <p:nvPr/>
        </p:nvSpPr>
        <p:spPr>
          <a:xfrm>
            <a:off x="2935939" y="571677"/>
            <a:ext cx="632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IL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67383-EB65-412C-8188-32EE4752C003}"/>
              </a:ext>
            </a:extLst>
          </p:cNvPr>
          <p:cNvSpPr txBox="1"/>
          <p:nvPr/>
        </p:nvSpPr>
        <p:spPr>
          <a:xfrm>
            <a:off x="1245703" y="1797784"/>
            <a:ext cx="97005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Knowing RISC-V PULP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ENIX</a:t>
            </a: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 infrastructure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Based on Michael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Avi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Integrating AES in RISC-V environment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AES accelerator and designated new commands (While maintaining backward compatibility).</a:t>
            </a:r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Demonstrate advantages in terms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expect to increase in power, area (decrease in performance).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88D8-163D-42F6-BAB3-7B22A919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173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237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71B9A-8901-4F24-9050-D973796AF026}"/>
              </a:ext>
            </a:extLst>
          </p:cNvPr>
          <p:cNvSpPr txBox="1"/>
          <p:nvPr/>
        </p:nvSpPr>
        <p:spPr>
          <a:xfrm>
            <a:off x="2901503" y="594892"/>
            <a:ext cx="638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Possible solutions – pros and cons</a:t>
            </a:r>
            <a:endParaRPr lang="en-IL" sz="2800" b="1" u="sn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9B465B-BA63-4B62-8EDC-D65C1047F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07288"/>
              </p:ext>
            </p:extLst>
          </p:nvPr>
        </p:nvGraphicFramePr>
        <p:xfrm>
          <a:off x="1066005" y="1885394"/>
          <a:ext cx="10059988" cy="383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553">
                  <a:extLst>
                    <a:ext uri="{9D8B030D-6E8A-4147-A177-3AD203B41FA5}">
                      <a16:colId xmlns:a16="http://schemas.microsoft.com/office/drawing/2014/main" val="4126224099"/>
                    </a:ext>
                  </a:extLst>
                </a:gridCol>
                <a:gridCol w="2882882">
                  <a:extLst>
                    <a:ext uri="{9D8B030D-6E8A-4147-A177-3AD203B41FA5}">
                      <a16:colId xmlns:a16="http://schemas.microsoft.com/office/drawing/2014/main" val="2183629188"/>
                    </a:ext>
                  </a:extLst>
                </a:gridCol>
                <a:gridCol w="3150848">
                  <a:extLst>
                    <a:ext uri="{9D8B030D-6E8A-4147-A177-3AD203B41FA5}">
                      <a16:colId xmlns:a16="http://schemas.microsoft.com/office/drawing/2014/main" val="169219873"/>
                    </a:ext>
                  </a:extLst>
                </a:gridCol>
                <a:gridCol w="2696705">
                  <a:extLst>
                    <a:ext uri="{9D8B030D-6E8A-4147-A177-3AD203B41FA5}">
                      <a16:colId xmlns:a16="http://schemas.microsoft.com/office/drawing/2014/main" val="1159880232"/>
                    </a:ext>
                  </a:extLst>
                </a:gridCol>
              </a:tblGrid>
              <a:tr h="1288197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Encryption from buffer</a:t>
                      </a:r>
                      <a:endParaRPr lang="en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Encryption on-the-fly</a:t>
                      </a:r>
                      <a:endParaRPr lang="en-IL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Encryption command</a:t>
                      </a:r>
                      <a:endParaRPr lang="en-IL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27473"/>
                  </a:ext>
                </a:extLst>
              </a:tr>
              <a:tr h="127074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Pros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Relatively secure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Relatively Easy to implement</a:t>
                      </a:r>
                      <a:endParaRPr lang="en-I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to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Encryption in early stages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Economical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store one encrypted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34464"/>
                  </a:ext>
                </a:extLst>
              </a:tr>
              <a:tr h="127146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Need to encrypt 4 registers (128-bit)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Requires a lot more area.</a:t>
                      </a:r>
                      <a:endParaRPr lang="en-I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secure (not AES)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very secure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Hard to implement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Slow down the processor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515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E8E29-56B9-4C43-B8BE-F1AF60E1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086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328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5ED4-9B95-43A5-A973-D392A0EFD742}"/>
              </a:ext>
            </a:extLst>
          </p:cNvPr>
          <p:cNvSpPr txBox="1"/>
          <p:nvPr/>
        </p:nvSpPr>
        <p:spPr>
          <a:xfrm>
            <a:off x="3746124" y="228232"/>
            <a:ext cx="469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AES algorithm</a:t>
            </a:r>
            <a:endParaRPr lang="en-IL" sz="2800" b="1" u="sn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29BA1F-AFE9-4A7A-A475-1B691DC9F15E}"/>
              </a:ext>
            </a:extLst>
          </p:cNvPr>
          <p:cNvSpPr/>
          <p:nvPr/>
        </p:nvSpPr>
        <p:spPr>
          <a:xfrm>
            <a:off x="6763806" y="1505135"/>
            <a:ext cx="1406170" cy="499015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ED17DD-147A-409B-A032-A15BEB26985D}"/>
              </a:ext>
            </a:extLst>
          </p:cNvPr>
          <p:cNvSpPr/>
          <p:nvPr/>
        </p:nvSpPr>
        <p:spPr>
          <a:xfrm>
            <a:off x="3955267" y="1505135"/>
            <a:ext cx="1406170" cy="499015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Plain-Text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380E1A-4F7B-4554-8964-1486AC0CFC11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>
            <a:off x="7466892" y="2004150"/>
            <a:ext cx="1" cy="293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F480EE79-FE8C-480B-9B8C-4146C18276AF}"/>
              </a:ext>
            </a:extLst>
          </p:cNvPr>
          <p:cNvSpPr/>
          <p:nvPr/>
        </p:nvSpPr>
        <p:spPr>
          <a:xfrm rot="5400000">
            <a:off x="5739065" y="3859583"/>
            <a:ext cx="3455655" cy="33268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Expansion Unit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99CEE-335D-4A06-9B85-190653806186}"/>
              </a:ext>
            </a:extLst>
          </p:cNvPr>
          <p:cNvCxnSpPr>
            <a:cxnSpLocks/>
            <a:stCxn id="5" idx="2"/>
            <a:endCxn id="1027" idx="0"/>
          </p:cNvCxnSpPr>
          <p:nvPr/>
        </p:nvCxnSpPr>
        <p:spPr>
          <a:xfrm flipH="1">
            <a:off x="4651083" y="2004150"/>
            <a:ext cx="7269" cy="300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247E60FE-62E4-4835-AAD9-08244D011233}"/>
              </a:ext>
            </a:extLst>
          </p:cNvPr>
          <p:cNvSpPr/>
          <p:nvPr/>
        </p:nvSpPr>
        <p:spPr>
          <a:xfrm>
            <a:off x="5285192" y="2298096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61F5AA-BA7D-4FC3-BAE5-72279B7FE59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833110" y="2453570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CD0A4B-A1BC-48D2-BC41-031AA122D9FD}"/>
              </a:ext>
            </a:extLst>
          </p:cNvPr>
          <p:cNvCxnSpPr>
            <a:cxnSpLocks/>
            <a:stCxn id="15" idx="1"/>
            <a:endCxn id="1027" idx="6"/>
          </p:cNvCxnSpPr>
          <p:nvPr/>
        </p:nvCxnSpPr>
        <p:spPr>
          <a:xfrm flipH="1">
            <a:off x="4817424" y="2456378"/>
            <a:ext cx="467768" cy="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9BC9EFC5-104D-48AD-9F4B-ED8BB7AA889B}"/>
              </a:ext>
            </a:extLst>
          </p:cNvPr>
          <p:cNvSpPr/>
          <p:nvPr/>
        </p:nvSpPr>
        <p:spPr>
          <a:xfrm>
            <a:off x="4000417" y="2753350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SubBytes</a:t>
            </a:r>
            <a:endParaRPr lang="en-US" sz="1600" dirty="0"/>
          </a:p>
        </p:txBody>
      </p:sp>
      <p:sp>
        <p:nvSpPr>
          <p:cNvPr id="25" name="Rectangle: Rounded Corners 24">
            <a:hlinkClick r:id="rId5" action="ppaction://hlinksldjump"/>
            <a:extLst>
              <a:ext uri="{FF2B5EF4-FFF2-40B4-BE49-F238E27FC236}">
                <a16:creationId xmlns:a16="http://schemas.microsoft.com/office/drawing/2014/main" id="{D0C24838-B8C6-4FC9-BE71-2FF9B652646F}"/>
              </a:ext>
            </a:extLst>
          </p:cNvPr>
          <p:cNvSpPr/>
          <p:nvPr/>
        </p:nvSpPr>
        <p:spPr>
          <a:xfrm>
            <a:off x="4002804" y="3148095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ShiftRows</a:t>
            </a:r>
            <a:endParaRPr lang="en-US" sz="1600" dirty="0"/>
          </a:p>
        </p:txBody>
      </p:sp>
      <p:sp>
        <p:nvSpPr>
          <p:cNvPr id="26" name="Rectangle: Rounded Corners 25">
            <a:hlinkClick r:id="rId6" action="ppaction://hlinksldjump"/>
            <a:extLst>
              <a:ext uri="{FF2B5EF4-FFF2-40B4-BE49-F238E27FC236}">
                <a16:creationId xmlns:a16="http://schemas.microsoft.com/office/drawing/2014/main" id="{DA3ADB96-BEFF-4EC3-89D6-2734B2BACB8D}"/>
              </a:ext>
            </a:extLst>
          </p:cNvPr>
          <p:cNvSpPr/>
          <p:nvPr/>
        </p:nvSpPr>
        <p:spPr>
          <a:xfrm>
            <a:off x="4000417" y="3552395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MixColumn</a:t>
            </a:r>
            <a:endParaRPr lang="en-US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98CF2B-819E-4FD1-B39F-15B0CD214375}"/>
              </a:ext>
            </a:extLst>
          </p:cNvPr>
          <p:cNvCxnSpPr>
            <a:cxnSpLocks/>
            <a:stCxn id="1027" idx="4"/>
            <a:endCxn id="24" idx="0"/>
          </p:cNvCxnSpPr>
          <p:nvPr/>
        </p:nvCxnSpPr>
        <p:spPr>
          <a:xfrm>
            <a:off x="4651083" y="2621447"/>
            <a:ext cx="5533" cy="13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52F28-024C-4AC6-BC32-D540DEC0A27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656616" y="3069913"/>
            <a:ext cx="2387" cy="78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03841F-FBA4-4777-A5D9-9B4D8161C4F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4656616" y="3464658"/>
            <a:ext cx="2387" cy="87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7" name="Rectangle: Rounded Corners 46">
            <a:hlinkClick r:id="rId3" action="ppaction://hlinksldjump"/>
            <a:extLst>
              <a:ext uri="{FF2B5EF4-FFF2-40B4-BE49-F238E27FC236}">
                <a16:creationId xmlns:a16="http://schemas.microsoft.com/office/drawing/2014/main" id="{152CA6E9-D419-464F-8B77-5B2EA6A62426}"/>
              </a:ext>
            </a:extLst>
          </p:cNvPr>
          <p:cNvSpPr/>
          <p:nvPr/>
        </p:nvSpPr>
        <p:spPr>
          <a:xfrm>
            <a:off x="5288663" y="4183425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(9)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10A8C4-B654-497E-9ACC-686278B7F0A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6836580" y="4338900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581EC6-098D-44C6-B7C7-1A3E44314E23}"/>
              </a:ext>
            </a:extLst>
          </p:cNvPr>
          <p:cNvCxnSpPr>
            <a:cxnSpLocks/>
            <a:stCxn id="47" idx="1"/>
            <a:endCxn id="73" idx="6"/>
          </p:cNvCxnSpPr>
          <p:nvPr/>
        </p:nvCxnSpPr>
        <p:spPr>
          <a:xfrm flipH="1">
            <a:off x="4823718" y="4341707"/>
            <a:ext cx="464945" cy="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0" name="Rectangle: Rounded Corners 49">
            <a:hlinkClick r:id="rId4" action="ppaction://hlinksldjump"/>
            <a:extLst>
              <a:ext uri="{FF2B5EF4-FFF2-40B4-BE49-F238E27FC236}">
                <a16:creationId xmlns:a16="http://schemas.microsoft.com/office/drawing/2014/main" id="{AF4C7E27-3460-4481-BA09-7E5E8BB19AC5}"/>
              </a:ext>
            </a:extLst>
          </p:cNvPr>
          <p:cNvSpPr/>
          <p:nvPr/>
        </p:nvSpPr>
        <p:spPr>
          <a:xfrm>
            <a:off x="4003888" y="4630880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SubBytes</a:t>
            </a:r>
            <a:endParaRPr lang="en-US" sz="1600" dirty="0"/>
          </a:p>
        </p:txBody>
      </p:sp>
      <p:sp>
        <p:nvSpPr>
          <p:cNvPr id="51" name="Rectangle: Rounded Corners 50">
            <a:hlinkClick r:id="rId5" action="ppaction://hlinksldjump"/>
            <a:extLst>
              <a:ext uri="{FF2B5EF4-FFF2-40B4-BE49-F238E27FC236}">
                <a16:creationId xmlns:a16="http://schemas.microsoft.com/office/drawing/2014/main" id="{2AFA13D4-1557-4DFD-901F-8F31E5924BEF}"/>
              </a:ext>
            </a:extLst>
          </p:cNvPr>
          <p:cNvSpPr/>
          <p:nvPr/>
        </p:nvSpPr>
        <p:spPr>
          <a:xfrm>
            <a:off x="4006275" y="5038688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ShiftRows</a:t>
            </a:r>
            <a:endParaRPr lang="en-US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F422C3-2E42-4A46-901B-51815958D85E}"/>
              </a:ext>
            </a:extLst>
          </p:cNvPr>
          <p:cNvCxnSpPr>
            <a:cxnSpLocks/>
            <a:stCxn id="73" idx="4"/>
            <a:endCxn id="50" idx="0"/>
          </p:cNvCxnSpPr>
          <p:nvPr/>
        </p:nvCxnSpPr>
        <p:spPr>
          <a:xfrm>
            <a:off x="4657377" y="4506698"/>
            <a:ext cx="2710" cy="124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B5D7A4-37C4-457E-B681-47B87720612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660087" y="4947443"/>
            <a:ext cx="2387" cy="91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10A478-8D63-42FF-9582-2178DD9845C2}"/>
              </a:ext>
            </a:extLst>
          </p:cNvPr>
          <p:cNvCxnSpPr>
            <a:cxnSpLocks/>
            <a:stCxn id="51" idx="2"/>
            <a:endCxn id="72" idx="0"/>
          </p:cNvCxnSpPr>
          <p:nvPr/>
        </p:nvCxnSpPr>
        <p:spPr>
          <a:xfrm flipH="1">
            <a:off x="4656496" y="5355251"/>
            <a:ext cx="5978" cy="86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E33891-A138-4989-813A-7C33822B4E01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651083" y="4086528"/>
            <a:ext cx="6294" cy="1036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hlinkClick r:id="rId3" action="ppaction://hlinksldjump"/>
            <a:extLst>
              <a:ext uri="{FF2B5EF4-FFF2-40B4-BE49-F238E27FC236}">
                <a16:creationId xmlns:a16="http://schemas.microsoft.com/office/drawing/2014/main" id="{F7E5151C-0BFE-4429-84D1-846C09E5F415}"/>
              </a:ext>
            </a:extLst>
          </p:cNvPr>
          <p:cNvSpPr/>
          <p:nvPr/>
        </p:nvSpPr>
        <p:spPr>
          <a:xfrm>
            <a:off x="5288663" y="5435510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(10)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B092EC-A703-47BE-8BE4-D390F8F0392B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6836580" y="5590984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1C2AC2-F6BE-45EB-B154-2307E26E6B84}"/>
              </a:ext>
            </a:extLst>
          </p:cNvPr>
          <p:cNvCxnSpPr>
            <a:cxnSpLocks/>
            <a:stCxn id="60" idx="1"/>
            <a:endCxn id="72" idx="6"/>
          </p:cNvCxnSpPr>
          <p:nvPr/>
        </p:nvCxnSpPr>
        <p:spPr>
          <a:xfrm flipH="1">
            <a:off x="4822837" y="5593792"/>
            <a:ext cx="465826" cy="6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73817E-DFCF-4CFA-99CC-71898E0A4D26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4656496" y="5758321"/>
            <a:ext cx="5977" cy="14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89F8D78-F6B4-4C94-90B9-6E7481E2FB81}"/>
              </a:ext>
            </a:extLst>
          </p:cNvPr>
          <p:cNvSpPr/>
          <p:nvPr/>
        </p:nvSpPr>
        <p:spPr>
          <a:xfrm>
            <a:off x="3883850" y="5910355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Cipher text</a:t>
            </a:r>
          </a:p>
        </p:txBody>
      </p:sp>
      <p:sp>
        <p:nvSpPr>
          <p:cNvPr id="1027" name="Flowchart: Or 1026">
            <a:hlinkClick r:id="rId7" action="ppaction://hlinksldjump"/>
            <a:extLst>
              <a:ext uri="{FF2B5EF4-FFF2-40B4-BE49-F238E27FC236}">
                <a16:creationId xmlns:a16="http://schemas.microsoft.com/office/drawing/2014/main" id="{9E566F53-41C4-40B1-B728-92B9B2D110B4}"/>
              </a:ext>
            </a:extLst>
          </p:cNvPr>
          <p:cNvSpPr/>
          <p:nvPr/>
        </p:nvSpPr>
        <p:spPr>
          <a:xfrm>
            <a:off x="4484742" y="2304884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2" name="Flowchart: Or 71">
            <a:hlinkClick r:id="rId7" action="ppaction://hlinksldjump"/>
            <a:extLst>
              <a:ext uri="{FF2B5EF4-FFF2-40B4-BE49-F238E27FC236}">
                <a16:creationId xmlns:a16="http://schemas.microsoft.com/office/drawing/2014/main" id="{F2260B3E-0004-434C-B55D-4CBB3393AEAC}"/>
              </a:ext>
            </a:extLst>
          </p:cNvPr>
          <p:cNvSpPr/>
          <p:nvPr/>
        </p:nvSpPr>
        <p:spPr>
          <a:xfrm>
            <a:off x="4490155" y="5441757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Flowchart: Or 72">
            <a:hlinkClick r:id="rId7" action="ppaction://hlinksldjump"/>
            <a:extLst>
              <a:ext uri="{FF2B5EF4-FFF2-40B4-BE49-F238E27FC236}">
                <a16:creationId xmlns:a16="http://schemas.microsoft.com/office/drawing/2014/main" id="{F475C989-E57D-42C3-B9BC-C4FCE6730FB9}"/>
              </a:ext>
            </a:extLst>
          </p:cNvPr>
          <p:cNvSpPr/>
          <p:nvPr/>
        </p:nvSpPr>
        <p:spPr>
          <a:xfrm>
            <a:off x="4491036" y="4190134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748D2-F5F4-4B3D-B658-EFCD0B39E2C0}"/>
              </a:ext>
            </a:extLst>
          </p:cNvPr>
          <p:cNvSpPr/>
          <p:nvPr/>
        </p:nvSpPr>
        <p:spPr>
          <a:xfrm>
            <a:off x="752309" y="781211"/>
            <a:ext cx="10613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AES encryption is done in several rounds (10 rounds for 128 bit key), and each one of the rounds is consist of several processing steps.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19EB1-9725-41AC-ADE6-DCB24B7DB8D6}"/>
              </a:ext>
            </a:extLst>
          </p:cNvPr>
          <p:cNvSpPr txBox="1"/>
          <p:nvPr/>
        </p:nvSpPr>
        <p:spPr>
          <a:xfrm rot="5400000">
            <a:off x="6019328" y="3156889"/>
            <a:ext cx="44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2F9213-457D-4E00-B958-FAF121E247F6}"/>
              </a:ext>
            </a:extLst>
          </p:cNvPr>
          <p:cNvSpPr txBox="1"/>
          <p:nvPr/>
        </p:nvSpPr>
        <p:spPr>
          <a:xfrm rot="5400000">
            <a:off x="4498097" y="3878406"/>
            <a:ext cx="4483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L" sz="1200" dirty="0"/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92ADE829-6DFF-4B88-BF49-B06C2A45CAA5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047170-8144-42D4-A622-828CA235DD9E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E3913A-21A1-421A-9FAE-7566CC646BC5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B8006F-0A18-4BCB-B3FC-54BD1C9ABFB6}"/>
              </a:ext>
            </a:extLst>
          </p:cNvPr>
          <p:cNvSpPr txBox="1"/>
          <p:nvPr/>
        </p:nvSpPr>
        <p:spPr>
          <a:xfrm>
            <a:off x="8279678" y="6495964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Methodology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E6FB93-CC47-45AC-B5DB-1045CEE8D23F}"/>
              </a:ext>
            </a:extLst>
          </p:cNvPr>
          <p:cNvSpPr txBox="1"/>
          <p:nvPr/>
        </p:nvSpPr>
        <p:spPr>
          <a:xfrm>
            <a:off x="5008683" y="6492927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5320DC0-C09E-41B5-84D3-88C8B5587F58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BF1CEE2-5EDF-4194-8FE7-07D73FB0E30B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361518-9DFC-4BA7-A480-D5ACB6AC57EB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C100D4-DE77-4FEE-ADA2-21A33F04861D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0C9F34F-DF20-4A99-96CD-FEEC560F28D6}"/>
              </a:ext>
            </a:extLst>
          </p:cNvPr>
          <p:cNvSpPr txBox="1"/>
          <p:nvPr/>
        </p:nvSpPr>
        <p:spPr>
          <a:xfrm>
            <a:off x="6623152" y="648887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Results</a:t>
            </a:r>
            <a:endParaRPr lang="en-IL" sz="1600" dirty="0">
              <a:latin typeface="+mj-lt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31CEF40-2133-4EAA-8EC3-7C3C889FA079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B706DD-6307-4242-B2AB-8D590A564341}"/>
              </a:ext>
            </a:extLst>
          </p:cNvPr>
          <p:cNvSpPr/>
          <p:nvPr/>
        </p:nvSpPr>
        <p:spPr>
          <a:xfrm>
            <a:off x="1630290" y="6466822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E58F313-58CC-4D90-A7C9-549DA7CEAF32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1D3DAB2-0DEF-4888-8A5B-A3FD0E32B58B}"/>
              </a:ext>
            </a:extLst>
          </p:cNvPr>
          <p:cNvSpPr txBox="1"/>
          <p:nvPr/>
        </p:nvSpPr>
        <p:spPr>
          <a:xfrm>
            <a:off x="9942179" y="648887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Conclusions</a:t>
            </a:r>
            <a:endParaRPr lang="en-IL" sz="1600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1E110-C349-4385-A165-8B015A62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037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98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5" grpId="0" animBg="1"/>
      <p:bldP spid="24" grpId="0" animBg="1"/>
      <p:bldP spid="25" grpId="0" animBg="1"/>
      <p:bldP spid="26" grpId="0" animBg="1"/>
      <p:bldP spid="47" grpId="0" animBg="1"/>
      <p:bldP spid="50" grpId="0" animBg="1"/>
      <p:bldP spid="51" grpId="0" animBg="1"/>
      <p:bldP spid="60" grpId="0" animBg="1"/>
      <p:bldP spid="66" grpId="0" animBg="1"/>
      <p:bldP spid="1027" grpId="0" animBg="1"/>
      <p:bldP spid="72" grpId="0" animBg="1"/>
      <p:bldP spid="73" grpId="0" animBg="1"/>
      <p:bldP spid="13" grpId="0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CDB85-C543-48CF-8B38-BC22EB0FEA7D}"/>
              </a:ext>
            </a:extLst>
          </p:cNvPr>
          <p:cNvGrpSpPr/>
          <p:nvPr/>
        </p:nvGrpSpPr>
        <p:grpSpPr>
          <a:xfrm>
            <a:off x="3604880" y="1924492"/>
            <a:ext cx="4982240" cy="4357246"/>
            <a:chOff x="3162300" y="576262"/>
            <a:chExt cx="5867400" cy="570547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A2721E4-696D-413C-8E02-4A981A33B3D2}"/>
                </a:ext>
              </a:extLst>
            </p:cNvPr>
            <p:cNvCxnSpPr/>
            <p:nvPr/>
          </p:nvCxnSpPr>
          <p:spPr>
            <a:xfrm>
              <a:off x="3581400" y="3124199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A picture containing computer, black, remote&#10;&#10;Description automatically generated">
              <a:extLst>
                <a:ext uri="{FF2B5EF4-FFF2-40B4-BE49-F238E27FC236}">
                  <a16:creationId xmlns:a16="http://schemas.microsoft.com/office/drawing/2014/main" id="{D27A58B1-C1EF-4515-9FEA-8F85C81B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576262"/>
              <a:ext cx="5867400" cy="5705475"/>
            </a:xfrm>
            <a:prstGeom prst="rect">
              <a:avLst/>
            </a:prstGeom>
          </p:spPr>
        </p:pic>
        <p:sp>
          <p:nvSpPr>
            <p:cNvPr id="5" name="Flowchart: Or 4">
              <a:extLst>
                <a:ext uri="{FF2B5EF4-FFF2-40B4-BE49-F238E27FC236}">
                  <a16:creationId xmlns:a16="http://schemas.microsoft.com/office/drawing/2014/main" id="{2EB55446-E9B4-4332-ABE2-7FCFFE56DE5F}"/>
                </a:ext>
              </a:extLst>
            </p:cNvPr>
            <p:cNvSpPr/>
            <p:nvPr/>
          </p:nvSpPr>
          <p:spPr>
            <a:xfrm>
              <a:off x="3441700" y="3124199"/>
              <a:ext cx="279400" cy="279400"/>
            </a:xfrm>
            <a:prstGeom prst="flowChar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7C8868-1F80-4B5B-BE1D-AC3758E8F038}"/>
                </a:ext>
              </a:extLst>
            </p:cNvPr>
            <p:cNvCxnSpPr/>
            <p:nvPr/>
          </p:nvCxnSpPr>
          <p:spPr>
            <a:xfrm>
              <a:off x="3594100" y="5659436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Or 9">
              <a:extLst>
                <a:ext uri="{FF2B5EF4-FFF2-40B4-BE49-F238E27FC236}">
                  <a16:creationId xmlns:a16="http://schemas.microsoft.com/office/drawing/2014/main" id="{E8EA4E6A-E276-42B7-8FEF-B5D91C6FD889}"/>
                </a:ext>
              </a:extLst>
            </p:cNvPr>
            <p:cNvSpPr/>
            <p:nvPr/>
          </p:nvSpPr>
          <p:spPr>
            <a:xfrm>
              <a:off x="3454400" y="5659436"/>
              <a:ext cx="279400" cy="279400"/>
            </a:xfrm>
            <a:prstGeom prst="flowChar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" name="Flowchart: Or 18">
            <a:extLst>
              <a:ext uri="{FF2B5EF4-FFF2-40B4-BE49-F238E27FC236}">
                <a16:creationId xmlns:a16="http://schemas.microsoft.com/office/drawing/2014/main" id="{DB136F5C-0425-452E-8BB7-7D04C9D26FBB}"/>
              </a:ext>
            </a:extLst>
          </p:cNvPr>
          <p:cNvSpPr/>
          <p:nvPr/>
        </p:nvSpPr>
        <p:spPr>
          <a:xfrm>
            <a:off x="5124948" y="3404435"/>
            <a:ext cx="222556" cy="206787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Arrow: Left 7">
            <a:hlinkClick r:id="rId4" action="ppaction://hlinksldjump"/>
            <a:extLst>
              <a:ext uri="{FF2B5EF4-FFF2-40B4-BE49-F238E27FC236}">
                <a16:creationId xmlns:a16="http://schemas.microsoft.com/office/drawing/2014/main" id="{4D22046B-41A7-4A4E-B0AB-4B46ABC13913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71DDFD-6F63-4091-9825-757FD8FB0D86}"/>
              </a:ext>
            </a:extLst>
          </p:cNvPr>
          <p:cNvSpPr/>
          <p:nvPr/>
        </p:nvSpPr>
        <p:spPr>
          <a:xfrm>
            <a:off x="2592572" y="521263"/>
            <a:ext cx="700685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KeyExpansion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Expanding the given key with 128 bits to 1408 bits using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Rijndael's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key schedule.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1D069-D159-482C-B80B-3D570099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053" y="1855102"/>
            <a:ext cx="3718882" cy="373412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090EC-53DF-4936-B642-BCA9BA53B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817" y="1855102"/>
            <a:ext cx="3528366" cy="28958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01380-1C33-4C42-A238-B0E6C4516506}"/>
              </a:ext>
            </a:extLst>
          </p:cNvPr>
          <p:cNvSpPr/>
          <p:nvPr/>
        </p:nvSpPr>
        <p:spPr>
          <a:xfrm>
            <a:off x="3625200" y="3129280"/>
            <a:ext cx="658662" cy="239137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RotWord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DF9B73-BB19-48F9-B951-5CC09015B956}"/>
              </a:ext>
            </a:extLst>
          </p:cNvPr>
          <p:cNvSpPr/>
          <p:nvPr/>
        </p:nvSpPr>
        <p:spPr>
          <a:xfrm>
            <a:off x="3625200" y="3611222"/>
            <a:ext cx="663133" cy="259118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SubWord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AA948A-09DC-444C-9686-1142F03729F4}"/>
              </a:ext>
            </a:extLst>
          </p:cNvPr>
          <p:cNvSpPr/>
          <p:nvPr/>
        </p:nvSpPr>
        <p:spPr>
          <a:xfrm>
            <a:off x="3635767" y="4100536"/>
            <a:ext cx="658662" cy="239137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Rcon</a:t>
            </a:r>
            <a:endParaRPr lang="en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3FCA90-1CB4-4A87-895E-6A54167D9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006" y="2344262"/>
            <a:ext cx="6942422" cy="952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5" name="Picture 2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D35470F5-866F-4648-B41A-00EF968E88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07" y="3778199"/>
            <a:ext cx="3893820" cy="135636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146983B-C94D-460F-9A8E-64D77D55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15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0FBCFBFC-7E62-4A4A-9E8F-AB8B9FCCC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54" y="2126512"/>
            <a:ext cx="5100891" cy="3965943"/>
          </a:xfrm>
          <a:prstGeom prst="rect">
            <a:avLst/>
          </a:prstGeom>
        </p:spPr>
      </p:pic>
      <p:sp>
        <p:nvSpPr>
          <p:cNvPr id="2" name="Arrow: Left 1">
            <a:hlinkClick r:id="rId4" action="ppaction://hlinksldjump"/>
            <a:extLst>
              <a:ext uri="{FF2B5EF4-FFF2-40B4-BE49-F238E27FC236}">
                <a16:creationId xmlns:a16="http://schemas.microsoft.com/office/drawing/2014/main" id="{9F133FF5-F2A1-4D41-A681-8D61833150BF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D4164-A720-4A99-ABDF-594ED9BF5187}"/>
              </a:ext>
            </a:extLst>
          </p:cNvPr>
          <p:cNvSpPr/>
          <p:nvPr/>
        </p:nvSpPr>
        <p:spPr>
          <a:xfrm>
            <a:off x="2237267" y="510364"/>
            <a:ext cx="771746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AddRoundKey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byte of the state is combined with a byte of the round key using bitwise xor. (twice in the first round - in the beginning and in the end of the round)</a:t>
            </a:r>
          </a:p>
          <a:p>
            <a:pPr lvl="1"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D3423-5460-49E6-9C25-74A1F323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9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799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6811</TotalTime>
  <Words>876</Words>
  <Application>Microsoft Office PowerPoint</Application>
  <PresentationFormat>Widescreen</PresentationFormat>
  <Paragraphs>318</Paragraphs>
  <Slides>35</Slides>
  <Notes>34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Dan</dc:creator>
  <cp:lastModifiedBy>David Dan</cp:lastModifiedBy>
  <cp:revision>188</cp:revision>
  <dcterms:created xsi:type="dcterms:W3CDTF">2019-12-31T15:08:14Z</dcterms:created>
  <dcterms:modified xsi:type="dcterms:W3CDTF">2020-11-23T15:47:49Z</dcterms:modified>
</cp:coreProperties>
</file>