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4" r:id="rId3"/>
    <p:sldId id="257" r:id="rId4"/>
    <p:sldId id="258" r:id="rId5"/>
    <p:sldId id="261" r:id="rId6"/>
    <p:sldId id="259" r:id="rId7"/>
    <p:sldId id="268" r:id="rId8"/>
    <p:sldId id="269" r:id="rId9"/>
    <p:sldId id="271" r:id="rId10"/>
    <p:sldId id="272" r:id="rId11"/>
    <p:sldId id="270" r:id="rId12"/>
    <p:sldId id="280" r:id="rId13"/>
    <p:sldId id="281" r:id="rId14"/>
    <p:sldId id="262" r:id="rId15"/>
    <p:sldId id="273" r:id="rId16"/>
    <p:sldId id="275" r:id="rId17"/>
    <p:sldId id="277" r:id="rId18"/>
    <p:sldId id="278" r:id="rId19"/>
    <p:sldId id="286" r:id="rId20"/>
    <p:sldId id="282" r:id="rId21"/>
    <p:sldId id="288" r:id="rId22"/>
    <p:sldId id="283" r:id="rId23"/>
    <p:sldId id="284" r:id="rId24"/>
    <p:sldId id="285" r:id="rId25"/>
    <p:sldId id="276" r:id="rId26"/>
    <p:sldId id="287" r:id="rId2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4AE33A-C409-4497-84E9-848659ABBC3F}">
          <p14:sldIdLst>
            <p14:sldId id="256"/>
            <p14:sldId id="274"/>
            <p14:sldId id="257"/>
            <p14:sldId id="258"/>
            <p14:sldId id="261"/>
          </p14:sldIdLst>
        </p14:section>
        <p14:section name="diagram" id="{3AE94F32-826E-4138-A3AF-1535B3A7B7AA}">
          <p14:sldIdLst>
            <p14:sldId id="259"/>
            <p14:sldId id="268"/>
            <p14:sldId id="269"/>
            <p14:sldId id="271"/>
            <p14:sldId id="272"/>
            <p14:sldId id="270"/>
            <p14:sldId id="280"/>
            <p14:sldId id="281"/>
            <p14:sldId id="262"/>
            <p14:sldId id="273"/>
            <p14:sldId id="275"/>
            <p14:sldId id="277"/>
            <p14:sldId id="278"/>
            <p14:sldId id="286"/>
            <p14:sldId id="282"/>
            <p14:sldId id="288"/>
            <p14:sldId id="283"/>
            <p14:sldId id="284"/>
            <p14:sldId id="285"/>
            <p14:sldId id="27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Dan" initials="DD" lastIdx="1" clrIdx="0">
    <p:extLst>
      <p:ext uri="{19B8F6BF-5375-455C-9EA6-DF929625EA0E}">
        <p15:presenceInfo xmlns:p15="http://schemas.microsoft.com/office/powerpoint/2012/main" userId="7b932858d8f087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00"/>
    <a:srgbClr val="EB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5" autoAdjust="0"/>
  </p:normalViewPr>
  <p:slideViewPr>
    <p:cSldViewPr snapToGrid="0">
      <p:cViewPr varScale="1">
        <p:scale>
          <a:sx n="123" d="100"/>
          <a:sy n="123" d="100"/>
        </p:scale>
        <p:origin x="1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BC9737-9BB3-4889-AC60-455F1CAA8D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FAA1C-0FF5-493E-BF0D-4CE04DBE1E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428EB-730D-4ECB-BE38-5D805EB50BF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DA158-A253-4CD4-BE43-3130E6DE92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AA934-DC18-4C20-9937-6B1F4A56A6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10453-8F62-4AA2-BC0D-025463145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400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A85B0-C9C6-4BCF-B04E-268142AD739B}" type="datetimeFigureOut">
              <a:rPr lang="en-IL" smtClean="0"/>
              <a:t>11/22/2020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9FAFC-D191-4543-8F0A-0BA7C7185E8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6403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797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2999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EA22-CD06-4799-AD75-C7C925DE1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2A3DD-D71A-43D4-97F1-423E079ED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EA49-0001-407E-9A03-0CEAC4D0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3F0A-4B0D-4070-ADDA-67492E690BD0}" type="datetime1">
              <a:rPr lang="LID4096" smtClean="0"/>
              <a:t>11/22/2020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E763-91CD-47F9-9508-6DACE606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D74D6-90A4-4C82-AB2F-189509CC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948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68B3-7A8D-4C44-BA39-33EA4BFB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60F7A-0429-490F-82FD-C9A43D222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08180-B1F3-4F2D-9581-D84EF50F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DB90-7AC0-4C94-A341-9EBFCB91AFC7}" type="datetime1">
              <a:rPr lang="LID4096" smtClean="0"/>
              <a:t>11/22/2020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8B964-0773-4CDB-8587-D84BF498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BE8CE-F24C-4686-BA26-D7019115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494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16A2D5-68E3-4420-9DEC-CFD5008FC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72929-B116-4CDF-8B2E-49CCDCA95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E0F3F-7495-494D-B4AA-5CE1F14E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CD4F-F4FB-45C6-951B-3D8B3968C11F}" type="datetime1">
              <a:rPr lang="LID4096" smtClean="0"/>
              <a:t>11/22/2020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89525-04E3-475A-8B78-D0929993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1724E-2330-4160-8FB8-E1CF8770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27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A789-B181-496B-AD64-23D2C08E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89DD-3326-4859-B490-4D0C8C8D5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93C2F-0D7E-4CFF-96DD-3E0C54B6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EACB-E4D2-4587-9AD8-D5B7462E01AC}" type="datetime1">
              <a:rPr lang="LID4096" smtClean="0"/>
              <a:t>11/22/2020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A8B4A-1366-476B-8F0F-D8C56A5E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0795E-3856-475F-92DE-5270F60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170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F759-029C-465F-AF52-1C3DB077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738B3-82E9-47CF-B9AB-008081B66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D693-A5FE-4A81-932F-367E38A4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DACC-4DA8-4DC2-9AFA-EF103FE8069E}" type="datetime1">
              <a:rPr lang="LID4096" smtClean="0"/>
              <a:t>11/22/2020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3D6B5-ADCB-455D-A9EA-A5BEBAAE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D1387-34CD-46A9-BD01-059AB379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049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9A0B-C5A3-4604-AA8B-4E063BB0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40E12-C378-4852-9B48-3363A624E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5A51A-B7CE-42E6-9BA1-4CE45966A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1311F-142A-4DC5-97F7-57CD853B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9728-5DF4-4F5B-BB48-2C3728B7AB67}" type="datetime1">
              <a:rPr lang="LID4096" smtClean="0"/>
              <a:t>11/22/2020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917AF-6811-4CE0-9EBC-8341CC7A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F0B80-E739-47B7-9DF6-2B12A6FF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954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CDD6-C086-44A2-85CA-E0ABDC9C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0057-EF19-43CE-9FA0-CE1CCAB26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EB476-F117-487A-9F73-66B2B7343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07A72-CE59-409D-90BE-9232BD689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C2712-7733-44F4-A29A-89B5BC715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1359D-ED7B-40B6-9B2E-678564DA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8399-9295-468F-910F-6B63E2139E06}" type="datetime1">
              <a:rPr lang="LID4096" smtClean="0"/>
              <a:t>11/22/2020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8A760-9560-470E-B78C-0181C0D6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0A653-3EF6-4C96-8A5E-265447F5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538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05EA-ADE1-400A-A75C-2DB9C253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68F81-C53B-44BD-8594-5AFC427D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3F7B-6FC7-4D85-AD93-46B16823D905}" type="datetime1">
              <a:rPr lang="LID4096" smtClean="0"/>
              <a:t>11/22/2020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6EBC5-5775-4321-8F18-4993B255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70377-F9E3-4717-B711-E66EB2AD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560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7E652-9C80-499B-953D-C5758418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CB84-FD53-4737-9D90-4D340C6EBC1E}" type="datetime1">
              <a:rPr lang="LID4096" smtClean="0"/>
              <a:t>11/22/2020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DB253-E963-452B-93BD-014612A9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F7554-686C-43BB-8691-6B239C96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714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81CB-C1E3-42C3-8F12-0EAF7DDF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06456-27E2-495E-BBD3-C8ED39261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41C87-8C54-4B9C-B045-74EB6CDA9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CFAD0-3CBA-4AE5-BE6A-CF67C32A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E078-4DCC-4F67-A4DA-CD91FD1A0E32}" type="datetime1">
              <a:rPr lang="LID4096" smtClean="0"/>
              <a:t>11/22/2020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34797-2AA3-493A-9468-9B74E13E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7C926-A8E4-4A8D-8000-84229F16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486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0A13-D6A3-43EC-A5A5-B6151CEB5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78DE49-B3B1-46DB-8DE1-11A4C7222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B2F47-4959-401B-8966-1A9EA765C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DF814-32D1-4A58-BF4A-31F3E196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7B9C-091B-458E-A10E-3C1A34E8903E}" type="datetime1">
              <a:rPr lang="LID4096" smtClean="0"/>
              <a:t>11/22/2020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EA7DB-902C-40A6-9AA2-9995C17B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0E8C1-3C9C-4388-B437-6CB7DD5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49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1F6B3-2EBC-422E-BA4E-5C0C11B8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BD6AA-2FA9-4B61-91D0-6955FD54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AC99-E9BA-4F29-9699-DDA209901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C310-2B72-4576-8ACE-BCC70E44AB45}" type="datetime1">
              <a:rPr lang="LID4096" smtClean="0"/>
              <a:t>11/22/2020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32D6-69CB-425A-A624-EEACF91AA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ABB5F-740A-427E-ACA2-8789A84C6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3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9EF060-DFD5-43BF-8956-4EFD5D317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136" y="80439"/>
            <a:ext cx="1283164" cy="1283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6AF093-CD89-4D50-ACB6-0B4BE75CB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10228" y="6152428"/>
            <a:ext cx="2664769" cy="62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FFC57-B56D-4DC0-95A0-6B2FA1CF4EC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3" y="5954601"/>
            <a:ext cx="5280660" cy="8229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0E64FA-32D2-4A2D-A1B0-2E31067352A4}"/>
              </a:ext>
            </a:extLst>
          </p:cNvPr>
          <p:cNvSpPr txBox="1"/>
          <p:nvPr/>
        </p:nvSpPr>
        <p:spPr>
          <a:xfrm>
            <a:off x="2119211" y="641582"/>
            <a:ext cx="73163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400" b="1" dirty="0">
                <a:latin typeface="Arial" panose="020B0604020202020204" pitchFamily="34" charset="0"/>
                <a:cs typeface="Arial" panose="020B0604020202020204" pitchFamily="34" charset="0"/>
              </a:rPr>
              <a:t>AES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L" sz="5400" b="1" dirty="0">
                <a:latin typeface="Arial" panose="020B0604020202020204" pitchFamily="34" charset="0"/>
                <a:cs typeface="Arial" panose="020B0604020202020204" pitchFamily="34" charset="0"/>
              </a:rPr>
              <a:t>Add-on processor for RISC-V</a:t>
            </a:r>
            <a:endParaRPr lang="en-IL" sz="5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E655B-7F45-43A9-9094-A05F53D237BD}"/>
              </a:ext>
            </a:extLst>
          </p:cNvPr>
          <p:cNvSpPr txBox="1"/>
          <p:nvPr/>
        </p:nvSpPr>
        <p:spPr>
          <a:xfrm>
            <a:off x="3679630" y="3635188"/>
            <a:ext cx="419548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Students:	David Dan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Dolev Vaknin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Supervisor: 	Eric Herbelin</a:t>
            </a:r>
          </a:p>
        </p:txBody>
      </p:sp>
    </p:spTree>
    <p:extLst>
      <p:ext uri="{BB962C8B-B14F-4D97-AF65-F5344CB8AC3E}">
        <p14:creationId xmlns:p14="http://schemas.microsoft.com/office/powerpoint/2010/main" val="3888750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CD6654F-907F-4CAB-B198-819DE5247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57" y="2527926"/>
            <a:ext cx="5208282" cy="277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Left 2">
            <a:hlinkClick r:id="rId3" action="ppaction://hlinksldjump"/>
            <a:extLst>
              <a:ext uri="{FF2B5EF4-FFF2-40B4-BE49-F238E27FC236}">
                <a16:creationId xmlns:a16="http://schemas.microsoft.com/office/drawing/2014/main" id="{D942C837-6737-4095-AEE4-94F31038189F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2BF80A-BFC7-4119-800D-31E55D31CE15}"/>
              </a:ext>
            </a:extLst>
          </p:cNvPr>
          <p:cNvSpPr/>
          <p:nvPr/>
        </p:nvSpPr>
        <p:spPr>
          <a:xfrm>
            <a:off x="2610199" y="578590"/>
            <a:ext cx="697159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60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MixColumns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(except for the last round)</a:t>
            </a:r>
          </a:p>
          <a:p>
            <a:pPr marL="457200" lvl="2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linear mixing operation which operates on the columns of the state, combining the four bytes in each column.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00A0FE7-C7E7-449B-AAFD-93C8C3EE6542}"/>
              </a:ext>
            </a:extLst>
          </p:cNvPr>
          <p:cNvSpPr/>
          <p:nvPr/>
        </p:nvSpPr>
        <p:spPr>
          <a:xfrm>
            <a:off x="5630861" y="3239773"/>
            <a:ext cx="930273" cy="336232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cs typeface="Arial" panose="020B0604020202020204" pitchFamily="34" charset="0"/>
              </a:rPr>
              <a:t>MixColumns</a:t>
            </a:r>
            <a:endParaRPr lang="en-IL" sz="1600" dirty="0"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372CE-1ACE-4E81-A9D1-43B01BFEB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210" y="3701383"/>
            <a:ext cx="3383573" cy="102878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6BDB224-A0E3-4F7E-B052-A79B418A1796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10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80771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clock&#10;&#10;Description automatically generated">
            <a:extLst>
              <a:ext uri="{FF2B5EF4-FFF2-40B4-BE49-F238E27FC236}">
                <a16:creationId xmlns:a16="http://schemas.microsoft.com/office/drawing/2014/main" id="{0FBCFBFC-7E62-4A4A-9E8F-AB8B9FCCC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54" y="2126512"/>
            <a:ext cx="5100891" cy="3965943"/>
          </a:xfrm>
          <a:prstGeom prst="rect">
            <a:avLst/>
          </a:prstGeom>
        </p:spPr>
      </p:pic>
      <p:sp>
        <p:nvSpPr>
          <p:cNvPr id="2" name="Arrow: Left 1">
            <a:hlinkClick r:id="rId3" action="ppaction://hlinksldjump"/>
            <a:extLst>
              <a:ext uri="{FF2B5EF4-FFF2-40B4-BE49-F238E27FC236}">
                <a16:creationId xmlns:a16="http://schemas.microsoft.com/office/drawing/2014/main" id="{9F133FF5-F2A1-4D41-A681-8D61833150BF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9D4164-A720-4A99-ABDF-594ED9BF5187}"/>
              </a:ext>
            </a:extLst>
          </p:cNvPr>
          <p:cNvSpPr/>
          <p:nvPr/>
        </p:nvSpPr>
        <p:spPr>
          <a:xfrm>
            <a:off x="2237267" y="510364"/>
            <a:ext cx="771746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AddRoundKey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Each byte of the state is combined with a byte of the round key using bitwise xor. (twice in the first round - in the beginning and in the end of the round)</a:t>
            </a:r>
          </a:p>
          <a:p>
            <a:pPr lvl="1"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17F44C7-AE88-4DAF-86F4-D07D7EADBF39}"/>
              </a:ext>
            </a:extLst>
          </p:cNvPr>
          <p:cNvSpPr txBox="1">
            <a:spLocks/>
          </p:cNvSpPr>
          <p:nvPr/>
        </p:nvSpPr>
        <p:spPr>
          <a:xfrm>
            <a:off x="11733088" y="6495535"/>
            <a:ext cx="458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11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210799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6F67AB-8656-4CA7-A84C-8971E2DA8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79032"/>
            <a:ext cx="9848850" cy="3924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C678AD-6883-47DE-8518-89EE967186A4}"/>
              </a:ext>
            </a:extLst>
          </p:cNvPr>
          <p:cNvSpPr txBox="1"/>
          <p:nvPr/>
        </p:nvSpPr>
        <p:spPr>
          <a:xfrm>
            <a:off x="2494156" y="953946"/>
            <a:ext cx="720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RI5CY Core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2884C58F-8B1B-49D2-8DF1-B9F1E99046BB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12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127613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EDDDDDD3-7D07-45A3-8E77-9B89A8B20EB7}"/>
              </a:ext>
            </a:extLst>
          </p:cNvPr>
          <p:cNvSpPr txBox="1">
            <a:spLocks/>
          </p:cNvSpPr>
          <p:nvPr/>
        </p:nvSpPr>
        <p:spPr>
          <a:xfrm>
            <a:off x="1524000" y="1057818"/>
            <a:ext cx="9144000" cy="5374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marL="628650" lvl="1" indent="-17145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</a:p>
          <a:p>
            <a:pPr marL="628650" lvl="1" indent="-17145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Per module implementation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Specific module simulation.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Decode stage.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Write-Back stage.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Full AES simulation.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Comparison to C implementation.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Extensions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Accessories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Automations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65AE8-3306-4296-9D2F-222D93CBCFA1}"/>
              </a:ext>
            </a:extLst>
          </p:cNvPr>
          <p:cNvSpPr txBox="1"/>
          <p:nvPr/>
        </p:nvSpPr>
        <p:spPr>
          <a:xfrm>
            <a:off x="4061460" y="534598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Workflow</a:t>
            </a:r>
            <a:endParaRPr lang="en-US" b="1" u="sng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4B02784-BC33-4D94-82F0-7B231993D724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13</a:t>
            </a:fld>
            <a:endParaRPr lang="en-IL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7FB0AB-3AB5-4EF6-8F5F-D83522A40275}"/>
              </a:ext>
            </a:extLst>
          </p:cNvPr>
          <p:cNvSpPr txBox="1">
            <a:spLocks/>
          </p:cNvSpPr>
          <p:nvPr/>
        </p:nvSpPr>
        <p:spPr>
          <a:xfrm>
            <a:off x="0" y="6495535"/>
            <a:ext cx="2236284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cs typeface="Arial" panose="020B0604020202020204" pitchFamily="34" charset="0"/>
              </a:rPr>
              <a:t>background</a:t>
            </a:r>
            <a:endParaRPr lang="en-IL" sz="1600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1146B-7329-4EA9-BC31-1791CB9DC152}"/>
              </a:ext>
            </a:extLst>
          </p:cNvPr>
          <p:cNvSpPr txBox="1"/>
          <p:nvPr/>
        </p:nvSpPr>
        <p:spPr>
          <a:xfrm>
            <a:off x="2315307" y="6495535"/>
            <a:ext cx="2281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AES algorithm</a:t>
            </a:r>
            <a:endParaRPr lang="en-IL" sz="16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D60EE2-0A2B-4FE9-A73E-14473EB1BB3A}"/>
              </a:ext>
            </a:extLst>
          </p:cNvPr>
          <p:cNvSpPr txBox="1"/>
          <p:nvPr/>
        </p:nvSpPr>
        <p:spPr>
          <a:xfrm>
            <a:off x="4624276" y="6495535"/>
            <a:ext cx="2298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Workflow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A3A4B3-2990-4EBE-8D73-6EE32B945428}"/>
              </a:ext>
            </a:extLst>
          </p:cNvPr>
          <p:cNvSpPr txBox="1"/>
          <p:nvPr/>
        </p:nvSpPr>
        <p:spPr>
          <a:xfrm>
            <a:off x="7020672" y="6495535"/>
            <a:ext cx="229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Performance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701EFA-1119-4078-B4DC-4C7B5E7EE440}"/>
              </a:ext>
            </a:extLst>
          </p:cNvPr>
          <p:cNvSpPr txBox="1"/>
          <p:nvPr/>
        </p:nvSpPr>
        <p:spPr>
          <a:xfrm>
            <a:off x="9261419" y="6498267"/>
            <a:ext cx="2243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Simulation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F8BC12-92FD-4A09-BD94-8DC1C7934D92}"/>
              </a:ext>
            </a:extLst>
          </p:cNvPr>
          <p:cNvSpPr/>
          <p:nvPr/>
        </p:nvSpPr>
        <p:spPr>
          <a:xfrm>
            <a:off x="4631515" y="6459668"/>
            <a:ext cx="2269415" cy="38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E5DCF1-267C-4365-9614-15F506AC4AD4}"/>
              </a:ext>
            </a:extLst>
          </p:cNvPr>
          <p:cNvCxnSpPr>
            <a:cxnSpLocks/>
          </p:cNvCxnSpPr>
          <p:nvPr/>
        </p:nvCxnSpPr>
        <p:spPr>
          <a:xfrm>
            <a:off x="4607893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4B5F6A-A741-4ACE-8BDB-A51F50BC0665}"/>
              </a:ext>
            </a:extLst>
          </p:cNvPr>
          <p:cNvCxnSpPr>
            <a:cxnSpLocks/>
          </p:cNvCxnSpPr>
          <p:nvPr/>
        </p:nvCxnSpPr>
        <p:spPr>
          <a:xfrm>
            <a:off x="6923536" y="6483579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C484CB-9B95-4FBC-895D-52CE22CCF032}"/>
              </a:ext>
            </a:extLst>
          </p:cNvPr>
          <p:cNvCxnSpPr>
            <a:cxnSpLocks/>
          </p:cNvCxnSpPr>
          <p:nvPr/>
        </p:nvCxnSpPr>
        <p:spPr>
          <a:xfrm>
            <a:off x="9242186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E49360-7722-467C-A3B6-A2A9BF2DA3DA}"/>
              </a:ext>
            </a:extLst>
          </p:cNvPr>
          <p:cNvCxnSpPr>
            <a:cxnSpLocks/>
          </p:cNvCxnSpPr>
          <p:nvPr/>
        </p:nvCxnSpPr>
        <p:spPr>
          <a:xfrm>
            <a:off x="11557556" y="6483579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225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AE726ED-142D-4BDB-A2F7-A96FC59E281B}"/>
              </a:ext>
            </a:extLst>
          </p:cNvPr>
          <p:cNvSpPr txBox="1"/>
          <p:nvPr/>
        </p:nvSpPr>
        <p:spPr>
          <a:xfrm>
            <a:off x="2732226" y="468036"/>
            <a:ext cx="6727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Base architecture - selected solution</a:t>
            </a:r>
            <a:endParaRPr lang="en-IL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24B325-FE0D-4765-B749-D78E760553C1}"/>
              </a:ext>
            </a:extLst>
          </p:cNvPr>
          <p:cNvGrpSpPr/>
          <p:nvPr/>
        </p:nvGrpSpPr>
        <p:grpSpPr>
          <a:xfrm>
            <a:off x="880820" y="1286995"/>
            <a:ext cx="10430359" cy="4843221"/>
            <a:chOff x="0" y="0"/>
            <a:chExt cx="5928995" cy="261132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C5BC3A8-8E8D-4A88-9DE0-1CBF59ACDE95}"/>
                </a:ext>
              </a:extLst>
            </p:cNvPr>
            <p:cNvGrpSpPr/>
            <p:nvPr/>
          </p:nvGrpSpPr>
          <p:grpSpPr>
            <a:xfrm>
              <a:off x="0" y="0"/>
              <a:ext cx="5928995" cy="2611321"/>
              <a:chOff x="0" y="0"/>
              <a:chExt cx="8096250" cy="3846140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6F5636B1-4BB5-4CE7-AB3A-E55187B3DA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8096250" cy="3057525"/>
              </a:xfrm>
              <a:prstGeom prst="rect">
                <a:avLst/>
              </a:prstGeom>
            </p:spPr>
          </p:pic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80AE303E-AC48-4323-964C-45B166FB213F}"/>
                  </a:ext>
                </a:extLst>
              </p:cNvPr>
              <p:cNvSpPr/>
              <p:nvPr/>
            </p:nvSpPr>
            <p:spPr>
              <a:xfrm>
                <a:off x="3032215" y="3279681"/>
                <a:ext cx="1234736" cy="566459"/>
              </a:xfrm>
              <a:prstGeom prst="round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>
                  <a:spcBef>
                    <a:spcPts val="0"/>
                  </a:spcBef>
                </a:pP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AES engine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2A15AB72-218A-41C8-918C-FA436AC5DCF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52727" y="3057133"/>
                <a:ext cx="2554648" cy="564631"/>
              </a:xfrm>
              <a:prstGeom prst="bentConnector3">
                <a:avLst>
                  <a:gd name="adj1" fmla="val 120432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or: Elbow 47">
                <a:extLst>
                  <a:ext uri="{FF2B5EF4-FFF2-40B4-BE49-F238E27FC236}">
                    <a16:creationId xmlns:a16="http://schemas.microsoft.com/office/drawing/2014/main" id="{DA5525AE-0677-4DED-AF88-C316800D17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5099" y="1064123"/>
                <a:ext cx="454392" cy="2493257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3006B8BE-D145-4EF6-B125-C1ECCB9C3257}"/>
                  </a:ext>
                </a:extLst>
              </p:cNvPr>
              <p:cNvSpPr/>
              <p:nvPr/>
            </p:nvSpPr>
            <p:spPr>
              <a:xfrm>
                <a:off x="652725" y="3279681"/>
                <a:ext cx="1349016" cy="566459"/>
              </a:xfrm>
              <a:prstGeom prst="round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>
                  <a:spcBef>
                    <a:spcPts val="0"/>
                  </a:spcBef>
                </a:pP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AES register file</a:t>
                </a:r>
                <a:endParaRPr lang="en-US" sz="3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65B3216-EB11-4E68-AF3D-C1529AC4CE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7375" y="1880092"/>
                <a:ext cx="3" cy="11772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 descr="sd&#10;">
                <a:extLst>
                  <a:ext uri="{FF2B5EF4-FFF2-40B4-BE49-F238E27FC236}">
                    <a16:creationId xmlns:a16="http://schemas.microsoft.com/office/drawing/2014/main" id="{99A4D5EA-8BED-4052-A108-9079EF02A000}"/>
                  </a:ext>
                </a:extLst>
              </p:cNvPr>
              <p:cNvCxnSpPr/>
              <p:nvPr/>
            </p:nvCxnSpPr>
            <p:spPr>
              <a:xfrm>
                <a:off x="1999642" y="3412373"/>
                <a:ext cx="1032574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F2E04F5-D618-46F9-8214-9967BE32AE68}"/>
                  </a:ext>
                </a:extLst>
              </p:cNvPr>
              <p:cNvCxnSpPr/>
              <p:nvPr/>
            </p:nvCxnSpPr>
            <p:spPr>
              <a:xfrm>
                <a:off x="2000866" y="3605248"/>
                <a:ext cx="103134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D84C35A-85E6-4E80-9D72-1C37E37F5A3C}"/>
                  </a:ext>
                </a:extLst>
              </p:cNvPr>
              <p:cNvSpPr/>
              <p:nvPr/>
            </p:nvSpPr>
            <p:spPr>
              <a:xfrm>
                <a:off x="5260363" y="3274150"/>
                <a:ext cx="1234736" cy="566459"/>
              </a:xfrm>
              <a:prstGeom prst="round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>
                  <a:spcBef>
                    <a:spcPts val="0"/>
                  </a:spcBef>
                </a:pP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AES WB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6E4F819-4832-4B75-BF9D-F98C19ABA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5053" y="3532427"/>
                <a:ext cx="971539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or: Elbow 54">
                <a:extLst>
                  <a:ext uri="{FF2B5EF4-FFF2-40B4-BE49-F238E27FC236}">
                    <a16:creationId xmlns:a16="http://schemas.microsoft.com/office/drawing/2014/main" id="{73616E1C-04A0-4DAB-8866-C44F92A824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123892" y="2805215"/>
                <a:ext cx="216621" cy="708942"/>
              </a:xfrm>
              <a:prstGeom prst="bentConnector2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8C3AAB7-FF97-4995-90B2-5C1A55D6F9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86703" y="2702930"/>
                <a:ext cx="13064" cy="35459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D1E784BA-A62E-4D43-B051-BFEA741D844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69904" y="1242792"/>
                <a:ext cx="2094219" cy="1979559"/>
              </a:xfrm>
              <a:prstGeom prst="bentConnector3">
                <a:avLst>
                  <a:gd name="adj1" fmla="val 93663"/>
                </a:avLst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7BD812C2-2746-4DB8-8525-EC77CF621106}"/>
                  </a:ext>
                </a:extLst>
              </p:cNvPr>
              <p:cNvCxnSpPr/>
              <p:nvPr/>
            </p:nvCxnSpPr>
            <p:spPr>
              <a:xfrm rot="5400000" flipH="1" flipV="1">
                <a:off x="5871820" y="1696977"/>
                <a:ext cx="2081291" cy="651640"/>
              </a:xfrm>
              <a:prstGeom prst="bentConnector3">
                <a:avLst>
                  <a:gd name="adj1" fmla="val 564"/>
                </a:avLst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C2F0EFA0-543A-4C53-AD48-672112105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51" y="3721842"/>
                <a:ext cx="993412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19E48F9D-7E19-416D-94DD-00751B36DB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186671" y="2707693"/>
                <a:ext cx="1691064" cy="349837"/>
              </a:xfrm>
              <a:prstGeom prst="bentConnector3">
                <a:avLst>
                  <a:gd name="adj1" fmla="val 99703"/>
                </a:avLst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A19E7567-19A8-4F80-88C6-710BF0FB38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9505" y="3709828"/>
                <a:ext cx="1032711" cy="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27CF3036-C5A5-472F-97F6-7EC93B74A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8658" y="2158211"/>
              <a:ext cx="65849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128-bit data</a:t>
              </a:r>
              <a:endPara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9150037A-D12B-4739-BA79-1F209058B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8658" y="2294519"/>
              <a:ext cx="65849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128-bit key</a:t>
              </a:r>
              <a:endPara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D3CC5228-5978-49BE-AE83-0FD126CB1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95" y="2294519"/>
              <a:ext cx="40830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32-bit</a:t>
              </a:r>
              <a:endPara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726C8CC0-338A-4187-BECA-782ECD2F2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6931" y="1618658"/>
              <a:ext cx="65849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128-bit data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39" name="Text Box 2">
              <a:extLst>
                <a:ext uri="{FF2B5EF4-FFF2-40B4-BE49-F238E27FC236}">
                  <a16:creationId xmlns:a16="http://schemas.microsoft.com/office/drawing/2014/main" id="{6EF0DB4D-733F-424D-A017-346367CD2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4632" y="2239788"/>
              <a:ext cx="559028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128-bit ciphered </a:t>
              </a:r>
              <a:endPara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40" name="Text Box 2">
              <a:extLst>
                <a:ext uri="{FF2B5EF4-FFF2-40B4-BE49-F238E27FC236}">
                  <a16:creationId xmlns:a16="http://schemas.microsoft.com/office/drawing/2014/main" id="{A50A3F58-E9E6-4C81-A19E-57145B7F4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8064" y="2249083"/>
              <a:ext cx="40830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32-bit</a:t>
              </a:r>
              <a:endPara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</p:grpSp>
      <p:sp>
        <p:nvSpPr>
          <p:cNvPr id="29" name="Slide Number Placeholder 1">
            <a:extLst>
              <a:ext uri="{FF2B5EF4-FFF2-40B4-BE49-F238E27FC236}">
                <a16:creationId xmlns:a16="http://schemas.microsoft.com/office/drawing/2014/main" id="{60154A80-773F-41ED-A2E7-8BF22895A85F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14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65247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49BA2-0445-45E6-A794-53F77294DB7E}"/>
              </a:ext>
            </a:extLst>
          </p:cNvPr>
          <p:cNvSpPr txBox="1"/>
          <p:nvPr/>
        </p:nvSpPr>
        <p:spPr>
          <a:xfrm>
            <a:off x="3003221" y="383979"/>
            <a:ext cx="5979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Commands structure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147BAA-E228-410E-82F4-52B765E0FF58}"/>
              </a:ext>
            </a:extLst>
          </p:cNvPr>
          <p:cNvSpPr txBox="1"/>
          <p:nvPr/>
        </p:nvSpPr>
        <p:spPr>
          <a:xfrm>
            <a:off x="2039780" y="4473473"/>
            <a:ext cx="8035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Opcode</a:t>
            </a:r>
          </a:p>
          <a:p>
            <a:r>
              <a:rPr lang="en-US" dirty="0">
                <a:solidFill>
                  <a:srgbClr val="00B0F0"/>
                </a:solidFill>
              </a:rPr>
              <a:t>AES register (key or data)</a:t>
            </a:r>
          </a:p>
          <a:p>
            <a:r>
              <a:rPr lang="en-US" dirty="0">
                <a:solidFill>
                  <a:srgbClr val="FF9900"/>
                </a:solidFill>
              </a:rPr>
              <a:t>AES function</a:t>
            </a:r>
          </a:p>
          <a:p>
            <a:r>
              <a:rPr lang="en-US" dirty="0">
                <a:solidFill>
                  <a:srgbClr val="00B050"/>
                </a:solidFill>
              </a:rPr>
              <a:t>RISCV register</a:t>
            </a:r>
          </a:p>
          <a:p>
            <a:r>
              <a:rPr lang="en-US" dirty="0">
                <a:solidFill>
                  <a:srgbClr val="002060"/>
                </a:solidFill>
              </a:rPr>
              <a:t>Not in use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C5567C-704D-43A3-AF51-B33494813027}"/>
              </a:ext>
            </a:extLst>
          </p:cNvPr>
          <p:cNvGrpSpPr/>
          <p:nvPr/>
        </p:nvGrpSpPr>
        <p:grpSpPr>
          <a:xfrm>
            <a:off x="1824180" y="1578979"/>
            <a:ext cx="8543636" cy="2554187"/>
            <a:chOff x="1824180" y="1578979"/>
            <a:chExt cx="8543636" cy="255418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50B12EA-6B37-44A8-A460-D1601CCA1460}"/>
                </a:ext>
              </a:extLst>
            </p:cNvPr>
            <p:cNvGrpSpPr/>
            <p:nvPr/>
          </p:nvGrpSpPr>
          <p:grpSpPr>
            <a:xfrm>
              <a:off x="1824180" y="1578979"/>
              <a:ext cx="8543636" cy="2554187"/>
              <a:chOff x="1824180" y="1578979"/>
              <a:chExt cx="8543636" cy="2554187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26A0F65E-3712-4964-8AF0-A5E81B25DFE1}"/>
                  </a:ext>
                </a:extLst>
              </p:cNvPr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31998" y="1578979"/>
                <a:ext cx="8128000" cy="1936144"/>
              </a:xfrm>
              <a:prstGeom prst="rect">
                <a:avLst/>
              </a:prstGeom>
            </p:spPr>
          </p:pic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29F7367-FEDC-4D06-9251-C2354447564A}"/>
                  </a:ext>
                </a:extLst>
              </p:cNvPr>
              <p:cNvGrpSpPr/>
              <p:nvPr/>
            </p:nvGrpSpPr>
            <p:grpSpPr>
              <a:xfrm>
                <a:off x="1824180" y="3583245"/>
                <a:ext cx="8543636" cy="549921"/>
                <a:chOff x="1824182" y="5195454"/>
                <a:chExt cx="8543636" cy="549921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39D75698-CE3B-40EC-A3D8-BE87FA3DAAB9}"/>
                    </a:ext>
                  </a:extLst>
                </p:cNvPr>
                <p:cNvGrpSpPr/>
                <p:nvPr/>
              </p:nvGrpSpPr>
              <p:grpSpPr>
                <a:xfrm>
                  <a:off x="1824182" y="5195454"/>
                  <a:ext cx="8543636" cy="549921"/>
                  <a:chOff x="0" y="0"/>
                  <a:chExt cx="5486400" cy="408305"/>
                </a:xfrm>
              </p:grpSpPr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434FA4A1-22D3-4269-9578-8E5EF341DD1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5486400" cy="408305"/>
                  </a:xfrm>
                  <a:prstGeom prst="rect">
                    <a:avLst/>
                  </a:prstGeom>
                </p:spPr>
              </p:pic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4D9E28DD-8162-4827-9F13-1C26262DE047}"/>
                      </a:ext>
                    </a:extLst>
                  </p:cNvPr>
                  <p:cNvSpPr/>
                  <p:nvPr/>
                </p:nvSpPr>
                <p:spPr>
                  <a:xfrm>
                    <a:off x="4006516" y="204537"/>
                    <a:ext cx="926431" cy="1503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1C368D2F-26A9-4E48-95A9-832CD508D323}"/>
                      </a:ext>
                    </a:extLst>
                  </p:cNvPr>
                  <p:cNvSpPr/>
                  <p:nvPr/>
                </p:nvSpPr>
                <p:spPr>
                  <a:xfrm>
                    <a:off x="3284621" y="198521"/>
                    <a:ext cx="661737" cy="1503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893B7C26-1BDB-4476-B0E1-404FA3594830}"/>
                      </a:ext>
                    </a:extLst>
                  </p:cNvPr>
                  <p:cNvSpPr/>
                  <p:nvPr/>
                </p:nvSpPr>
                <p:spPr>
                  <a:xfrm>
                    <a:off x="174458" y="192505"/>
                    <a:ext cx="926431" cy="1503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89573107-25CE-4DF2-B6D2-A3068F9C422C}"/>
                      </a:ext>
                    </a:extLst>
                  </p:cNvPr>
                  <p:cNvSpPr/>
                  <p:nvPr/>
                </p:nvSpPr>
                <p:spPr>
                  <a:xfrm>
                    <a:off x="2015289" y="198521"/>
                    <a:ext cx="661737" cy="1503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AE1CAF4E-CB05-4B1D-A220-D143CC8DA1E6}"/>
                      </a:ext>
                    </a:extLst>
                  </p:cNvPr>
                  <p:cNvSpPr/>
                  <p:nvPr/>
                </p:nvSpPr>
                <p:spPr>
                  <a:xfrm>
                    <a:off x="1263316" y="198521"/>
                    <a:ext cx="661737" cy="1503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9F59E490-99BC-43D5-92CA-7E2FB57AC532}"/>
                      </a:ext>
                    </a:extLst>
                  </p:cNvPr>
                  <p:cNvSpPr/>
                  <p:nvPr/>
                </p:nvSpPr>
                <p:spPr>
                  <a:xfrm>
                    <a:off x="2785311" y="198521"/>
                    <a:ext cx="409073" cy="1503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" name="Text Box 2">
                  <a:extLst>
                    <a:ext uri="{FF2B5EF4-FFF2-40B4-BE49-F238E27FC236}">
                      <a16:creationId xmlns:a16="http://schemas.microsoft.com/office/drawing/2014/main" id="{1711AA5A-F416-4432-A88C-25B006DDB7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14793" y="5352835"/>
                  <a:ext cx="739657" cy="388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indent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0x3b</a:t>
                  </a:r>
                  <a:endParaRPr lang="en-US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7" name="Text Box 2">
                  <a:extLst>
                    <a:ext uri="{FF2B5EF4-FFF2-40B4-BE49-F238E27FC236}">
                      <a16:creationId xmlns:a16="http://schemas.microsoft.com/office/drawing/2014/main" id="{0EF7C665-A677-47AA-B11F-E0E5CB18D4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48697" y="5331802"/>
                  <a:ext cx="1086691" cy="4093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indent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0x[0-3]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8" name="Text Box 2">
                  <a:extLst>
                    <a:ext uri="{FF2B5EF4-FFF2-40B4-BE49-F238E27FC236}">
                      <a16:creationId xmlns:a16="http://schemas.microsoft.com/office/drawing/2014/main" id="{122188C3-7E50-40F6-B1F6-8E6AD0422E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95998" y="5329588"/>
                  <a:ext cx="739657" cy="388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indent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0x[0-3]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9" name="Text Box 2">
                  <a:extLst>
                    <a:ext uri="{FF2B5EF4-FFF2-40B4-BE49-F238E27FC236}">
                      <a16:creationId xmlns:a16="http://schemas.microsoft.com/office/drawing/2014/main" id="{0A634909-5117-4CCF-A227-C20E6CBDE5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86718" y="5329588"/>
                  <a:ext cx="1171000" cy="388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indent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0x[0-31]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10" name="Text Box 2">
                  <a:extLst>
                    <a:ext uri="{FF2B5EF4-FFF2-40B4-BE49-F238E27FC236}">
                      <a16:creationId xmlns:a16="http://schemas.microsoft.com/office/drawing/2014/main" id="{7D7EB105-C403-4DD9-A7FB-4A78EF4BF6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9738" y="5352835"/>
                  <a:ext cx="739657" cy="388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indent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0x0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11" name="Text Box 2">
                  <a:extLst>
                    <a:ext uri="{FF2B5EF4-FFF2-40B4-BE49-F238E27FC236}">
                      <a16:creationId xmlns:a16="http://schemas.microsoft.com/office/drawing/2014/main" id="{218F13A2-7282-421F-A614-222C081AB0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10776" y="5352835"/>
                  <a:ext cx="739657" cy="388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indent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0x0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F0D0056-EE1B-4AB4-AE41-C89CF817A412}"/>
                  </a:ext>
                </a:extLst>
              </p:cNvPr>
              <p:cNvSpPr/>
              <p:nvPr/>
            </p:nvSpPr>
            <p:spPr>
              <a:xfrm>
                <a:off x="8074131" y="2316996"/>
                <a:ext cx="1279095" cy="23247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3DFB771-6D90-4E82-A2CB-08317ED714BC}"/>
                  </a:ext>
                </a:extLst>
              </p:cNvPr>
              <p:cNvSpPr/>
              <p:nvPr/>
            </p:nvSpPr>
            <p:spPr>
              <a:xfrm>
                <a:off x="8025993" y="3834440"/>
                <a:ext cx="1544210" cy="22683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73A718B-29C7-48C5-8B33-42E3E7E9566D}"/>
                  </a:ext>
                </a:extLst>
              </p:cNvPr>
              <p:cNvCxnSpPr>
                <a:cxnSpLocks/>
                <a:stCxn id="20" idx="1"/>
              </p:cNvCxnSpPr>
              <p:nvPr/>
            </p:nvCxnSpPr>
            <p:spPr>
              <a:xfrm flipH="1">
                <a:off x="8018245" y="2433234"/>
                <a:ext cx="55886" cy="140120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3F39046-EDBC-4F4F-B328-5F2666083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3226" y="2537329"/>
                <a:ext cx="201479" cy="129711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EA9DA7-7A18-4BC9-B105-2A2C0A73B7C0}"/>
                </a:ext>
              </a:extLst>
            </p:cNvPr>
            <p:cNvSpPr/>
            <p:nvPr/>
          </p:nvSpPr>
          <p:spPr>
            <a:xfrm>
              <a:off x="6905300" y="3842872"/>
              <a:ext cx="1094672" cy="214697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35EB272-4F04-4234-A46B-273E5323B900}"/>
                </a:ext>
              </a:extLst>
            </p:cNvPr>
            <p:cNvSpPr/>
            <p:nvPr/>
          </p:nvSpPr>
          <p:spPr>
            <a:xfrm>
              <a:off x="4878338" y="3842707"/>
              <a:ext cx="1120048" cy="21469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F1962A6-00D3-4AE1-9F96-9A81CF5A8DAD}"/>
                </a:ext>
              </a:extLst>
            </p:cNvPr>
            <p:cNvSpPr/>
            <p:nvPr/>
          </p:nvSpPr>
          <p:spPr>
            <a:xfrm>
              <a:off x="6036590" y="3850621"/>
              <a:ext cx="829965" cy="211552"/>
            </a:xfrm>
            <a:prstGeom prst="rect">
              <a:avLst/>
            </a:prstGeom>
            <a:noFill/>
            <a:ln w="28575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7F2651C-9B87-419B-88F4-F24975B3E91F}"/>
                </a:ext>
              </a:extLst>
            </p:cNvPr>
            <p:cNvSpPr/>
            <p:nvPr/>
          </p:nvSpPr>
          <p:spPr>
            <a:xfrm>
              <a:off x="1946134" y="3840330"/>
              <a:ext cx="2907863" cy="220950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Slide Number Placeholder 1">
            <a:extLst>
              <a:ext uri="{FF2B5EF4-FFF2-40B4-BE49-F238E27FC236}">
                <a16:creationId xmlns:a16="http://schemas.microsoft.com/office/drawing/2014/main" id="{CEA734DF-F162-4129-847E-4D476C3A7B0B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15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17342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EC5397-DA6B-406B-BCE7-A999F50CD9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95" y="1717415"/>
            <a:ext cx="6912610" cy="45633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A6CC21-7453-4849-9039-BE57A43BD78D}"/>
              </a:ext>
            </a:extLst>
          </p:cNvPr>
          <p:cNvSpPr txBox="1"/>
          <p:nvPr/>
        </p:nvSpPr>
        <p:spPr>
          <a:xfrm>
            <a:off x="3106271" y="577272"/>
            <a:ext cx="5979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AES Engine Architecture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72784D2-6CA1-4C5B-A786-AC74453CB287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16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267331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E784B0-6AD5-4FE6-A71D-CEC070C7F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242" y="1577686"/>
            <a:ext cx="7741516" cy="4820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12F7D2-39A1-403A-AE89-2929A2C4BFE2}"/>
              </a:ext>
            </a:extLst>
          </p:cNvPr>
          <p:cNvSpPr txBox="1"/>
          <p:nvPr/>
        </p:nvSpPr>
        <p:spPr>
          <a:xfrm>
            <a:off x="3106271" y="652739"/>
            <a:ext cx="5979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AES Register File Architecture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91D8F8A-4305-497F-A323-C18C19E7C098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17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398398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3D88E8-3421-4D78-8B7F-13164F856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2185987"/>
            <a:ext cx="9334500" cy="24860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9AA4C3-41A7-484A-9376-928F2E1F60A7}"/>
              </a:ext>
            </a:extLst>
          </p:cNvPr>
          <p:cNvSpPr/>
          <p:nvPr/>
        </p:nvSpPr>
        <p:spPr>
          <a:xfrm>
            <a:off x="3731730" y="699145"/>
            <a:ext cx="472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AES Write Back Architecture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B0AC000-A56E-4834-98C1-12160AC94784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18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87733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E1D0F6-7D77-4C22-B0E6-AD63FB818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888" y="2024992"/>
            <a:ext cx="4692223" cy="40867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71494E-4228-4248-BC1E-74C15F3EE1BF}"/>
              </a:ext>
            </a:extLst>
          </p:cNvPr>
          <p:cNvSpPr/>
          <p:nvPr/>
        </p:nvSpPr>
        <p:spPr>
          <a:xfrm>
            <a:off x="4302110" y="872772"/>
            <a:ext cx="35877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AES Write Back FSM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946927E-44B9-47C3-900B-7687FA92FA67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19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428789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834C16-0E26-46DE-A518-9D60C3BA9649}"/>
              </a:ext>
            </a:extLst>
          </p:cNvPr>
          <p:cNvSpPr/>
          <p:nvPr/>
        </p:nvSpPr>
        <p:spPr>
          <a:xfrm>
            <a:off x="721963" y="1816489"/>
            <a:ext cx="10748074" cy="3850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In our days, where we use sensors and processors anywhere and anytime, it’s getting </a:t>
            </a:r>
            <a:endParaRPr lang="he-IL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very hard to keep our data safe.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There are a lot of chances to steal the information between collecting the raw data by a sensor, and encryption of that data by our processor.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The goal of this project is to design and implement an AES encryption (or any other safe encryption method) inside RISC-V processor, which can be positioned adjacent to a sensor.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In this project we are using RI5CY core embedded in Pulpenix microcontroller.</a:t>
            </a:r>
            <a:endParaRPr lang="en-US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EF8335-9363-413A-AF08-0304F3F529F2}"/>
              </a:ext>
            </a:extLst>
          </p:cNvPr>
          <p:cNvSpPr txBox="1">
            <a:spLocks/>
          </p:cNvSpPr>
          <p:nvPr/>
        </p:nvSpPr>
        <p:spPr>
          <a:xfrm>
            <a:off x="1201471" y="334855"/>
            <a:ext cx="9144000" cy="71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IL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0FDE2-C1EA-4A49-8AE1-71202DBF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690" y="6495535"/>
            <a:ext cx="285503" cy="365125"/>
          </a:xfrm>
        </p:spPr>
        <p:txBody>
          <a:bodyPr/>
          <a:lstStyle/>
          <a:p>
            <a:fld id="{FA14CE62-B6AF-475A-BB26-7E2CBB4B5225}" type="slidenum">
              <a:rPr lang="en-IL" sz="1600" smtClean="0"/>
              <a:t>2</a:t>
            </a:fld>
            <a:endParaRPr lang="en-IL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CA9CA5-AD84-4678-AB4C-45785CC60A3C}"/>
              </a:ext>
            </a:extLst>
          </p:cNvPr>
          <p:cNvSpPr txBox="1">
            <a:spLocks/>
          </p:cNvSpPr>
          <p:nvPr/>
        </p:nvSpPr>
        <p:spPr>
          <a:xfrm>
            <a:off x="0" y="6495535"/>
            <a:ext cx="2236284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cs typeface="Arial" panose="020B0604020202020204" pitchFamily="34" charset="0"/>
              </a:rPr>
              <a:t>Introduction</a:t>
            </a:r>
            <a:endParaRPr lang="en-IL" sz="1600" dirty="0"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1BF4F0-266E-4EEF-BB6A-E4DD60298C65}"/>
              </a:ext>
            </a:extLst>
          </p:cNvPr>
          <p:cNvSpPr txBox="1"/>
          <p:nvPr/>
        </p:nvSpPr>
        <p:spPr>
          <a:xfrm>
            <a:off x="2315307" y="6495535"/>
            <a:ext cx="2281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AES algorithm</a:t>
            </a:r>
            <a:endParaRPr lang="en-IL" sz="16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EB7F6-289D-426F-9B1D-480FEB1EE58C}"/>
              </a:ext>
            </a:extLst>
          </p:cNvPr>
          <p:cNvSpPr txBox="1"/>
          <p:nvPr/>
        </p:nvSpPr>
        <p:spPr>
          <a:xfrm>
            <a:off x="4624276" y="6495535"/>
            <a:ext cx="2298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Workflow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737FC-9AAA-4244-A159-3051DC30A239}"/>
              </a:ext>
            </a:extLst>
          </p:cNvPr>
          <p:cNvSpPr txBox="1"/>
          <p:nvPr/>
        </p:nvSpPr>
        <p:spPr>
          <a:xfrm>
            <a:off x="7020672" y="6495535"/>
            <a:ext cx="229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Performance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C29661-5EEA-4F84-8331-A391FECE4BA4}"/>
              </a:ext>
            </a:extLst>
          </p:cNvPr>
          <p:cNvSpPr txBox="1"/>
          <p:nvPr/>
        </p:nvSpPr>
        <p:spPr>
          <a:xfrm>
            <a:off x="9261419" y="6498267"/>
            <a:ext cx="2243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Simulation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598AA4-8755-4D21-BE03-4773AE2DEE0D}"/>
              </a:ext>
            </a:extLst>
          </p:cNvPr>
          <p:cNvSpPr/>
          <p:nvPr/>
        </p:nvSpPr>
        <p:spPr>
          <a:xfrm>
            <a:off x="0" y="6471624"/>
            <a:ext cx="2269415" cy="38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F79A8E-2062-4CC7-B080-925C7DAD92D5}"/>
              </a:ext>
            </a:extLst>
          </p:cNvPr>
          <p:cNvCxnSpPr>
            <a:cxnSpLocks/>
          </p:cNvCxnSpPr>
          <p:nvPr/>
        </p:nvCxnSpPr>
        <p:spPr>
          <a:xfrm>
            <a:off x="4607893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B3AB51-2F58-4BA9-8289-608BC20333E2}"/>
              </a:ext>
            </a:extLst>
          </p:cNvPr>
          <p:cNvCxnSpPr>
            <a:cxnSpLocks/>
          </p:cNvCxnSpPr>
          <p:nvPr/>
        </p:nvCxnSpPr>
        <p:spPr>
          <a:xfrm>
            <a:off x="6923536" y="6483579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23B4A2-F69F-4733-BEEA-34326AC32E3C}"/>
              </a:ext>
            </a:extLst>
          </p:cNvPr>
          <p:cNvCxnSpPr>
            <a:cxnSpLocks/>
          </p:cNvCxnSpPr>
          <p:nvPr/>
        </p:nvCxnSpPr>
        <p:spPr>
          <a:xfrm>
            <a:off x="9242186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EFEBDB-99C8-45B8-8219-EB43ACC0FC0F}"/>
              </a:ext>
            </a:extLst>
          </p:cNvPr>
          <p:cNvCxnSpPr>
            <a:cxnSpLocks/>
          </p:cNvCxnSpPr>
          <p:nvPr/>
        </p:nvCxnSpPr>
        <p:spPr>
          <a:xfrm>
            <a:off x="11557556" y="6483579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434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AB9F79-88ED-4403-93F3-B96029D46E9D}"/>
              </a:ext>
            </a:extLst>
          </p:cNvPr>
          <p:cNvSpPr txBox="1"/>
          <p:nvPr/>
        </p:nvSpPr>
        <p:spPr>
          <a:xfrm>
            <a:off x="4061460" y="972014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Performance</a:t>
            </a:r>
            <a:endParaRPr lang="en-US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C542E6C9-20AF-4395-BAF8-DC1E35FDE3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0997336"/>
                  </p:ext>
                </p:extLst>
              </p:nvPr>
            </p:nvGraphicFramePr>
            <p:xfrm>
              <a:off x="2288540" y="2021887"/>
              <a:ext cx="761492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8440">
                      <a:extLst>
                        <a:ext uri="{9D8B030D-6E8A-4147-A177-3AD203B41FA5}">
                          <a16:colId xmlns:a16="http://schemas.microsoft.com/office/drawing/2014/main" val="335642061"/>
                        </a:ext>
                      </a:extLst>
                    </a:gridCol>
                    <a:gridCol w="3017520">
                      <a:extLst>
                        <a:ext uri="{9D8B030D-6E8A-4147-A177-3AD203B41FA5}">
                          <a16:colId xmlns:a16="http://schemas.microsoft.com/office/drawing/2014/main" val="3017032101"/>
                        </a:ext>
                      </a:extLst>
                    </a:gridCol>
                    <a:gridCol w="3108960">
                      <a:extLst>
                        <a:ext uri="{9D8B030D-6E8A-4147-A177-3AD203B41FA5}">
                          <a16:colId xmlns:a16="http://schemas.microsoft.com/office/drawing/2014/main" val="31051178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GenPro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PULPenix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GenPro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PULPenix</a:t>
                          </a:r>
                          <a:r>
                            <a:rPr lang="en-US" dirty="0"/>
                            <a:t> AES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8682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Timing (slack)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7.57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𝑛𝑆𝑒𝑐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7.53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𝑛𝑆𝑒𝑐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58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62,230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246,131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24143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19.62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𝑚𝑊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20.02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𝑚𝑊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0339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CoreMark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369594 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𝐶𝑦𝑐𝑙𝑒𝑠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369594 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𝐶𝑦𝑐𝑙𝑒𝑠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93341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C542E6C9-20AF-4395-BAF8-DC1E35FDE3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0997336"/>
                  </p:ext>
                </p:extLst>
              </p:nvPr>
            </p:nvGraphicFramePr>
            <p:xfrm>
              <a:off x="2288540" y="2021887"/>
              <a:ext cx="761492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8440">
                      <a:extLst>
                        <a:ext uri="{9D8B030D-6E8A-4147-A177-3AD203B41FA5}">
                          <a16:colId xmlns:a16="http://schemas.microsoft.com/office/drawing/2014/main" val="335642061"/>
                        </a:ext>
                      </a:extLst>
                    </a:gridCol>
                    <a:gridCol w="3017520">
                      <a:extLst>
                        <a:ext uri="{9D8B030D-6E8A-4147-A177-3AD203B41FA5}">
                          <a16:colId xmlns:a16="http://schemas.microsoft.com/office/drawing/2014/main" val="3017032101"/>
                        </a:ext>
                      </a:extLst>
                    </a:gridCol>
                    <a:gridCol w="3108960">
                      <a:extLst>
                        <a:ext uri="{9D8B030D-6E8A-4147-A177-3AD203B41FA5}">
                          <a16:colId xmlns:a16="http://schemas.microsoft.com/office/drawing/2014/main" val="31051178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GenPro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PULPenix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GenPro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PULPenix</a:t>
                          </a:r>
                          <a:r>
                            <a:rPr lang="en-US" dirty="0"/>
                            <a:t> AES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8682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Timing (slack)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395" t="-108197" r="-10362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5294" t="-108197" r="-78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58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395" t="-208197" r="-10362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5294" t="-208197" r="-78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24143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395" t="-308197" r="-10362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5294" t="-308197" r="-78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0339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CoreMark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395" t="-408197" r="-1036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5294" t="-408197" r="-78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93341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2FD30B9-1AD9-4933-A2A3-9005E878ABB2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20</a:t>
            </a:fld>
            <a:endParaRPr lang="en-IL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538D7A-7C4F-42A2-86EE-FFA048023B1B}"/>
              </a:ext>
            </a:extLst>
          </p:cNvPr>
          <p:cNvSpPr txBox="1">
            <a:spLocks/>
          </p:cNvSpPr>
          <p:nvPr/>
        </p:nvSpPr>
        <p:spPr>
          <a:xfrm>
            <a:off x="0" y="6495535"/>
            <a:ext cx="2236284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cs typeface="Arial" panose="020B0604020202020204" pitchFamily="34" charset="0"/>
              </a:rPr>
              <a:t>background</a:t>
            </a:r>
            <a:endParaRPr lang="en-IL" sz="1600" dirty="0"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2046E-5CC5-48DF-B025-9C316247F3A6}"/>
              </a:ext>
            </a:extLst>
          </p:cNvPr>
          <p:cNvSpPr txBox="1"/>
          <p:nvPr/>
        </p:nvSpPr>
        <p:spPr>
          <a:xfrm>
            <a:off x="2315307" y="6495535"/>
            <a:ext cx="2281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AES algorithm</a:t>
            </a:r>
            <a:endParaRPr lang="en-IL" sz="16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E8B73-E6DD-48BE-A8DB-254EC64D591E}"/>
              </a:ext>
            </a:extLst>
          </p:cNvPr>
          <p:cNvSpPr txBox="1"/>
          <p:nvPr/>
        </p:nvSpPr>
        <p:spPr>
          <a:xfrm>
            <a:off x="4610236" y="6459668"/>
            <a:ext cx="2298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Workflow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6476C-D05A-4DC5-AA7F-B2AF7509E694}"/>
              </a:ext>
            </a:extLst>
          </p:cNvPr>
          <p:cNvSpPr txBox="1"/>
          <p:nvPr/>
        </p:nvSpPr>
        <p:spPr>
          <a:xfrm>
            <a:off x="7020672" y="6495535"/>
            <a:ext cx="229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Performance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08FEF7-F712-4141-A0B6-6C4D1D53E8FF}"/>
              </a:ext>
            </a:extLst>
          </p:cNvPr>
          <p:cNvSpPr txBox="1"/>
          <p:nvPr/>
        </p:nvSpPr>
        <p:spPr>
          <a:xfrm>
            <a:off x="9261419" y="6498267"/>
            <a:ext cx="2243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Simulation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F7C406-25F4-425D-84B0-E4D6EA16BCCE}"/>
              </a:ext>
            </a:extLst>
          </p:cNvPr>
          <p:cNvSpPr/>
          <p:nvPr/>
        </p:nvSpPr>
        <p:spPr>
          <a:xfrm>
            <a:off x="6949794" y="6459668"/>
            <a:ext cx="2269415" cy="38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D653E1-C248-486F-9AC3-9B9AD7870450}"/>
              </a:ext>
            </a:extLst>
          </p:cNvPr>
          <p:cNvCxnSpPr>
            <a:cxnSpLocks/>
          </p:cNvCxnSpPr>
          <p:nvPr/>
        </p:nvCxnSpPr>
        <p:spPr>
          <a:xfrm>
            <a:off x="4607893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76967B-9778-4A08-8E11-055B528A5DEB}"/>
              </a:ext>
            </a:extLst>
          </p:cNvPr>
          <p:cNvCxnSpPr>
            <a:cxnSpLocks/>
          </p:cNvCxnSpPr>
          <p:nvPr/>
        </p:nvCxnSpPr>
        <p:spPr>
          <a:xfrm>
            <a:off x="6923536" y="6483579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90C100-726D-428E-B32F-F7E79FA333E4}"/>
              </a:ext>
            </a:extLst>
          </p:cNvPr>
          <p:cNvCxnSpPr>
            <a:cxnSpLocks/>
          </p:cNvCxnSpPr>
          <p:nvPr/>
        </p:nvCxnSpPr>
        <p:spPr>
          <a:xfrm>
            <a:off x="9242186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F1A10E-5018-4E2B-A6E0-F367FF3ABC9B}"/>
              </a:ext>
            </a:extLst>
          </p:cNvPr>
          <p:cNvCxnSpPr>
            <a:cxnSpLocks/>
          </p:cNvCxnSpPr>
          <p:nvPr/>
        </p:nvCxnSpPr>
        <p:spPr>
          <a:xfrm>
            <a:off x="11557556" y="6483579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F8237C-7A7C-4737-A0E2-5C818D762C36}"/>
              </a:ext>
            </a:extLst>
          </p:cNvPr>
          <p:cNvCxnSpPr>
            <a:cxnSpLocks/>
          </p:cNvCxnSpPr>
          <p:nvPr/>
        </p:nvCxnSpPr>
        <p:spPr>
          <a:xfrm>
            <a:off x="2227171" y="6483579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383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354712-1026-4E70-A5D9-31A5B0D6CC71}"/>
              </a:ext>
            </a:extLst>
          </p:cNvPr>
          <p:cNvSpPr txBox="1"/>
          <p:nvPr/>
        </p:nvSpPr>
        <p:spPr>
          <a:xfrm>
            <a:off x="4061459" y="448794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Simulation</a:t>
            </a:r>
            <a:endParaRPr lang="en-US" b="1" u="sng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240CAD5-A504-49A1-ACB2-38415D4693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821182"/>
              </p:ext>
            </p:extLst>
          </p:nvPr>
        </p:nvGraphicFramePr>
        <p:xfrm>
          <a:off x="1857530" y="1213693"/>
          <a:ext cx="8476937" cy="4430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Document" r:id="rId3" imgW="8276040" imgH="5743080" progId="Word.OpenDocumentText.12">
                  <p:embed/>
                </p:oleObj>
              </mc:Choice>
              <mc:Fallback>
                <p:oleObj name="Document" r:id="rId3" imgW="8276040" imgH="57430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7530" y="1213693"/>
                        <a:ext cx="8476937" cy="4430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25D9CDAF-3E69-465A-BFB8-9BCF6C0A7D6C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21</a:t>
            </a:fld>
            <a:endParaRPr lang="en-IL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D728EA-FA4B-4D49-9B5A-E2CFD1A61B2D}"/>
              </a:ext>
            </a:extLst>
          </p:cNvPr>
          <p:cNvSpPr txBox="1">
            <a:spLocks/>
          </p:cNvSpPr>
          <p:nvPr/>
        </p:nvSpPr>
        <p:spPr>
          <a:xfrm>
            <a:off x="0" y="6495535"/>
            <a:ext cx="2236284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cs typeface="Arial" panose="020B0604020202020204" pitchFamily="34" charset="0"/>
              </a:rPr>
              <a:t>background</a:t>
            </a:r>
            <a:endParaRPr lang="en-IL" sz="1600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5AABB-0B80-4D20-ABAD-F333AF31AF6C}"/>
              </a:ext>
            </a:extLst>
          </p:cNvPr>
          <p:cNvSpPr txBox="1"/>
          <p:nvPr/>
        </p:nvSpPr>
        <p:spPr>
          <a:xfrm>
            <a:off x="2315307" y="6495535"/>
            <a:ext cx="2281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AES algorithm</a:t>
            </a:r>
            <a:endParaRPr lang="en-IL" sz="16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1A440E-2DB0-4183-B66A-0904993136F3}"/>
              </a:ext>
            </a:extLst>
          </p:cNvPr>
          <p:cNvSpPr txBox="1"/>
          <p:nvPr/>
        </p:nvSpPr>
        <p:spPr>
          <a:xfrm>
            <a:off x="4624276" y="6495535"/>
            <a:ext cx="2298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Workflow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01CCF6-CE57-43E9-BA82-DED52A230C87}"/>
              </a:ext>
            </a:extLst>
          </p:cNvPr>
          <p:cNvSpPr txBox="1"/>
          <p:nvPr/>
        </p:nvSpPr>
        <p:spPr>
          <a:xfrm>
            <a:off x="7020672" y="6495535"/>
            <a:ext cx="229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Performance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3478B-D454-46E8-97ED-57A02684C2B7}"/>
              </a:ext>
            </a:extLst>
          </p:cNvPr>
          <p:cNvSpPr txBox="1"/>
          <p:nvPr/>
        </p:nvSpPr>
        <p:spPr>
          <a:xfrm>
            <a:off x="9261419" y="6498267"/>
            <a:ext cx="2243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Simulation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FDB411-2CC0-4385-85CB-23B51A2E954D}"/>
              </a:ext>
            </a:extLst>
          </p:cNvPr>
          <p:cNvSpPr/>
          <p:nvPr/>
        </p:nvSpPr>
        <p:spPr>
          <a:xfrm>
            <a:off x="9261419" y="6459668"/>
            <a:ext cx="2269415" cy="38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487B40-2EDA-4F5F-A134-54A7BA6BC7C6}"/>
              </a:ext>
            </a:extLst>
          </p:cNvPr>
          <p:cNvCxnSpPr>
            <a:cxnSpLocks/>
          </p:cNvCxnSpPr>
          <p:nvPr/>
        </p:nvCxnSpPr>
        <p:spPr>
          <a:xfrm>
            <a:off x="4607893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5A1081-6E2B-463A-9ECA-BFC60749052B}"/>
              </a:ext>
            </a:extLst>
          </p:cNvPr>
          <p:cNvCxnSpPr>
            <a:cxnSpLocks/>
          </p:cNvCxnSpPr>
          <p:nvPr/>
        </p:nvCxnSpPr>
        <p:spPr>
          <a:xfrm>
            <a:off x="6923536" y="6483579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776184-5248-4DF8-A22E-C0EC39F8B039}"/>
              </a:ext>
            </a:extLst>
          </p:cNvPr>
          <p:cNvCxnSpPr>
            <a:cxnSpLocks/>
          </p:cNvCxnSpPr>
          <p:nvPr/>
        </p:nvCxnSpPr>
        <p:spPr>
          <a:xfrm>
            <a:off x="9242186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D5D77A-2CD5-4BC2-B157-3BDF90B60ED0}"/>
              </a:ext>
            </a:extLst>
          </p:cNvPr>
          <p:cNvCxnSpPr>
            <a:cxnSpLocks/>
          </p:cNvCxnSpPr>
          <p:nvPr/>
        </p:nvCxnSpPr>
        <p:spPr>
          <a:xfrm>
            <a:off x="11557556" y="6483579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578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ED826C5-2DF6-4851-8EF5-18355EE37D5B}"/>
              </a:ext>
            </a:extLst>
          </p:cNvPr>
          <p:cNvGrpSpPr/>
          <p:nvPr/>
        </p:nvGrpSpPr>
        <p:grpSpPr>
          <a:xfrm>
            <a:off x="358697" y="2228387"/>
            <a:ext cx="11474605" cy="3657599"/>
            <a:chOff x="0" y="0"/>
            <a:chExt cx="5478780" cy="170723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9B7C6DD-26D6-4CCB-9D56-FAA937D1A6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" t="10894"/>
            <a:stretch/>
          </p:blipFill>
          <p:spPr bwMode="auto">
            <a:xfrm>
              <a:off x="210953" y="1248769"/>
              <a:ext cx="5012690" cy="45847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xmlns="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  <ask:seed>0</ask:seed>
                  </ask:lineSketchStyleProps>
                </a:ext>
              </a:extLst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D9FC497-B9EF-457A-95FB-07345258A1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" r="-1"/>
            <a:stretch/>
          </p:blipFill>
          <p:spPr bwMode="auto">
            <a:xfrm>
              <a:off x="0" y="0"/>
              <a:ext cx="5478780" cy="9931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B3346D-DF5F-4F74-8030-37B832B5F55A}"/>
                </a:ext>
              </a:extLst>
            </p:cNvPr>
            <p:cNvSpPr/>
            <p:nvPr/>
          </p:nvSpPr>
          <p:spPr>
            <a:xfrm>
              <a:off x="1169" y="674347"/>
              <a:ext cx="3337841" cy="3131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E75C0AF-6198-43C3-898E-1E29C858B6F8}"/>
                </a:ext>
              </a:extLst>
            </p:cNvPr>
            <p:cNvCxnSpPr/>
            <p:nvPr/>
          </p:nvCxnSpPr>
          <p:spPr>
            <a:xfrm flipH="1" flipV="1">
              <a:off x="3339010" y="982887"/>
              <a:ext cx="1883792" cy="2501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804C5A5-09A4-467B-8595-2A4DB11BC8A3}"/>
                </a:ext>
              </a:extLst>
            </p:cNvPr>
            <p:cNvCxnSpPr/>
            <p:nvPr/>
          </p:nvCxnSpPr>
          <p:spPr>
            <a:xfrm flipH="1" flipV="1">
              <a:off x="1169" y="982887"/>
              <a:ext cx="209784" cy="26588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CA7FFE-C97D-4C87-97BD-F6C2E6D0B338}"/>
              </a:ext>
            </a:extLst>
          </p:cNvPr>
          <p:cNvSpPr txBox="1"/>
          <p:nvPr/>
        </p:nvSpPr>
        <p:spPr>
          <a:xfrm>
            <a:off x="4015190" y="721195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Register file simulation</a:t>
            </a:r>
            <a:endParaRPr lang="en-US" u="sng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0C9698D7-8031-42C5-AE5D-9A1AB5634F2A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22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3769286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0CA7FFE-C97D-4C87-97BD-F6C2E6D0B338}"/>
              </a:ext>
            </a:extLst>
          </p:cNvPr>
          <p:cNvSpPr txBox="1"/>
          <p:nvPr/>
        </p:nvSpPr>
        <p:spPr>
          <a:xfrm>
            <a:off x="3955583" y="796139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AES engine simulation</a:t>
            </a:r>
            <a:endParaRPr lang="en-US" u="sng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20A7D7-DFDE-4656-82D7-D176371DE212}"/>
              </a:ext>
            </a:extLst>
          </p:cNvPr>
          <p:cNvGrpSpPr/>
          <p:nvPr/>
        </p:nvGrpSpPr>
        <p:grpSpPr>
          <a:xfrm>
            <a:off x="955287" y="2078416"/>
            <a:ext cx="10281425" cy="3276249"/>
            <a:chOff x="0" y="0"/>
            <a:chExt cx="5392882" cy="164326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1C3825E-B5E8-4926-BB83-3F06239086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04" b="32"/>
            <a:stretch/>
          </p:blipFill>
          <p:spPr bwMode="auto">
            <a:xfrm>
              <a:off x="0" y="0"/>
              <a:ext cx="5392882" cy="104170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CA50507-5DBB-42EF-86AE-6E4965CB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277" y="1366404"/>
              <a:ext cx="4239260" cy="27686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4FB4E3-4B19-46E8-8B7D-2AB436B45620}"/>
                </a:ext>
              </a:extLst>
            </p:cNvPr>
            <p:cNvCxnSpPr/>
            <p:nvPr/>
          </p:nvCxnSpPr>
          <p:spPr>
            <a:xfrm>
              <a:off x="3464" y="897081"/>
              <a:ext cx="516024" cy="46181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0F67680-4F81-4C6D-A2C5-0EFE85AE1BC8}"/>
                </a:ext>
              </a:extLst>
            </p:cNvPr>
            <p:cNvCxnSpPr/>
            <p:nvPr/>
          </p:nvCxnSpPr>
          <p:spPr>
            <a:xfrm>
              <a:off x="1887682" y="890154"/>
              <a:ext cx="2893637" cy="470478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F4E67F-3BB0-4E1C-9BDB-4381A9892455}"/>
                </a:ext>
              </a:extLst>
            </p:cNvPr>
            <p:cNvSpPr/>
            <p:nvPr/>
          </p:nvSpPr>
          <p:spPr>
            <a:xfrm>
              <a:off x="3464" y="807027"/>
              <a:ext cx="1887682" cy="831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DA7E1CC-F4BD-4EAE-93F6-0640BEC0989B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23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2046633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0CA7FFE-C97D-4C87-97BD-F6C2E6D0B338}"/>
              </a:ext>
            </a:extLst>
          </p:cNvPr>
          <p:cNvSpPr txBox="1"/>
          <p:nvPr/>
        </p:nvSpPr>
        <p:spPr>
          <a:xfrm>
            <a:off x="4061460" y="895896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AES WB simulation</a:t>
            </a:r>
            <a:endParaRPr lang="en-US" u="sng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FF15FC-6050-4EA6-8C78-BA21B107905B}"/>
              </a:ext>
            </a:extLst>
          </p:cNvPr>
          <p:cNvGrpSpPr/>
          <p:nvPr/>
        </p:nvGrpSpPr>
        <p:grpSpPr>
          <a:xfrm>
            <a:off x="1250794" y="2411117"/>
            <a:ext cx="9690410" cy="3289377"/>
            <a:chOff x="0" y="0"/>
            <a:chExt cx="5510801" cy="151249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DD14F1B-B758-4044-BE49-733FCE16F815}"/>
                </a:ext>
              </a:extLst>
            </p:cNvPr>
            <p:cNvGrpSpPr/>
            <p:nvPr/>
          </p:nvGrpSpPr>
          <p:grpSpPr>
            <a:xfrm>
              <a:off x="0" y="138487"/>
              <a:ext cx="5510801" cy="1374005"/>
              <a:chOff x="0" y="0"/>
              <a:chExt cx="5510801" cy="1374005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919F13B-9F1D-45D8-94F0-AB1DDEF7E1EB}"/>
                  </a:ext>
                </a:extLst>
              </p:cNvPr>
              <p:cNvGrpSpPr/>
              <p:nvPr/>
            </p:nvGrpSpPr>
            <p:grpSpPr>
              <a:xfrm>
                <a:off x="24401" y="349750"/>
                <a:ext cx="5486400" cy="1024255"/>
                <a:chOff x="0" y="0"/>
                <a:chExt cx="5486400" cy="1024808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57ADDEDB-2DD3-461F-8E0F-C69C0987B8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9703" b="13488"/>
                <a:stretch/>
              </p:blipFill>
              <p:spPr bwMode="auto">
                <a:xfrm>
                  <a:off x="155955" y="820973"/>
                  <a:ext cx="5191760" cy="203835"/>
                </a:xfrm>
                <a:prstGeom prst="rect">
                  <a:avLst/>
                </a:prstGeom>
                <a:noFill/>
                <a:ln w="222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xmlns="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  <ask:seed>0</ask:seed>
                      </ask:lineSketchStyleProps>
                    </a:ext>
                  </a:extLst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D1D7C022-1D37-452F-8809-40C593AD9D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486400" cy="499110"/>
                </a:xfrm>
                <a:prstGeom prst="rect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</p:pic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B20E2CB9-511B-4035-8BD2-4DDE2D410D0B}"/>
                    </a:ext>
                  </a:extLst>
                </p:cNvPr>
                <p:cNvSpPr/>
                <p:nvPr/>
              </p:nvSpPr>
              <p:spPr>
                <a:xfrm>
                  <a:off x="2830296" y="297483"/>
                  <a:ext cx="2493645" cy="59802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7C43F5D-F64F-42BB-B42E-2BE8F3858E71}"/>
                    </a:ext>
                  </a:extLst>
                </p:cNvPr>
                <p:cNvCxnSpPr/>
                <p:nvPr/>
              </p:nvCxnSpPr>
              <p:spPr>
                <a:xfrm flipH="1">
                  <a:off x="158782" y="357285"/>
                  <a:ext cx="2671514" cy="44436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AACBDF16-577C-4112-96FF-D2B46DF0FD70}"/>
                    </a:ext>
                  </a:extLst>
                </p:cNvPr>
                <p:cNvCxnSpPr>
                  <a:stCxn id="25" idx="3"/>
                </p:cNvCxnSpPr>
                <p:nvPr/>
              </p:nvCxnSpPr>
              <p:spPr>
                <a:xfrm>
                  <a:off x="5323941" y="327384"/>
                  <a:ext cx="40383" cy="474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60E74D9-CC17-4C69-BF04-296CD84F7E28}"/>
                  </a:ext>
                </a:extLst>
              </p:cNvPr>
              <p:cNvCxnSpPr/>
              <p:nvPr/>
            </p:nvCxnSpPr>
            <p:spPr>
              <a:xfrm flipH="1" flipV="1">
                <a:off x="0" y="17124"/>
                <a:ext cx="2251010" cy="559837"/>
              </a:xfrm>
              <a:prstGeom prst="line">
                <a:avLst/>
              </a:prstGeom>
              <a:ln w="19050"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A2999FE-8753-4551-8B9F-CAF4A77A0095}"/>
                  </a:ext>
                </a:extLst>
              </p:cNvPr>
              <p:cNvCxnSpPr/>
              <p:nvPr/>
            </p:nvCxnSpPr>
            <p:spPr>
              <a:xfrm flipH="1">
                <a:off x="5349411" y="0"/>
                <a:ext cx="51341" cy="575206"/>
              </a:xfrm>
              <a:prstGeom prst="line">
                <a:avLst/>
              </a:prstGeom>
              <a:ln w="19050"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2362FE-0BEC-4A83-B46F-575C7B5B3183}"/>
                  </a:ext>
                </a:extLst>
              </p:cNvPr>
              <p:cNvSpPr/>
              <p:nvPr/>
            </p:nvSpPr>
            <p:spPr>
              <a:xfrm>
                <a:off x="2253465" y="575353"/>
                <a:ext cx="3098588" cy="6595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B0D358C-0BCA-48FC-97BF-E881DAAF30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7" t="35074" b="30572"/>
            <a:stretch/>
          </p:blipFill>
          <p:spPr bwMode="auto">
            <a:xfrm>
              <a:off x="6849" y="0"/>
              <a:ext cx="5398770" cy="13716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1A447782-ACB8-417A-8BD9-8BED50615672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24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00998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BC6F6B-1377-4729-9C0D-09CE0A029599}"/>
              </a:ext>
            </a:extLst>
          </p:cNvPr>
          <p:cNvSpPr txBox="1"/>
          <p:nvPr/>
        </p:nvSpPr>
        <p:spPr>
          <a:xfrm>
            <a:off x="4061460" y="668250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AES verification test</a:t>
            </a:r>
            <a:endParaRPr lang="en-US" b="1" u="sn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195D93-0875-480F-832E-D27D55788BD7}"/>
              </a:ext>
            </a:extLst>
          </p:cNvPr>
          <p:cNvGrpSpPr/>
          <p:nvPr/>
        </p:nvGrpSpPr>
        <p:grpSpPr>
          <a:xfrm>
            <a:off x="2023872" y="2360390"/>
            <a:ext cx="8144256" cy="2898649"/>
            <a:chOff x="0" y="0"/>
            <a:chExt cx="5486400" cy="18510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4FDCA4C-5336-4AB8-BD93-A9ADB21CBB95}"/>
                </a:ext>
              </a:extLst>
            </p:cNvPr>
            <p:cNvGrpSpPr/>
            <p:nvPr/>
          </p:nvGrpSpPr>
          <p:grpSpPr>
            <a:xfrm>
              <a:off x="0" y="0"/>
              <a:ext cx="5486400" cy="1851025"/>
              <a:chOff x="0" y="0"/>
              <a:chExt cx="5486400" cy="185102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43E7F6A-6522-4D21-BA35-6FC4ADE1A9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5486400" cy="1851025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FB18331-8BEE-489B-9CDF-4A0A543EDC15}"/>
                  </a:ext>
                </a:extLst>
              </p:cNvPr>
              <p:cNvSpPr/>
              <p:nvPr/>
            </p:nvSpPr>
            <p:spPr>
              <a:xfrm>
                <a:off x="0" y="1423284"/>
                <a:ext cx="2433099" cy="2782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EA6D93-27BD-4E5E-A9ED-229FCC754C60}"/>
                </a:ext>
              </a:extLst>
            </p:cNvPr>
            <p:cNvSpPr/>
            <p:nvPr/>
          </p:nvSpPr>
          <p:spPr>
            <a:xfrm>
              <a:off x="0" y="1073426"/>
              <a:ext cx="5319422" cy="15107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3522F8EE-D6E4-482A-8593-0944759F7864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25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930147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B85DB-7A42-4B37-8686-37202A92C39B}"/>
              </a:ext>
            </a:extLst>
          </p:cNvPr>
          <p:cNvSpPr txBox="1"/>
          <p:nvPr/>
        </p:nvSpPr>
        <p:spPr>
          <a:xfrm>
            <a:off x="4061459" y="448794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Conclusions</a:t>
            </a:r>
            <a:endParaRPr lang="en-US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59830-9081-4CF1-AA76-35F92F9534F0}"/>
              </a:ext>
            </a:extLst>
          </p:cNvPr>
          <p:cNvSpPr txBox="1">
            <a:spLocks/>
          </p:cNvSpPr>
          <p:nvPr/>
        </p:nvSpPr>
        <p:spPr>
          <a:xfrm>
            <a:off x="2013204" y="1801368"/>
            <a:ext cx="8165592" cy="380390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Successfully integrate AES engine inside RISCV core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Minimal effect on power and timing performance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Significant effect on area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Create user friendly AES commands support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 compiling scripts that run before GNU’s compiler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Create AES verification script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Improve existing simulation scripts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Improve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GenPro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setup script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 new simulation options 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Add synthesis script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 need to open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dc_shell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synthesize the project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4500D5A-1548-4C4A-A48E-5562C55CE9C1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26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322565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D45C-4E99-4A36-9AEA-61B02FAAB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854"/>
            <a:ext cx="9144000" cy="715402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IL" sz="3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0CFF4-9DD6-4CC7-906E-AF7BF2E9C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87036"/>
            <a:ext cx="9144000" cy="5374110"/>
          </a:xfrm>
        </p:spPr>
        <p:txBody>
          <a:bodyPr>
            <a:noAutofit/>
          </a:bodyPr>
          <a:lstStyle/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RISC-V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Open ISA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Founded by University of Berkeley, California.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Adopted by many in both academy and industry.</a:t>
            </a:r>
          </a:p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PULP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Parallel Ultra Low Power open-source computing platform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collaboration of ETH Zurich and University of Bologna.</a:t>
            </a:r>
          </a:p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PULPino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Based on PULP platform.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Uses RI5CY core.</a:t>
            </a:r>
          </a:p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PULPeniX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Developed in Bar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Ilan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Enics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lab.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HW and SW development and simulation environment.</a:t>
            </a:r>
          </a:p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Advanced Encryption Standard - specification for the encryption of electronic data.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Based on a design principle known as a substitution–permutation network.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2423B13-362E-470C-B8A1-74DFBF197FB6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285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3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350600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D29BF-6663-4462-8D1B-383475FCC12A}"/>
              </a:ext>
            </a:extLst>
          </p:cNvPr>
          <p:cNvSpPr txBox="1"/>
          <p:nvPr/>
        </p:nvSpPr>
        <p:spPr>
          <a:xfrm>
            <a:off x="2935940" y="381896"/>
            <a:ext cx="6320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endParaRPr lang="en-IL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367383-EB65-412C-8188-32EE4752C003}"/>
              </a:ext>
            </a:extLst>
          </p:cNvPr>
          <p:cNvSpPr txBox="1"/>
          <p:nvPr/>
        </p:nvSpPr>
        <p:spPr>
          <a:xfrm>
            <a:off x="1245703" y="1797784"/>
            <a:ext cx="970059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L" sz="2000" dirty="0">
                <a:latin typeface="Arial" panose="020B0604020202020204" pitchFamily="34" charset="0"/>
                <a:cs typeface="Arial" panose="020B0604020202020204" pitchFamily="34" charset="0"/>
              </a:rPr>
              <a:t>Knowing RISC-V PULPINO infrastructure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Based on Michael and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Avi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project.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L" sz="2000" dirty="0">
                <a:latin typeface="Arial" panose="020B0604020202020204" pitchFamily="34" charset="0"/>
                <a:cs typeface="Arial" panose="020B0604020202020204" pitchFamily="34" charset="0"/>
              </a:rPr>
              <a:t>Integrating AES in RISC-V environment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AES accelerator and designated new commands (While maintaining backward compatibility).</a:t>
            </a:r>
            <a:endParaRPr lang="he-I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L" sz="2000" dirty="0">
                <a:latin typeface="Arial" panose="020B0604020202020204" pitchFamily="34" charset="0"/>
                <a:cs typeface="Arial" panose="020B0604020202020204" pitchFamily="34" charset="0"/>
              </a:rPr>
              <a:t>Demonstrate advantages in terms of performance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expect to increase in power, area (decrease in performance).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3235F12-3E84-41B4-BC5A-146B7E63993E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285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4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06237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E71B9A-8901-4F24-9050-D973796AF026}"/>
              </a:ext>
            </a:extLst>
          </p:cNvPr>
          <p:cNvSpPr txBox="1"/>
          <p:nvPr/>
        </p:nvSpPr>
        <p:spPr>
          <a:xfrm>
            <a:off x="2901503" y="594892"/>
            <a:ext cx="6388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Possible solutions – pros and cons</a:t>
            </a:r>
            <a:endParaRPr lang="en-IL" sz="2800" b="1" u="sng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9B465B-BA63-4B62-8EDC-D65C1047F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244787"/>
              </p:ext>
            </p:extLst>
          </p:nvPr>
        </p:nvGraphicFramePr>
        <p:xfrm>
          <a:off x="1269273" y="1513435"/>
          <a:ext cx="9653451" cy="383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824">
                  <a:extLst>
                    <a:ext uri="{9D8B030D-6E8A-4147-A177-3AD203B41FA5}">
                      <a16:colId xmlns:a16="http://schemas.microsoft.com/office/drawing/2014/main" val="4126224099"/>
                    </a:ext>
                  </a:extLst>
                </a:gridCol>
                <a:gridCol w="2766381">
                  <a:extLst>
                    <a:ext uri="{9D8B030D-6E8A-4147-A177-3AD203B41FA5}">
                      <a16:colId xmlns:a16="http://schemas.microsoft.com/office/drawing/2014/main" val="2183629188"/>
                    </a:ext>
                  </a:extLst>
                </a:gridCol>
                <a:gridCol w="3191499">
                  <a:extLst>
                    <a:ext uri="{9D8B030D-6E8A-4147-A177-3AD203B41FA5}">
                      <a16:colId xmlns:a16="http://schemas.microsoft.com/office/drawing/2014/main" val="169219873"/>
                    </a:ext>
                  </a:extLst>
                </a:gridCol>
                <a:gridCol w="2419747">
                  <a:extLst>
                    <a:ext uri="{9D8B030D-6E8A-4147-A177-3AD203B41FA5}">
                      <a16:colId xmlns:a16="http://schemas.microsoft.com/office/drawing/2014/main" val="1159880232"/>
                    </a:ext>
                  </a:extLst>
                </a:gridCol>
              </a:tblGrid>
              <a:tr h="1288197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Encryption from buffer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Encryption on-the-fly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Encryption command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227473"/>
                  </a:ext>
                </a:extLst>
              </a:tr>
              <a:tr h="1270747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Pros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Relatively secure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Relatively Easy to implement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Easy to implement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Encryption in early stages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Economical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 store one encrypted 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934464"/>
                  </a:ext>
                </a:extLst>
              </a:tr>
              <a:tr h="1271466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Cons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Need to encrypt 4 registers (128-bit)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Requires a lot more area.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 secure (not AES)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 very secure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Hard to implement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Slow down the processor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551590"/>
                  </a:ext>
                </a:extLst>
              </a:tr>
            </a:tbl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DA1C148-9D7F-47B4-9E6C-1A7E90312054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285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5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305328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75ED4-9B95-43A5-A973-D392A0EFD742}"/>
              </a:ext>
            </a:extLst>
          </p:cNvPr>
          <p:cNvSpPr txBox="1"/>
          <p:nvPr/>
        </p:nvSpPr>
        <p:spPr>
          <a:xfrm>
            <a:off x="3746125" y="283315"/>
            <a:ext cx="469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AES algorithm</a:t>
            </a:r>
            <a:endParaRPr lang="en-IL" sz="2800" b="1" u="sng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29BA1F-AFE9-4A7A-A475-1B691DC9F15E}"/>
              </a:ext>
            </a:extLst>
          </p:cNvPr>
          <p:cNvSpPr/>
          <p:nvPr/>
        </p:nvSpPr>
        <p:spPr>
          <a:xfrm>
            <a:off x="6763806" y="1505135"/>
            <a:ext cx="1406170" cy="499015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Key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ED17DD-147A-409B-A032-A15BEB26985D}"/>
              </a:ext>
            </a:extLst>
          </p:cNvPr>
          <p:cNvSpPr/>
          <p:nvPr/>
        </p:nvSpPr>
        <p:spPr>
          <a:xfrm>
            <a:off x="3955267" y="1505135"/>
            <a:ext cx="1406170" cy="499015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Plain-Text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380E1A-4F7B-4554-8964-1486AC0CFC11}"/>
              </a:ext>
            </a:extLst>
          </p:cNvPr>
          <p:cNvCxnSpPr>
            <a:cxnSpLocks/>
            <a:stCxn id="3" idx="2"/>
            <a:endCxn id="8" idx="1"/>
          </p:cNvCxnSpPr>
          <p:nvPr/>
        </p:nvCxnSpPr>
        <p:spPr>
          <a:xfrm>
            <a:off x="7466892" y="2004150"/>
            <a:ext cx="1" cy="293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F480EE79-FE8C-480B-9B8C-4146C18276AF}"/>
              </a:ext>
            </a:extLst>
          </p:cNvPr>
          <p:cNvSpPr/>
          <p:nvPr/>
        </p:nvSpPr>
        <p:spPr>
          <a:xfrm rot="5400000">
            <a:off x="5739065" y="3859583"/>
            <a:ext cx="3455655" cy="332681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Key Expansion Unit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D99CEE-335D-4A06-9B85-190653806186}"/>
              </a:ext>
            </a:extLst>
          </p:cNvPr>
          <p:cNvCxnSpPr>
            <a:cxnSpLocks/>
            <a:stCxn id="5" idx="2"/>
            <a:endCxn id="1027" idx="0"/>
          </p:cNvCxnSpPr>
          <p:nvPr/>
        </p:nvCxnSpPr>
        <p:spPr>
          <a:xfrm flipH="1">
            <a:off x="4651083" y="2004150"/>
            <a:ext cx="7269" cy="300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5" name="Rectangle: Rounded Corners 14">
            <a:hlinkClick r:id="rId2" action="ppaction://hlinksldjump"/>
            <a:extLst>
              <a:ext uri="{FF2B5EF4-FFF2-40B4-BE49-F238E27FC236}">
                <a16:creationId xmlns:a16="http://schemas.microsoft.com/office/drawing/2014/main" id="{247E60FE-62E4-4835-AAD9-08244D011233}"/>
              </a:ext>
            </a:extLst>
          </p:cNvPr>
          <p:cNvSpPr/>
          <p:nvPr/>
        </p:nvSpPr>
        <p:spPr>
          <a:xfrm>
            <a:off x="5285192" y="2298096"/>
            <a:ext cx="154791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Round Key (0)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61F5AA-BA7D-4FC3-BAE5-72279B7FE595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6833110" y="2453570"/>
            <a:ext cx="469179" cy="2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CD0A4B-A1BC-48D2-BC41-031AA122D9FD}"/>
              </a:ext>
            </a:extLst>
          </p:cNvPr>
          <p:cNvCxnSpPr>
            <a:cxnSpLocks/>
            <a:stCxn id="15" idx="1"/>
            <a:endCxn id="1027" idx="6"/>
          </p:cNvCxnSpPr>
          <p:nvPr/>
        </p:nvCxnSpPr>
        <p:spPr>
          <a:xfrm flipH="1">
            <a:off x="4817424" y="2456378"/>
            <a:ext cx="467768" cy="6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4" name="Rectangle: Rounded Corners 23">
            <a:hlinkClick r:id="rId3" action="ppaction://hlinksldjump"/>
            <a:extLst>
              <a:ext uri="{FF2B5EF4-FFF2-40B4-BE49-F238E27FC236}">
                <a16:creationId xmlns:a16="http://schemas.microsoft.com/office/drawing/2014/main" id="{9BC9EFC5-104D-48AD-9F4B-ED8BB7AA889B}"/>
              </a:ext>
            </a:extLst>
          </p:cNvPr>
          <p:cNvSpPr/>
          <p:nvPr/>
        </p:nvSpPr>
        <p:spPr>
          <a:xfrm>
            <a:off x="4000417" y="2753350"/>
            <a:ext cx="131239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SubBytes</a:t>
            </a:r>
            <a:endParaRPr lang="en-US" sz="1600" dirty="0"/>
          </a:p>
        </p:txBody>
      </p:sp>
      <p:sp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D0C24838-B8C6-4FC9-BE71-2FF9B652646F}"/>
              </a:ext>
            </a:extLst>
          </p:cNvPr>
          <p:cNvSpPr/>
          <p:nvPr/>
        </p:nvSpPr>
        <p:spPr>
          <a:xfrm>
            <a:off x="4002804" y="3148095"/>
            <a:ext cx="131239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ShiftRows</a:t>
            </a:r>
            <a:endParaRPr lang="en-US" sz="1600" dirty="0"/>
          </a:p>
        </p:txBody>
      </p:sp>
      <p:sp>
        <p:nvSpPr>
          <p:cNvPr id="26" name="Rectangle: Rounded Corners 25">
            <a:hlinkClick r:id="rId5" action="ppaction://hlinksldjump"/>
            <a:extLst>
              <a:ext uri="{FF2B5EF4-FFF2-40B4-BE49-F238E27FC236}">
                <a16:creationId xmlns:a16="http://schemas.microsoft.com/office/drawing/2014/main" id="{DA3ADB96-BEFF-4EC3-89D6-2734B2BACB8D}"/>
              </a:ext>
            </a:extLst>
          </p:cNvPr>
          <p:cNvSpPr/>
          <p:nvPr/>
        </p:nvSpPr>
        <p:spPr>
          <a:xfrm>
            <a:off x="4000417" y="3552395"/>
            <a:ext cx="131239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MixColumn</a:t>
            </a:r>
            <a:endParaRPr lang="en-US" sz="16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98CF2B-819E-4FD1-B39F-15B0CD214375}"/>
              </a:ext>
            </a:extLst>
          </p:cNvPr>
          <p:cNvCxnSpPr>
            <a:cxnSpLocks/>
            <a:stCxn id="1027" idx="4"/>
            <a:endCxn id="24" idx="0"/>
          </p:cNvCxnSpPr>
          <p:nvPr/>
        </p:nvCxnSpPr>
        <p:spPr>
          <a:xfrm>
            <a:off x="4651083" y="2621447"/>
            <a:ext cx="5533" cy="131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E52F28-024C-4AC6-BC32-D540DEC0A277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4656616" y="3069913"/>
            <a:ext cx="2387" cy="78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03841F-FBA4-4777-A5D9-9B4D8161C4F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4656616" y="3464658"/>
            <a:ext cx="2387" cy="877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7" name="Rectangle: Rounded Corners 46">
            <a:hlinkClick r:id="rId2" action="ppaction://hlinksldjump"/>
            <a:extLst>
              <a:ext uri="{FF2B5EF4-FFF2-40B4-BE49-F238E27FC236}">
                <a16:creationId xmlns:a16="http://schemas.microsoft.com/office/drawing/2014/main" id="{152CA6E9-D419-464F-8B77-5B2EA6A62426}"/>
              </a:ext>
            </a:extLst>
          </p:cNvPr>
          <p:cNvSpPr/>
          <p:nvPr/>
        </p:nvSpPr>
        <p:spPr>
          <a:xfrm>
            <a:off x="5288663" y="4183425"/>
            <a:ext cx="154791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Round Key (9)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10A8C4-B654-497E-9ACC-686278B7F0A1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6836580" y="4338900"/>
            <a:ext cx="469179" cy="2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581EC6-098D-44C6-B7C7-1A3E44314E23}"/>
              </a:ext>
            </a:extLst>
          </p:cNvPr>
          <p:cNvCxnSpPr>
            <a:cxnSpLocks/>
            <a:stCxn id="47" idx="1"/>
            <a:endCxn id="73" idx="6"/>
          </p:cNvCxnSpPr>
          <p:nvPr/>
        </p:nvCxnSpPr>
        <p:spPr>
          <a:xfrm flipH="1">
            <a:off x="4823718" y="4341707"/>
            <a:ext cx="464945" cy="6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0" name="Rectangle: Rounded Corners 49">
            <a:hlinkClick r:id="rId3" action="ppaction://hlinksldjump"/>
            <a:extLst>
              <a:ext uri="{FF2B5EF4-FFF2-40B4-BE49-F238E27FC236}">
                <a16:creationId xmlns:a16="http://schemas.microsoft.com/office/drawing/2014/main" id="{AF4C7E27-3460-4481-BA09-7E5E8BB19AC5}"/>
              </a:ext>
            </a:extLst>
          </p:cNvPr>
          <p:cNvSpPr/>
          <p:nvPr/>
        </p:nvSpPr>
        <p:spPr>
          <a:xfrm>
            <a:off x="4003888" y="4630880"/>
            <a:ext cx="131239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SubBytes</a:t>
            </a:r>
            <a:endParaRPr lang="en-US" sz="1600" dirty="0"/>
          </a:p>
        </p:txBody>
      </p:sp>
      <p:sp>
        <p:nvSpPr>
          <p:cNvPr id="51" name="Rectangle: Rounded Corners 50">
            <a:hlinkClick r:id="rId4" action="ppaction://hlinksldjump"/>
            <a:extLst>
              <a:ext uri="{FF2B5EF4-FFF2-40B4-BE49-F238E27FC236}">
                <a16:creationId xmlns:a16="http://schemas.microsoft.com/office/drawing/2014/main" id="{2AFA13D4-1557-4DFD-901F-8F31E5924BEF}"/>
              </a:ext>
            </a:extLst>
          </p:cNvPr>
          <p:cNvSpPr/>
          <p:nvPr/>
        </p:nvSpPr>
        <p:spPr>
          <a:xfrm>
            <a:off x="4006275" y="5038688"/>
            <a:ext cx="131239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ShiftRows</a:t>
            </a:r>
            <a:endParaRPr lang="en-US" sz="16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5F422C3-2E42-4A46-901B-51815958D85E}"/>
              </a:ext>
            </a:extLst>
          </p:cNvPr>
          <p:cNvCxnSpPr>
            <a:cxnSpLocks/>
            <a:stCxn id="73" idx="4"/>
            <a:endCxn id="50" idx="0"/>
          </p:cNvCxnSpPr>
          <p:nvPr/>
        </p:nvCxnSpPr>
        <p:spPr>
          <a:xfrm>
            <a:off x="4657377" y="4506698"/>
            <a:ext cx="2710" cy="124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4B5D7A4-37C4-457E-B681-47B877206122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4660087" y="4947443"/>
            <a:ext cx="2387" cy="91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10A478-8D63-42FF-9582-2178DD9845C2}"/>
              </a:ext>
            </a:extLst>
          </p:cNvPr>
          <p:cNvCxnSpPr>
            <a:cxnSpLocks/>
            <a:stCxn id="51" idx="2"/>
            <a:endCxn id="72" idx="0"/>
          </p:cNvCxnSpPr>
          <p:nvPr/>
        </p:nvCxnSpPr>
        <p:spPr>
          <a:xfrm flipH="1">
            <a:off x="4656496" y="5355251"/>
            <a:ext cx="5978" cy="86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E33891-A138-4989-813A-7C33822B4E01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4651083" y="4086528"/>
            <a:ext cx="6294" cy="10360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hlinkClick r:id="rId2" action="ppaction://hlinksldjump"/>
            <a:extLst>
              <a:ext uri="{FF2B5EF4-FFF2-40B4-BE49-F238E27FC236}">
                <a16:creationId xmlns:a16="http://schemas.microsoft.com/office/drawing/2014/main" id="{F7E5151C-0BFE-4429-84D1-846C09E5F415}"/>
              </a:ext>
            </a:extLst>
          </p:cNvPr>
          <p:cNvSpPr/>
          <p:nvPr/>
        </p:nvSpPr>
        <p:spPr>
          <a:xfrm>
            <a:off x="5288663" y="5435510"/>
            <a:ext cx="154791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Round Key (10)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B092EC-A703-47BE-8BE4-D390F8F0392B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6836580" y="5590984"/>
            <a:ext cx="469179" cy="2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C1C2AC2-F6BE-45EB-B154-2307E26E6B84}"/>
              </a:ext>
            </a:extLst>
          </p:cNvPr>
          <p:cNvCxnSpPr>
            <a:cxnSpLocks/>
            <a:stCxn id="60" idx="1"/>
            <a:endCxn id="72" idx="6"/>
          </p:cNvCxnSpPr>
          <p:nvPr/>
        </p:nvCxnSpPr>
        <p:spPr>
          <a:xfrm flipH="1">
            <a:off x="4822837" y="5593792"/>
            <a:ext cx="465826" cy="6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73817E-DFCF-4CFA-99CC-71898E0A4D26}"/>
              </a:ext>
            </a:extLst>
          </p:cNvPr>
          <p:cNvCxnSpPr>
            <a:cxnSpLocks/>
            <a:stCxn id="72" idx="4"/>
          </p:cNvCxnSpPr>
          <p:nvPr/>
        </p:nvCxnSpPr>
        <p:spPr>
          <a:xfrm>
            <a:off x="4656496" y="5758321"/>
            <a:ext cx="5977" cy="145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A89F8D78-F6B4-4C94-90B9-6E7481E2FB81}"/>
              </a:ext>
            </a:extLst>
          </p:cNvPr>
          <p:cNvSpPr/>
          <p:nvPr/>
        </p:nvSpPr>
        <p:spPr>
          <a:xfrm>
            <a:off x="3883850" y="5910355"/>
            <a:ext cx="154791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Cipher text</a:t>
            </a:r>
          </a:p>
        </p:txBody>
      </p:sp>
      <p:sp>
        <p:nvSpPr>
          <p:cNvPr id="1027" name="Flowchart: Or 1026">
            <a:hlinkClick r:id="rId6" action="ppaction://hlinksldjump"/>
            <a:extLst>
              <a:ext uri="{FF2B5EF4-FFF2-40B4-BE49-F238E27FC236}">
                <a16:creationId xmlns:a16="http://schemas.microsoft.com/office/drawing/2014/main" id="{9E566F53-41C4-40B1-B728-92B9B2D110B4}"/>
              </a:ext>
            </a:extLst>
          </p:cNvPr>
          <p:cNvSpPr/>
          <p:nvPr/>
        </p:nvSpPr>
        <p:spPr>
          <a:xfrm>
            <a:off x="4484742" y="2304884"/>
            <a:ext cx="332682" cy="316564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2" name="Flowchart: Or 71">
            <a:hlinkClick r:id="rId6" action="ppaction://hlinksldjump"/>
            <a:extLst>
              <a:ext uri="{FF2B5EF4-FFF2-40B4-BE49-F238E27FC236}">
                <a16:creationId xmlns:a16="http://schemas.microsoft.com/office/drawing/2014/main" id="{F2260B3E-0004-434C-B55D-4CBB3393AEAC}"/>
              </a:ext>
            </a:extLst>
          </p:cNvPr>
          <p:cNvSpPr/>
          <p:nvPr/>
        </p:nvSpPr>
        <p:spPr>
          <a:xfrm>
            <a:off x="4490155" y="5441757"/>
            <a:ext cx="332682" cy="316564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3" name="Flowchart: Or 72">
            <a:hlinkClick r:id="rId6" action="ppaction://hlinksldjump"/>
            <a:extLst>
              <a:ext uri="{FF2B5EF4-FFF2-40B4-BE49-F238E27FC236}">
                <a16:creationId xmlns:a16="http://schemas.microsoft.com/office/drawing/2014/main" id="{F475C989-E57D-42C3-B9BC-C4FCE6730FB9}"/>
              </a:ext>
            </a:extLst>
          </p:cNvPr>
          <p:cNvSpPr/>
          <p:nvPr/>
        </p:nvSpPr>
        <p:spPr>
          <a:xfrm>
            <a:off x="4491036" y="4190134"/>
            <a:ext cx="332682" cy="316564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5748D2-F5F4-4B3D-B658-EFCD0B39E2C0}"/>
              </a:ext>
            </a:extLst>
          </p:cNvPr>
          <p:cNvSpPr/>
          <p:nvPr/>
        </p:nvSpPr>
        <p:spPr>
          <a:xfrm>
            <a:off x="789157" y="896449"/>
            <a:ext cx="106136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AES encryption is done in several rounds (10 rounds for 128 bit key), and each one of the rounds is consist of several processing steps.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719EB1-9725-41AC-ADE6-DCB24B7DB8D6}"/>
              </a:ext>
            </a:extLst>
          </p:cNvPr>
          <p:cNvSpPr txBox="1"/>
          <p:nvPr/>
        </p:nvSpPr>
        <p:spPr>
          <a:xfrm rot="5400000">
            <a:off x="6019328" y="3156889"/>
            <a:ext cx="448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2F9213-457D-4E00-B958-FAF121E247F6}"/>
              </a:ext>
            </a:extLst>
          </p:cNvPr>
          <p:cNvSpPr txBox="1"/>
          <p:nvPr/>
        </p:nvSpPr>
        <p:spPr>
          <a:xfrm rot="5400000">
            <a:off x="4498097" y="3878406"/>
            <a:ext cx="4483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IL" sz="1200" dirty="0"/>
          </a:p>
        </p:txBody>
      </p:sp>
      <p:sp>
        <p:nvSpPr>
          <p:cNvPr id="38" name="Slide Number Placeholder 1">
            <a:extLst>
              <a:ext uri="{FF2B5EF4-FFF2-40B4-BE49-F238E27FC236}">
                <a16:creationId xmlns:a16="http://schemas.microsoft.com/office/drawing/2014/main" id="{5F77F4E5-7506-46A0-B016-784FABFC83B9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285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6</a:t>
            </a:fld>
            <a:endParaRPr lang="en-IL" sz="160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FE232F26-06C4-4A76-BD95-ECE4CB853065}"/>
              </a:ext>
            </a:extLst>
          </p:cNvPr>
          <p:cNvSpPr txBox="1">
            <a:spLocks/>
          </p:cNvSpPr>
          <p:nvPr/>
        </p:nvSpPr>
        <p:spPr>
          <a:xfrm>
            <a:off x="0" y="6495535"/>
            <a:ext cx="2236284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cs typeface="Arial" panose="020B0604020202020204" pitchFamily="34" charset="0"/>
              </a:rPr>
              <a:t>background</a:t>
            </a:r>
            <a:endParaRPr lang="en-IL" sz="1600" dirty="0"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3EF4C1-E05C-4C53-9A3A-F580AE5AADC7}"/>
              </a:ext>
            </a:extLst>
          </p:cNvPr>
          <p:cNvSpPr txBox="1"/>
          <p:nvPr/>
        </p:nvSpPr>
        <p:spPr>
          <a:xfrm>
            <a:off x="2315307" y="6495535"/>
            <a:ext cx="2281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AES algorithm</a:t>
            </a:r>
            <a:endParaRPr lang="en-IL" sz="1600" dirty="0"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4BFBB8-5065-445C-ADAA-0869D54F9368}"/>
              </a:ext>
            </a:extLst>
          </p:cNvPr>
          <p:cNvSpPr txBox="1"/>
          <p:nvPr/>
        </p:nvSpPr>
        <p:spPr>
          <a:xfrm>
            <a:off x="4624276" y="6495535"/>
            <a:ext cx="2298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Workflow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6F88BB-D3DB-4D58-A4FA-2582329388C3}"/>
              </a:ext>
            </a:extLst>
          </p:cNvPr>
          <p:cNvSpPr txBox="1"/>
          <p:nvPr/>
        </p:nvSpPr>
        <p:spPr>
          <a:xfrm>
            <a:off x="7020672" y="6495535"/>
            <a:ext cx="2291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Performance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C5E68F-571A-465B-B32D-7B817190F2D7}"/>
              </a:ext>
            </a:extLst>
          </p:cNvPr>
          <p:cNvSpPr txBox="1"/>
          <p:nvPr/>
        </p:nvSpPr>
        <p:spPr>
          <a:xfrm>
            <a:off x="9261419" y="6498267"/>
            <a:ext cx="2243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Simulation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317F35-12D6-428B-97D6-791FB5CC917B}"/>
              </a:ext>
            </a:extLst>
          </p:cNvPr>
          <p:cNvCxnSpPr>
            <a:cxnSpLocks/>
          </p:cNvCxnSpPr>
          <p:nvPr/>
        </p:nvCxnSpPr>
        <p:spPr>
          <a:xfrm>
            <a:off x="4607893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D2B0BD2-BC19-41A8-A7B1-61559DEF0D84}"/>
              </a:ext>
            </a:extLst>
          </p:cNvPr>
          <p:cNvCxnSpPr>
            <a:cxnSpLocks/>
          </p:cNvCxnSpPr>
          <p:nvPr/>
        </p:nvCxnSpPr>
        <p:spPr>
          <a:xfrm>
            <a:off x="6923536" y="6483579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4C1DFE-9CE0-4E64-822D-BC5A14D00D84}"/>
              </a:ext>
            </a:extLst>
          </p:cNvPr>
          <p:cNvCxnSpPr>
            <a:cxnSpLocks/>
          </p:cNvCxnSpPr>
          <p:nvPr/>
        </p:nvCxnSpPr>
        <p:spPr>
          <a:xfrm>
            <a:off x="9242186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5822D6A-0094-40E2-8F44-6CF49227F900}"/>
              </a:ext>
            </a:extLst>
          </p:cNvPr>
          <p:cNvCxnSpPr>
            <a:cxnSpLocks/>
          </p:cNvCxnSpPr>
          <p:nvPr/>
        </p:nvCxnSpPr>
        <p:spPr>
          <a:xfrm>
            <a:off x="11557556" y="6483579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882FC57-76FF-4C91-BFF3-81D42467CF9A}"/>
              </a:ext>
            </a:extLst>
          </p:cNvPr>
          <p:cNvSpPr/>
          <p:nvPr/>
        </p:nvSpPr>
        <p:spPr>
          <a:xfrm>
            <a:off x="2330680" y="6471624"/>
            <a:ext cx="2269415" cy="38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3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15" grpId="0" animBg="1"/>
      <p:bldP spid="24" grpId="0" animBg="1"/>
      <p:bldP spid="25" grpId="0" animBg="1"/>
      <p:bldP spid="26" grpId="0" animBg="1"/>
      <p:bldP spid="47" grpId="0" animBg="1"/>
      <p:bldP spid="50" grpId="0" animBg="1"/>
      <p:bldP spid="51" grpId="0" animBg="1"/>
      <p:bldP spid="60" grpId="0" animBg="1"/>
      <p:bldP spid="66" grpId="0" animBg="1"/>
      <p:bldP spid="1027" grpId="0" animBg="1"/>
      <p:bldP spid="72" grpId="0" animBg="1"/>
      <p:bldP spid="73" grpId="0" animBg="1"/>
      <p:bldP spid="13" grpId="0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75CDB85-C543-48CF-8B38-BC22EB0FEA7D}"/>
              </a:ext>
            </a:extLst>
          </p:cNvPr>
          <p:cNvGrpSpPr/>
          <p:nvPr/>
        </p:nvGrpSpPr>
        <p:grpSpPr>
          <a:xfrm>
            <a:off x="3604880" y="1924492"/>
            <a:ext cx="4982240" cy="4357246"/>
            <a:chOff x="3162300" y="576262"/>
            <a:chExt cx="5867400" cy="570547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A2721E4-696D-413C-8E02-4A981A33B3D2}"/>
                </a:ext>
              </a:extLst>
            </p:cNvPr>
            <p:cNvCxnSpPr/>
            <p:nvPr/>
          </p:nvCxnSpPr>
          <p:spPr>
            <a:xfrm>
              <a:off x="3581400" y="3124199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 descr="A picture containing computer, black, remote&#10;&#10;Description automatically generated">
              <a:extLst>
                <a:ext uri="{FF2B5EF4-FFF2-40B4-BE49-F238E27FC236}">
                  <a16:creationId xmlns:a16="http://schemas.microsoft.com/office/drawing/2014/main" id="{D27A58B1-C1EF-4515-9FEA-8F85C81BA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00" y="576262"/>
              <a:ext cx="5867400" cy="5705475"/>
            </a:xfrm>
            <a:prstGeom prst="rect">
              <a:avLst/>
            </a:prstGeom>
          </p:spPr>
        </p:pic>
        <p:sp>
          <p:nvSpPr>
            <p:cNvPr id="5" name="Flowchart: Or 4">
              <a:extLst>
                <a:ext uri="{FF2B5EF4-FFF2-40B4-BE49-F238E27FC236}">
                  <a16:creationId xmlns:a16="http://schemas.microsoft.com/office/drawing/2014/main" id="{2EB55446-E9B4-4332-ABE2-7FCFFE56DE5F}"/>
                </a:ext>
              </a:extLst>
            </p:cNvPr>
            <p:cNvSpPr/>
            <p:nvPr/>
          </p:nvSpPr>
          <p:spPr>
            <a:xfrm>
              <a:off x="3441700" y="3124199"/>
              <a:ext cx="279400" cy="279400"/>
            </a:xfrm>
            <a:prstGeom prst="flowChar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67C8868-1F80-4B5B-BE1D-AC3758E8F038}"/>
                </a:ext>
              </a:extLst>
            </p:cNvPr>
            <p:cNvCxnSpPr/>
            <p:nvPr/>
          </p:nvCxnSpPr>
          <p:spPr>
            <a:xfrm>
              <a:off x="3594100" y="5659436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Or 9">
              <a:extLst>
                <a:ext uri="{FF2B5EF4-FFF2-40B4-BE49-F238E27FC236}">
                  <a16:creationId xmlns:a16="http://schemas.microsoft.com/office/drawing/2014/main" id="{E8EA4E6A-E276-42B7-8FEF-B5D91C6FD889}"/>
                </a:ext>
              </a:extLst>
            </p:cNvPr>
            <p:cNvSpPr/>
            <p:nvPr/>
          </p:nvSpPr>
          <p:spPr>
            <a:xfrm>
              <a:off x="3454400" y="5659436"/>
              <a:ext cx="279400" cy="279400"/>
            </a:xfrm>
            <a:prstGeom prst="flowChar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9" name="Flowchart: Or 18">
            <a:extLst>
              <a:ext uri="{FF2B5EF4-FFF2-40B4-BE49-F238E27FC236}">
                <a16:creationId xmlns:a16="http://schemas.microsoft.com/office/drawing/2014/main" id="{DB136F5C-0425-452E-8BB7-7D04C9D26FBB}"/>
              </a:ext>
            </a:extLst>
          </p:cNvPr>
          <p:cNvSpPr/>
          <p:nvPr/>
        </p:nvSpPr>
        <p:spPr>
          <a:xfrm>
            <a:off x="5124948" y="3404435"/>
            <a:ext cx="222556" cy="206787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Arrow: Left 7">
            <a:hlinkClick r:id="rId3" action="ppaction://hlinksldjump"/>
            <a:extLst>
              <a:ext uri="{FF2B5EF4-FFF2-40B4-BE49-F238E27FC236}">
                <a16:creationId xmlns:a16="http://schemas.microsoft.com/office/drawing/2014/main" id="{4D22046B-41A7-4A4E-B0AB-4B46ABC13913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71DDFD-6F63-4091-9825-757FD8FB0D86}"/>
              </a:ext>
            </a:extLst>
          </p:cNvPr>
          <p:cNvSpPr/>
          <p:nvPr/>
        </p:nvSpPr>
        <p:spPr>
          <a:xfrm>
            <a:off x="2592572" y="521263"/>
            <a:ext cx="700685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KeyExpansion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Expanding the given key with 128 bits to 1408 bits using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Rijndael's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key schedule.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91D069-D159-482C-B80B-3D570099E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053" y="1855102"/>
            <a:ext cx="3718882" cy="3734124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A090EC-53DF-4936-B642-BCA9BA53B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817" y="1855102"/>
            <a:ext cx="3528366" cy="28958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801380-1C33-4C42-A238-B0E6C4516506}"/>
              </a:ext>
            </a:extLst>
          </p:cNvPr>
          <p:cNvSpPr/>
          <p:nvPr/>
        </p:nvSpPr>
        <p:spPr>
          <a:xfrm>
            <a:off x="3625200" y="3129280"/>
            <a:ext cx="658662" cy="239137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RotWord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BDF9B73-BB19-48F9-B951-5CC09015B956}"/>
              </a:ext>
            </a:extLst>
          </p:cNvPr>
          <p:cNvSpPr/>
          <p:nvPr/>
        </p:nvSpPr>
        <p:spPr>
          <a:xfrm>
            <a:off x="3625200" y="3611222"/>
            <a:ext cx="663133" cy="259118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SubWord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CAA948A-09DC-444C-9686-1142F03729F4}"/>
              </a:ext>
            </a:extLst>
          </p:cNvPr>
          <p:cNvSpPr/>
          <p:nvPr/>
        </p:nvSpPr>
        <p:spPr>
          <a:xfrm>
            <a:off x="3635767" y="4100536"/>
            <a:ext cx="658662" cy="239137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Rcon</a:t>
            </a:r>
            <a:endParaRPr lang="en-IL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3FCA90-1CB4-4A87-895E-6A54167D98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7006" y="2344262"/>
            <a:ext cx="6942422" cy="9525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25" name="Picture 24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D35470F5-866F-4648-B41A-00EF968E88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307" y="3778199"/>
            <a:ext cx="3893820" cy="1356360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D3FC82D-61D8-436A-B094-23F76DF610B9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285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7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213156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rossword, clock, black, hanging&#10;&#10;Description automatically generated">
            <a:extLst>
              <a:ext uri="{FF2B5EF4-FFF2-40B4-BE49-F238E27FC236}">
                <a16:creationId xmlns:a16="http://schemas.microsoft.com/office/drawing/2014/main" id="{7AE85A75-CA82-4CE1-BD83-DA54BD0D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635" y="2794051"/>
            <a:ext cx="4832729" cy="2513019"/>
          </a:xfrm>
          <a:prstGeom prst="rect">
            <a:avLst/>
          </a:prstGeom>
        </p:spPr>
      </p:pic>
      <p:sp>
        <p:nvSpPr>
          <p:cNvPr id="3" name="Arrow: Left 2">
            <a:hlinkClick r:id="rId3" action="ppaction://hlinksldjump"/>
            <a:extLst>
              <a:ext uri="{FF2B5EF4-FFF2-40B4-BE49-F238E27FC236}">
                <a16:creationId xmlns:a16="http://schemas.microsoft.com/office/drawing/2014/main" id="{7087E8C6-596D-4B10-B106-9409F60806EB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DCD7A4-5664-4CD0-8410-49F37C7F0F32}"/>
              </a:ext>
            </a:extLst>
          </p:cNvPr>
          <p:cNvSpPr/>
          <p:nvPr/>
        </p:nvSpPr>
        <p:spPr>
          <a:xfrm>
            <a:off x="2766237" y="612211"/>
            <a:ext cx="665952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60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SubBytes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non-linear substitution step where each byte is replaced with another according to a lookup table.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E4B23D-0387-49CD-824B-AE85365C525E}"/>
              </a:ext>
            </a:extLst>
          </p:cNvPr>
          <p:cNvSpPr/>
          <p:nvPr/>
        </p:nvSpPr>
        <p:spPr>
          <a:xfrm>
            <a:off x="5657863" y="3233737"/>
            <a:ext cx="876272" cy="333375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cs typeface="Arial" panose="020B0604020202020204" pitchFamily="34" charset="0"/>
              </a:rPr>
              <a:t>SubBytes</a:t>
            </a:r>
            <a:endParaRPr lang="en-IL" dirty="0"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4A226-D4D0-4991-A5A6-1BFA3A67D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958" y="2076913"/>
            <a:ext cx="3718882" cy="3734124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12A589D-10BD-4268-907F-142D39166974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285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8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327491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A65FB7-8119-4013-9F5D-2DF0F70DC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175" y="2361410"/>
            <a:ext cx="5615985" cy="212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Left 2">
            <a:hlinkClick r:id="rId3" action="ppaction://hlinksldjump"/>
            <a:extLst>
              <a:ext uri="{FF2B5EF4-FFF2-40B4-BE49-F238E27FC236}">
                <a16:creationId xmlns:a16="http://schemas.microsoft.com/office/drawing/2014/main" id="{A486846B-E2C6-4E50-86F9-645DFE9C22D9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C41DA8-2EBC-4B9D-9939-4BF32A6599F8}"/>
              </a:ext>
            </a:extLst>
          </p:cNvPr>
          <p:cNvSpPr/>
          <p:nvPr/>
        </p:nvSpPr>
        <p:spPr>
          <a:xfrm>
            <a:off x="3048000" y="660070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ShiftRows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transposition step where the last three rows of the state are shifted cyclically a certain number of steps.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F535B39-C163-426C-86E1-95F2F3B25095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285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9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85103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5810</TotalTime>
  <Words>675</Words>
  <Application>Microsoft Office PowerPoint</Application>
  <PresentationFormat>Widescreen</PresentationFormat>
  <Paragraphs>220</Paragraphs>
  <Slides>26</Slides>
  <Notes>2</Notes>
  <HiddenSlides>5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Office Theme</vt:lpstr>
      <vt:lpstr>Document</vt:lpstr>
      <vt:lpstr>PowerPoint Presentation</vt:lpstr>
      <vt:lpstr>PowerPoint Presentation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Dan</dc:creator>
  <cp:lastModifiedBy>David Dan</cp:lastModifiedBy>
  <cp:revision>108</cp:revision>
  <dcterms:created xsi:type="dcterms:W3CDTF">2019-12-31T15:08:14Z</dcterms:created>
  <dcterms:modified xsi:type="dcterms:W3CDTF">2020-11-22T18:16:25Z</dcterms:modified>
</cp:coreProperties>
</file>