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57" r:id="rId4"/>
    <p:sldId id="258" r:id="rId5"/>
    <p:sldId id="261" r:id="rId6"/>
    <p:sldId id="259" r:id="rId7"/>
    <p:sldId id="268" r:id="rId8"/>
    <p:sldId id="269" r:id="rId9"/>
    <p:sldId id="271" r:id="rId10"/>
    <p:sldId id="272" r:id="rId11"/>
    <p:sldId id="270" r:id="rId12"/>
    <p:sldId id="280" r:id="rId13"/>
    <p:sldId id="281" r:id="rId14"/>
    <p:sldId id="262" r:id="rId15"/>
    <p:sldId id="273" r:id="rId16"/>
    <p:sldId id="275" r:id="rId17"/>
    <p:sldId id="277" r:id="rId18"/>
    <p:sldId id="278" r:id="rId19"/>
    <p:sldId id="286" r:id="rId20"/>
    <p:sldId id="293" r:id="rId21"/>
    <p:sldId id="294" r:id="rId22"/>
    <p:sldId id="289" r:id="rId23"/>
    <p:sldId id="290" r:id="rId24"/>
    <p:sldId id="291" r:id="rId25"/>
    <p:sldId id="292" r:id="rId26"/>
    <p:sldId id="288" r:id="rId27"/>
    <p:sldId id="283" r:id="rId28"/>
    <p:sldId id="284" r:id="rId29"/>
    <p:sldId id="285" r:id="rId30"/>
    <p:sldId id="276" r:id="rId31"/>
    <p:sldId id="282" r:id="rId32"/>
    <p:sldId id="287" r:id="rId3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69"/>
            <p14:sldId id="271"/>
            <p14:sldId id="272"/>
            <p14:sldId id="270"/>
            <p14:sldId id="280"/>
            <p14:sldId id="281"/>
            <p14:sldId id="262"/>
            <p14:sldId id="273"/>
            <p14:sldId id="275"/>
            <p14:sldId id="277"/>
            <p14:sldId id="278"/>
            <p14:sldId id="286"/>
            <p14:sldId id="293"/>
            <p14:sldId id="294"/>
            <p14:sldId id="289"/>
            <p14:sldId id="290"/>
            <p14:sldId id="291"/>
            <p14:sldId id="292"/>
            <p14:sldId id="288"/>
            <p14:sldId id="283"/>
            <p14:sldId id="284"/>
            <p14:sldId id="285"/>
            <p14:sldId id="276"/>
            <p14:sldId id="28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an" initials="DD" lastIdx="1" clrIdx="0">
    <p:extLst>
      <p:ext uri="{19B8F6BF-5375-455C-9EA6-DF929625EA0E}">
        <p15:presenceInfo xmlns:p15="http://schemas.microsoft.com/office/powerpoint/2012/main" userId="7b932858d8f08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65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C9737-9BB3-4889-AC60-455F1CAA8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AA1C-0FF5-493E-BF0D-4CE04DBE1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28EB-730D-4ECB-BE38-5D805EB50B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A158-A253-4CD4-BE43-3130E6DE9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A934-DC18-4C20-9937-6B1F4A56A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0453-8F62-4AA2-BC0D-02546314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11/22/2020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 שמי דוד ויושב איתי פה דולב</a:t>
            </a:r>
            <a:r>
              <a:rPr lang="he-IL"/>
              <a:t>, אנו </a:t>
            </a:r>
            <a:r>
              <a:rPr lang="he-IL" dirty="0"/>
              <a:t>עבדנו על פרויקט למימוש והטמעת מאיץ </a:t>
            </a:r>
            <a:r>
              <a:rPr lang="en-US" dirty="0"/>
              <a:t>AES</a:t>
            </a:r>
            <a:r>
              <a:rPr lang="he-IL" dirty="0"/>
              <a:t> לתוך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את הפרויקט ביצענו תחת הנחייתו של אריק </a:t>
            </a:r>
            <a:r>
              <a:rPr lang="he-IL" dirty="0" err="1"/>
              <a:t>הרבלין</a:t>
            </a:r>
            <a:r>
              <a:rPr lang="he-IL" dirty="0"/>
              <a:t> ממעבדת </a:t>
            </a:r>
            <a:r>
              <a:rPr lang="en-US" dirty="0"/>
              <a:t>ASIC</a:t>
            </a:r>
            <a:r>
              <a:rPr lang="he-IL" dirty="0"/>
              <a:t>^2 ותחת המעבדה ל-</a:t>
            </a:r>
            <a:r>
              <a:rPr lang="en-US" dirty="0"/>
              <a:t>VLSI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39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ערבול עמודות נעשה באמצעות הכפלה של מטריצה 4</a:t>
            </a:r>
            <a:r>
              <a:rPr lang="en-US" dirty="0"/>
              <a:t>X</a:t>
            </a:r>
            <a:r>
              <a:rPr lang="he-IL" dirty="0"/>
              <a:t>4 ספציפית בכל עמודה, ופעולת </a:t>
            </a:r>
            <a:r>
              <a:rPr lang="en-US" dirty="0"/>
              <a:t>XOR</a:t>
            </a:r>
            <a:r>
              <a:rPr lang="he-IL" dirty="0"/>
              <a:t> בין עמודות התוצאה והעמודות המקוריות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99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נעשה באמצעות פעולת </a:t>
            </a:r>
            <a:r>
              <a:rPr lang="en-US" dirty="0"/>
              <a:t>XOR</a:t>
            </a:r>
            <a:r>
              <a:rPr lang="he-IL" dirty="0"/>
              <a:t> בין הבתים של המידע לבתים של המפתח (כל פעם 128 ביטים עוקבים מהמפתח המורחב)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8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מורכב מ-4 שלבים:</a:t>
            </a:r>
          </a:p>
          <a:p>
            <a:pPr algn="r" rtl="1"/>
            <a:r>
              <a:rPr lang="en-US" dirty="0"/>
              <a:t>IF</a:t>
            </a:r>
            <a:endParaRPr lang="he-IL" dirty="0"/>
          </a:p>
          <a:p>
            <a:pPr algn="r" rtl="1"/>
            <a:r>
              <a:rPr lang="en-US" dirty="0"/>
              <a:t>ID</a:t>
            </a:r>
            <a:endParaRPr lang="he-IL" dirty="0"/>
          </a:p>
          <a:p>
            <a:pPr algn="r" rtl="1"/>
            <a:r>
              <a:rPr lang="en-US" dirty="0"/>
              <a:t>EX</a:t>
            </a:r>
            <a:endParaRPr lang="he-IL" dirty="0"/>
          </a:p>
          <a:p>
            <a:pPr algn="r" rtl="1"/>
            <a:r>
              <a:rPr lang="en-US" dirty="0"/>
              <a:t>WB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311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תהליך העבודה שלנו התחלק למספר תחנות:</a:t>
            </a:r>
          </a:p>
          <a:p>
            <a:pPr algn="r" rtl="1"/>
            <a:r>
              <a:rPr lang="he-IL" dirty="0"/>
              <a:t>ארכיטקטורה – תכנון המאיץ, המודולים שלו, ואין הוא יעבוד בתוך ה-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מימוש – ראשית כל מודול בנפרד, וסימולציה שלהם בנפרד ויחד</a:t>
            </a:r>
          </a:p>
          <a:p>
            <a:pPr algn="r" rtl="1"/>
            <a:r>
              <a:rPr lang="he-IL" dirty="0"/>
              <a:t>הטמעה – משלב ה-</a:t>
            </a:r>
            <a:r>
              <a:rPr lang="en-US" dirty="0"/>
              <a:t>DECODE</a:t>
            </a:r>
            <a:r>
              <a:rPr lang="he-IL" dirty="0"/>
              <a:t> וסיום בשלב ה-</a:t>
            </a:r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סימולציה – של כלל האלגוריתם, והשוואה להרצה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הרחבות – כוללות הגדרות נוספות של סביבת העבודה, סקריפטים </a:t>
            </a:r>
            <a:r>
              <a:rPr lang="he-IL" dirty="0" err="1"/>
              <a:t>לסינטזה</a:t>
            </a:r>
            <a:r>
              <a:rPr lang="he-IL" dirty="0"/>
              <a:t>, קומפילציה וסימולציה.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385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ארכיטקטורת הטמעת ה-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RISCV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OP</a:t>
            </a:r>
            <a:r>
              <a:rPr lang="he-IL" dirty="0"/>
              <a:t>32 לא בשימוש ב-</a:t>
            </a:r>
            <a:r>
              <a:rPr lang="en-US" dirty="0"/>
              <a:t>PULPENIX</a:t>
            </a:r>
            <a:r>
              <a:rPr lang="he-IL" dirty="0"/>
              <a:t>, לכן אנו עושים בו שימוש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מימוש </a:t>
            </a:r>
            <a:r>
              <a:rPr lang="he-IL" dirty="0" err="1"/>
              <a:t>קומבינטורי</a:t>
            </a:r>
            <a:r>
              <a:rPr lang="he-IL" dirty="0"/>
              <a:t>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SV</a:t>
            </a:r>
            <a:endParaRPr lang="he-IL" dirty="0"/>
          </a:p>
          <a:p>
            <a:pPr algn="r" rtl="1"/>
            <a:r>
              <a:rPr lang="he-IL" dirty="0"/>
              <a:t>9 סבבים מלאים</a:t>
            </a:r>
          </a:p>
          <a:p>
            <a:pPr algn="r" rtl="1"/>
            <a:r>
              <a:rPr lang="he-IL" dirty="0"/>
              <a:t>סבב אחרון ללא ערבול עמודות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55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רגיסטר </a:t>
            </a:r>
            <a:r>
              <a:rPr lang="he-IL" dirty="0" err="1"/>
              <a:t>פייל</a:t>
            </a:r>
            <a:r>
              <a:rPr lang="he-IL" dirty="0"/>
              <a:t> בעל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KEY</a:t>
            </a:r>
            <a:r>
              <a:rPr lang="he-IL" dirty="0"/>
              <a:t>,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DATA</a:t>
            </a:r>
            <a:r>
              <a:rPr lang="he-IL" dirty="0"/>
              <a:t>, רגיסטר </a:t>
            </a:r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אותות כתיבה, כתובת לכתיבה, מידע לכתיבה, פונקציית ה-</a:t>
            </a:r>
            <a:r>
              <a:rPr lang="en-US" dirty="0"/>
              <a:t>AES</a:t>
            </a:r>
            <a:r>
              <a:rPr lang="he-IL" dirty="0"/>
              <a:t>, אות התחלת הצפנה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2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מודול הכתיבה</a:t>
            </a:r>
          </a:p>
          <a:p>
            <a:pPr algn="r" rtl="1"/>
            <a:r>
              <a:rPr lang="he-IL" dirty="0"/>
              <a:t>ממומש כמכונת מצבים</a:t>
            </a:r>
          </a:p>
          <a:p>
            <a:pPr algn="r" rtl="1"/>
            <a:r>
              <a:rPr lang="he-IL" dirty="0"/>
              <a:t>אות כתיבה</a:t>
            </a:r>
          </a:p>
          <a:p>
            <a:pPr algn="r" rtl="1"/>
            <a:r>
              <a:rPr lang="he-IL" dirty="0"/>
              <a:t>אות עצירת פייפ</a:t>
            </a:r>
          </a:p>
          <a:p>
            <a:pPr algn="r" rtl="1"/>
            <a:r>
              <a:rPr lang="he-IL" dirty="0"/>
              <a:t>אותות מידע וכתובות לכתיבה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051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מכונת מצבים בעלת 3 שלבים</a:t>
            </a:r>
          </a:p>
          <a:p>
            <a:pPr algn="r" rtl="1"/>
            <a:r>
              <a:rPr lang="he-IL" dirty="0"/>
              <a:t>לאחר כל כתיבה יש להמתין 6 מחזורים </a:t>
            </a:r>
            <a:r>
              <a:rPr lang="en-US" dirty="0"/>
              <a:t>COUNTER</a:t>
            </a:r>
            <a:r>
              <a:rPr lang="he-IL" dirty="0"/>
              <a:t>   (מגבלות ה-</a:t>
            </a:r>
            <a:r>
              <a:rPr lang="en-US" dirty="0"/>
              <a:t>LSU</a:t>
            </a:r>
            <a:r>
              <a:rPr lang="he-I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2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תקציר </a:t>
            </a:r>
          </a:p>
          <a:p>
            <a:pPr algn="r" rtl="1"/>
            <a:r>
              <a:rPr lang="he-IL" dirty="0"/>
              <a:t>בימינו, כאשר יש שימוש נרחב בחיישנים בכל מקום ובכל זמן, נעשה קשה יותר ויותר לשמור על הפרטיות שלנו.</a:t>
            </a:r>
          </a:p>
          <a:p>
            <a:pPr algn="r" rtl="1"/>
            <a:r>
              <a:rPr lang="he-IL" dirty="0"/>
              <a:t>יש המון הזדמנויות לגנוב מידע בין חיישן האוסף את מידע זה, ובין המעבד שמעבד את המידע ודואג להצפין אותו.</a:t>
            </a:r>
          </a:p>
          <a:p>
            <a:pPr algn="r" rtl="1"/>
            <a:r>
              <a:rPr lang="he-IL" dirty="0"/>
              <a:t>מטרת הפרויקט היא מימוש מאיץ הצפנה (בעדיפות על מאיץ </a:t>
            </a:r>
            <a:r>
              <a:rPr lang="en-US" dirty="0"/>
              <a:t>AES</a:t>
            </a:r>
            <a:r>
              <a:rPr lang="he-IL" dirty="0"/>
              <a:t>) על מעבד </a:t>
            </a:r>
            <a:r>
              <a:rPr lang="en-US" dirty="0"/>
              <a:t>RISCV</a:t>
            </a:r>
            <a:r>
              <a:rPr lang="he-IL" dirty="0"/>
              <a:t>, שיאפשר למקם את מעבד ה-</a:t>
            </a:r>
            <a:r>
              <a:rPr lang="en-US" dirty="0"/>
              <a:t>RISCV</a:t>
            </a:r>
            <a:r>
              <a:rPr lang="he-IL" dirty="0"/>
              <a:t> על החיישן, ולהצפין את המידע לפני העברתו הלאה.</a:t>
            </a:r>
          </a:p>
          <a:p>
            <a:pPr algn="r" rtl="1"/>
            <a:r>
              <a:rPr lang="he-IL" dirty="0"/>
              <a:t>בפרויקט זה אנו עושים שימוש במעבד </a:t>
            </a:r>
            <a:r>
              <a:rPr lang="en-US" dirty="0"/>
              <a:t>RISCY</a:t>
            </a:r>
            <a:r>
              <a:rPr lang="he-IL" dirty="0"/>
              <a:t> שמוטמע על מיקרו בקר </a:t>
            </a:r>
            <a:r>
              <a:rPr lang="en-US" dirty="0"/>
              <a:t>PULPENIX</a:t>
            </a:r>
            <a:r>
              <a:rPr lang="he-IL" dirty="0"/>
              <a:t>, שמיד נפרט עליהם.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03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70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סקריפט עליון מתאר את הפקודות שאנו רוצים להריץ על ה-</a:t>
            </a:r>
            <a:r>
              <a:rPr lang="en-US" dirty="0"/>
              <a:t>DC</a:t>
            </a:r>
            <a:r>
              <a:rPr lang="he-IL" dirty="0"/>
              <a:t>_</a:t>
            </a:r>
            <a:r>
              <a:rPr lang="en-US" dirty="0"/>
              <a:t>SHELL</a:t>
            </a:r>
            <a:endParaRPr lang="he-IL" dirty="0"/>
          </a:p>
          <a:p>
            <a:pPr algn="r" rtl="1"/>
            <a:r>
              <a:rPr lang="he-IL" dirty="0"/>
              <a:t>סקריפט תחתון מכין את הסביבה להרצת הסקריפט של </a:t>
            </a:r>
            <a:r>
              <a:rPr lang="he-IL" dirty="0" err="1"/>
              <a:t>הסינטזה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83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84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בספריית </a:t>
            </a:r>
            <a:r>
              <a:rPr lang="en-US" dirty="0"/>
              <a:t>CTYPES</a:t>
            </a:r>
            <a:r>
              <a:rPr lang="he-IL" dirty="0"/>
              <a:t> של פייטון המאפשרת לנו לייצר שדות עם גודל בביטים, ולאחד אותם לפקודה של 32 ביט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779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במילון של פייטון על מנת לקבל את מספרי הרגיסטרים לפי שם הרגיסטר, ואת מספר פונקציית ה-</a:t>
            </a:r>
            <a:r>
              <a:rPr lang="en-US" dirty="0"/>
              <a:t>AES</a:t>
            </a:r>
            <a:r>
              <a:rPr lang="he-IL" dirty="0"/>
              <a:t> לפי שם הפקודה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252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ליצירת אובייקט מסוג </a:t>
            </a:r>
            <a:r>
              <a:rPr lang="en-US" dirty="0"/>
              <a:t>INSTR</a:t>
            </a:r>
            <a:r>
              <a:rPr lang="he-IL" dirty="0"/>
              <a:t> והשמה של ערכים לשדות שלו</a:t>
            </a:r>
          </a:p>
          <a:p>
            <a:pPr algn="r" rtl="1"/>
            <a:r>
              <a:rPr lang="he-IL" dirty="0"/>
              <a:t>דוגמא לשימוש במילון הפונקציות של </a:t>
            </a:r>
            <a:r>
              <a:rPr lang="en-US" dirty="0"/>
              <a:t>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67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לכתיבת רגיסטר אחד של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ודוגמא לכתיבת רגיסטר אחד של מפתח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254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דוגמאת</a:t>
            </a:r>
            <a:r>
              <a:rPr lang="he-IL" dirty="0"/>
              <a:t> סימולציה של כתיבת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שכתבנו </a:t>
            </a:r>
            <a:r>
              <a:rPr lang="en-US" dirty="0"/>
              <a:t>DEADBEEF</a:t>
            </a:r>
            <a:r>
              <a:rPr lang="he-IL" dirty="0"/>
              <a:t> לרגיסטר אחד ו- </a:t>
            </a:r>
            <a:r>
              <a:rPr lang="en-US" dirty="0"/>
              <a:t>DEAFBABE</a:t>
            </a:r>
            <a:r>
              <a:rPr lang="he-IL" dirty="0"/>
              <a:t> לרגיסטר שני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39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מאיץ ה-</a:t>
            </a:r>
            <a:r>
              <a:rPr lang="en-US" dirty="0"/>
              <a:t>AES</a:t>
            </a:r>
            <a:r>
              <a:rPr lang="he-IL" dirty="0"/>
              <a:t>, ניתן לראות את תוצאת ההצפנה של המידע שטענו בסימולציה קודמת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6614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מודול הכתיבה, ניתן לראות את התקדמות הכתובת לכתיבה בצהוב, ואת התחלפות המידע לכתיבה באדום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40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רקע קצר</a:t>
            </a:r>
          </a:p>
          <a:p>
            <a:pPr algn="r" rtl="1"/>
            <a:r>
              <a:rPr lang="he-IL" dirty="0"/>
              <a:t>ריסק5 – מעבד קוד פתוח חופשי מתמלוגים</a:t>
            </a:r>
            <a:endParaRPr lang="en-US" dirty="0"/>
          </a:p>
          <a:p>
            <a:pPr algn="r" rtl="1"/>
            <a:r>
              <a:rPr lang="he-IL" dirty="0" err="1"/>
              <a:t>פאלפ</a:t>
            </a:r>
            <a:r>
              <a:rPr lang="he-IL" dirty="0"/>
              <a:t> – מיקרו בקר העושה שימוש בליבת ריסק5</a:t>
            </a:r>
          </a:p>
          <a:p>
            <a:pPr algn="r" rtl="1"/>
            <a:r>
              <a:rPr lang="he-IL" dirty="0" err="1"/>
              <a:t>פאלפינו</a:t>
            </a:r>
            <a:r>
              <a:rPr lang="he-IL" dirty="0"/>
              <a:t> – מיקרו בקר מבוסס על </a:t>
            </a:r>
            <a:r>
              <a:rPr lang="he-IL" dirty="0" err="1"/>
              <a:t>הפאלפ</a:t>
            </a:r>
            <a:r>
              <a:rPr lang="he-IL" dirty="0"/>
              <a:t>, בעל ליבת ריסקי שהוא גרסה של </a:t>
            </a:r>
            <a:r>
              <a:rPr lang="en-US" dirty="0"/>
              <a:t>RISCV</a:t>
            </a:r>
            <a:r>
              <a:rPr lang="he-IL" dirty="0"/>
              <a:t> בעלת 4 שלבי פייפ</a:t>
            </a:r>
          </a:p>
          <a:p>
            <a:pPr algn="r" rtl="1"/>
            <a:r>
              <a:rPr lang="he-IL" dirty="0" err="1"/>
              <a:t>פאלפאניקס</a:t>
            </a:r>
            <a:r>
              <a:rPr lang="he-IL" dirty="0"/>
              <a:t> – </a:t>
            </a:r>
            <a:r>
              <a:rPr lang="he-IL" dirty="0" err="1"/>
              <a:t>פאלפינו</a:t>
            </a:r>
            <a:r>
              <a:rPr lang="he-IL" dirty="0"/>
              <a:t> בתוספת סביבת סימולציה ופיתוח יותר מתקדמות (סקריפטים נוספים)</a:t>
            </a:r>
          </a:p>
          <a:p>
            <a:pPr algn="r" rtl="1"/>
            <a:r>
              <a:rPr lang="en-US" dirty="0"/>
              <a:t>AES</a:t>
            </a:r>
            <a:r>
              <a:rPr lang="he-IL" dirty="0"/>
              <a:t> – אלגוריתם הצפנה - צופן בלוקים סימטרי – הצפנה בבלוקים, עם מפתח הצפנה זהה למפתח פענוח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לטסט של מצפין ה-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שההצפנה ב-</a:t>
            </a:r>
            <a:r>
              <a:rPr lang="en-US" dirty="0"/>
              <a:t>RISCV</a:t>
            </a:r>
            <a:r>
              <a:rPr lang="he-IL" dirty="0"/>
              <a:t> זהה להצפנה ב-</a:t>
            </a:r>
            <a:r>
              <a:rPr lang="en-US" dirty="0"/>
              <a:t>C</a:t>
            </a:r>
            <a:r>
              <a:rPr lang="he-IL" dirty="0"/>
              <a:t>, וזהה להצפנה ב-פייטון</a:t>
            </a:r>
          </a:p>
          <a:p>
            <a:pPr algn="r" rtl="1"/>
            <a:r>
              <a:rPr lang="en-US" dirty="0"/>
              <a:t>RISCV</a:t>
            </a:r>
            <a:r>
              <a:rPr lang="he-IL" dirty="0"/>
              <a:t> רץ ב-5417 מחזורים בעוד </a:t>
            </a:r>
            <a:r>
              <a:rPr lang="en-US" dirty="0"/>
              <a:t>C</a:t>
            </a:r>
            <a:r>
              <a:rPr lang="he-IL" dirty="0"/>
              <a:t> רץ ב-32715 מחזורים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130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לראות שהביצועים מבחינת צריכת הספק ואורך מסלול קריטי בקושי השתנו, בעוד צריכת המקום עלתה פי ארבע</a:t>
            </a:r>
          </a:p>
          <a:p>
            <a:pPr algn="r" rtl="1"/>
            <a:r>
              <a:rPr lang="he-IL" dirty="0"/>
              <a:t>אנו עשינו שימוש במאיץ </a:t>
            </a:r>
            <a:r>
              <a:rPr lang="he-IL" dirty="0" err="1"/>
              <a:t>קומבינטורי</a:t>
            </a:r>
            <a:r>
              <a:rPr lang="he-IL" dirty="0"/>
              <a:t>, בעוד שימוש במאיץ סינכרוני יכול להקטין את השטח, אך לעלות בהספק ובזמן.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93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מטרות הפרויקט</a:t>
            </a:r>
          </a:p>
          <a:p>
            <a:pPr algn="r" rtl="1"/>
            <a:r>
              <a:rPr lang="he-IL" dirty="0"/>
              <a:t>לערוך היכרות עם תשתית ה-</a:t>
            </a:r>
            <a:r>
              <a:rPr lang="en-US" dirty="0"/>
              <a:t>PULPENIX</a:t>
            </a:r>
            <a:r>
              <a:rPr lang="he-IL" dirty="0"/>
              <a:t> בהסתמך על הפרויקט של אבי ומיכאל</a:t>
            </a:r>
          </a:p>
          <a:p>
            <a:pPr algn="r" rtl="1"/>
            <a:r>
              <a:rPr lang="he-IL" dirty="0"/>
              <a:t>לממש ולהטמיע מאיץ </a:t>
            </a:r>
            <a:r>
              <a:rPr lang="en-US" dirty="0"/>
              <a:t>AES</a:t>
            </a:r>
            <a:r>
              <a:rPr lang="he-IL" dirty="0"/>
              <a:t> או אלגוריתם הצפנה אחר על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להציג חסרונות ויתרונות מבחינת ביצועים שלאחר מימוש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278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פתרונות אפשריים</a:t>
            </a:r>
          </a:p>
          <a:p>
            <a:pPr algn="r" rtl="1"/>
            <a:r>
              <a:rPr lang="he-IL" dirty="0"/>
              <a:t>הצפנה מחוצץ (באפר) – אחסון 4 רגיסטרים בבאפר, הצפנתם, ואחסונם בזיכרון.</a:t>
            </a:r>
          </a:p>
          <a:p>
            <a:pPr algn="r" rtl="1"/>
            <a:r>
              <a:rPr lang="he-IL" dirty="0"/>
              <a:t>הצפנה תוך ריצה – הצפנת רגיסטר בודד, לא ב-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פקודת הצפנה – הבאת 4 רגיסטרים מהזיכרון, פענוח, החלפת תוכן אחד הרגיסטרים, הצפנה מחדש ואחסון </a:t>
            </a:r>
            <a:r>
              <a:rPr lang="he-IL" dirty="0" err="1"/>
              <a:t>בזכרון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הפתרון הנבחר היה הצפנה מחוצץ, מכיוון שהוא מאובטח יחסית, קל למימוש, ואין צורך בהבאת מידע </a:t>
            </a:r>
            <a:r>
              <a:rPr lang="he-IL" dirty="0" err="1"/>
              <a:t>מהזכרון</a:t>
            </a:r>
            <a:r>
              <a:rPr lang="he-IL" dirty="0"/>
              <a:t> אלא רק כתיבת מידע </a:t>
            </a:r>
            <a:r>
              <a:rPr lang="he-IL" dirty="0" err="1"/>
              <a:t>בזכרון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2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ה-</a:t>
            </a:r>
            <a:r>
              <a:rPr lang="en-US" dirty="0"/>
              <a:t>AES</a:t>
            </a:r>
            <a:r>
              <a:rPr lang="he-IL" dirty="0"/>
              <a:t> בנוי מסבבים, וכל סבב ממספר שלבים</a:t>
            </a:r>
          </a:p>
          <a:p>
            <a:pPr algn="r" rtl="1"/>
            <a:r>
              <a:rPr lang="he-IL" dirty="0"/>
              <a:t>שלב אחרון לא כולל בתוכו </a:t>
            </a:r>
            <a:r>
              <a:rPr lang="en-US" dirty="0"/>
              <a:t>MixColumns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725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מרחיבה את מפתח ההצפנה מ-128 ביט ל-11*128 ביטים שהם 1408 ביטים</a:t>
            </a:r>
          </a:p>
          <a:p>
            <a:pPr algn="r" rtl="1"/>
            <a:r>
              <a:rPr lang="he-IL" dirty="0"/>
              <a:t>128 ביטים ל-10 סבבים ראשונים + 128 ביטים לסוף הסבב האחרון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97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משנה את ערך כל אחד מהבתים בעזרת פונקציית האש </a:t>
            </a:r>
            <a:r>
              <a:rPr lang="en-US" dirty="0"/>
              <a:t>SBOX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0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מזיזה את כל אחד מהבתים לפי השורה בה הוא נמצא:</a:t>
            </a:r>
          </a:p>
          <a:p>
            <a:pPr algn="r" rtl="1"/>
            <a:r>
              <a:rPr lang="he-IL" dirty="0"/>
              <a:t>שורה 1 	1&gt;&gt;</a:t>
            </a:r>
          </a:p>
          <a:p>
            <a:pPr algn="r" rtl="1"/>
            <a:r>
              <a:rPr lang="he-IL" dirty="0"/>
              <a:t>שורה 2	2&gt;&gt;</a:t>
            </a:r>
          </a:p>
          <a:p>
            <a:pPr algn="r" rtl="1"/>
            <a:r>
              <a:rPr lang="he-IL" dirty="0"/>
              <a:t>שורה 3	3&gt;&gt;</a:t>
            </a:r>
          </a:p>
          <a:p>
            <a:pPr algn="r" rtl="1"/>
            <a:r>
              <a:rPr lang="he-IL" dirty="0"/>
              <a:t>שורה 4	4&gt;&gt;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F0A-4B0D-4070-ADDA-67492E690BD0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B90-7AC0-4C94-A341-9EBFCB91AFC7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D4F-F4FB-45C6-951B-3D8B3968C11F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ACB-E4D2-4587-9AD8-D5B7462E01AC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DACC-4DA8-4DC2-9AFA-EF103FE8069E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728-5DF4-4F5B-BB48-2C3728B7AB67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8399-9295-468F-910F-6B63E2139E06}" type="datetime1">
              <a:rPr lang="LID4096" smtClean="0"/>
              <a:t>11/22/2020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F7B-6FC7-4D85-AD93-46B16823D905}" type="datetime1">
              <a:rPr lang="LID4096" smtClean="0"/>
              <a:t>11/22/2020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B84-FD53-4737-9D90-4D340C6EBC1E}" type="datetime1">
              <a:rPr lang="LID4096" smtClean="0"/>
              <a:t>11/22/2020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E078-4DCC-4F67-A4DA-CD91FD1A0E32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7B9C-091B-458E-A10E-3C1A34E8903E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C310-2B72-4576-8ACE-BCC70E44AB45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6" y="80439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28" y="6152428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" y="5954601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BDB224-A0E3-4F7E-B052-A79B418A179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10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4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17F44C7-AE88-4DAF-86F4-D07D7EADBF39}"/>
              </a:ext>
            </a:extLst>
          </p:cNvPr>
          <p:cNvSpPr txBox="1">
            <a:spLocks/>
          </p:cNvSpPr>
          <p:nvPr/>
        </p:nvSpPr>
        <p:spPr>
          <a:xfrm>
            <a:off x="11733088" y="6495535"/>
            <a:ext cx="458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11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67AB-8656-4CA7-A84C-8971E2DA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779032"/>
            <a:ext cx="984885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678AD-6883-47DE-8518-89EE967186A4}"/>
              </a:ext>
            </a:extLst>
          </p:cNvPr>
          <p:cNvSpPr txBox="1"/>
          <p:nvPr/>
        </p:nvSpPr>
        <p:spPr>
          <a:xfrm>
            <a:off x="2494156" y="953946"/>
            <a:ext cx="720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RI5CY Core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884C58F-8B1B-49D2-8DF1-B9F1E99046B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2761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DDDDDD3-7D07-45A3-8E77-9B89A8B20EB7}"/>
              </a:ext>
            </a:extLst>
          </p:cNvPr>
          <p:cNvSpPr txBox="1">
            <a:spLocks/>
          </p:cNvSpPr>
          <p:nvPr/>
        </p:nvSpPr>
        <p:spPr>
          <a:xfrm>
            <a:off x="1524000" y="838887"/>
            <a:ext cx="9144000" cy="5374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 module 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Specific module simulation.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Decode stage.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Write-Back stage.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AES simulation.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C implementation.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65AE8-3306-4296-9D2F-222D93CBCFA1}"/>
              </a:ext>
            </a:extLst>
          </p:cNvPr>
          <p:cNvSpPr txBox="1"/>
          <p:nvPr/>
        </p:nvSpPr>
        <p:spPr>
          <a:xfrm>
            <a:off x="4061460" y="315667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Workflow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4B02784-BC33-4D94-82F0-7B231993D724}"/>
              </a:ext>
            </a:extLst>
          </p:cNvPr>
          <p:cNvSpPr txBox="1">
            <a:spLocks/>
          </p:cNvSpPr>
          <p:nvPr/>
        </p:nvSpPr>
        <p:spPr>
          <a:xfrm>
            <a:off x="11741690" y="6456540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13</a:t>
            </a:fld>
            <a:endParaRPr lang="en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984EB79-EB11-4D31-BDFE-02F211EA64CC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50493-B144-4185-8C78-F4DD60F7C76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FAAA5-2CDC-4E82-BD3E-CB59AAFDBF0A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8498F-90AB-4CFB-BDC3-286545BE859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3FC76-1125-4C8C-B7DF-B20E84172D1C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72B03-8C4C-46D5-8656-71713590ADBE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40C18A-87B3-44A3-B068-CDFDA0478CA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89EF3-73D7-4AD3-A458-7060F5EC890D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8F802-5596-45E3-A4D5-1C63CE8659E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184B52-50FA-4DF6-B539-45685138C1AC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04AE4-90FA-4563-8101-3408FFE229A0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0EA9F-486A-448E-B9C9-D741034023DB}"/>
              </a:ext>
            </a:extLst>
          </p:cNvPr>
          <p:cNvSpPr/>
          <p:nvPr/>
        </p:nvSpPr>
        <p:spPr>
          <a:xfrm>
            <a:off x="3278592" y="645351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E64F-8E34-4DFF-9403-93A0191EC3F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219CFB-7B88-4635-AEA0-DAAAACB15D9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2732226" y="468036"/>
            <a:ext cx="67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Base architecture - selected solution</a:t>
            </a:r>
            <a:endParaRPr lang="en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632" y="2239788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60154A80-773F-41ED-A2E7-8BF22895A85F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003221" y="383979"/>
            <a:ext cx="597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47BAA-E228-410E-82F4-52B765E0FF58}"/>
              </a:ext>
            </a:extLst>
          </p:cNvPr>
          <p:cNvSpPr txBox="1"/>
          <p:nvPr/>
        </p:nvSpPr>
        <p:spPr>
          <a:xfrm>
            <a:off x="2039780" y="4473473"/>
            <a:ext cx="803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</a:t>
            </a:r>
          </a:p>
          <a:p>
            <a:r>
              <a:rPr lang="en-US" dirty="0">
                <a:solidFill>
                  <a:srgbClr val="00B0F0"/>
                </a:solidFill>
              </a:rPr>
              <a:t>AES register (key or data)</a:t>
            </a:r>
          </a:p>
          <a:p>
            <a:r>
              <a:rPr lang="en-US" dirty="0">
                <a:solidFill>
                  <a:srgbClr val="FF9900"/>
                </a:solidFill>
              </a:rPr>
              <a:t>AES function</a:t>
            </a:r>
          </a:p>
          <a:p>
            <a:r>
              <a:rPr lang="en-US" dirty="0">
                <a:solidFill>
                  <a:srgbClr val="00B050"/>
                </a:solidFill>
              </a:rPr>
              <a:t>RISCV register</a:t>
            </a:r>
          </a:p>
          <a:p>
            <a:r>
              <a:rPr lang="en-US" dirty="0">
                <a:solidFill>
                  <a:srgbClr val="002060"/>
                </a:solidFill>
              </a:rPr>
              <a:t>Not in use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5567C-704D-43A3-AF51-B33494813027}"/>
              </a:ext>
            </a:extLst>
          </p:cNvPr>
          <p:cNvGrpSpPr/>
          <p:nvPr/>
        </p:nvGrpSpPr>
        <p:grpSpPr>
          <a:xfrm>
            <a:off x="1824180" y="1578979"/>
            <a:ext cx="8543636" cy="2554187"/>
            <a:chOff x="1824180" y="1578979"/>
            <a:chExt cx="8543636" cy="25541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0B12EA-6B37-44A8-A460-D1601CCA1460}"/>
                </a:ext>
              </a:extLst>
            </p:cNvPr>
            <p:cNvGrpSpPr/>
            <p:nvPr/>
          </p:nvGrpSpPr>
          <p:grpSpPr>
            <a:xfrm>
              <a:off x="1824180" y="1578979"/>
              <a:ext cx="8543636" cy="2554187"/>
              <a:chOff x="1824180" y="1578979"/>
              <a:chExt cx="8543636" cy="25541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A0F65E-3712-4964-8AF0-A5E81B25D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998" y="1578979"/>
                <a:ext cx="8128000" cy="1936144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9F7367-FEDC-4D06-9251-C2354447564A}"/>
                  </a:ext>
                </a:extLst>
              </p:cNvPr>
              <p:cNvGrpSpPr/>
              <p:nvPr/>
            </p:nvGrpSpPr>
            <p:grpSpPr>
              <a:xfrm>
                <a:off x="1824180" y="3583245"/>
                <a:ext cx="8543636" cy="549921"/>
                <a:chOff x="1824182" y="5195454"/>
                <a:chExt cx="8543636" cy="5499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9D75698-CE3B-40EC-A3D8-BE87FA3DAAB9}"/>
                    </a:ext>
                  </a:extLst>
                </p:cNvPr>
                <p:cNvGrpSpPr/>
                <p:nvPr/>
              </p:nvGrpSpPr>
              <p:grpSpPr>
                <a:xfrm>
                  <a:off x="1824182" y="5195454"/>
                  <a:ext cx="8543636" cy="549921"/>
                  <a:chOff x="0" y="0"/>
                  <a:chExt cx="5486400" cy="40830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34FA4A1-22D3-4269-9578-8E5EF341D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5486400" cy="40830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D9E28DD-8162-4827-9F13-1C26262DE047}"/>
                      </a:ext>
                    </a:extLst>
                  </p:cNvPr>
                  <p:cNvSpPr/>
                  <p:nvPr/>
                </p:nvSpPr>
                <p:spPr>
                  <a:xfrm>
                    <a:off x="4006516" y="204537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368D2F-26A9-4E48-95A9-832CD508D323}"/>
                      </a:ext>
                    </a:extLst>
                  </p:cNvPr>
                  <p:cNvSpPr/>
                  <p:nvPr/>
                </p:nvSpPr>
                <p:spPr>
                  <a:xfrm>
                    <a:off x="3284621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93B7C26-1BDB-4476-B0E1-404FA3594830}"/>
                      </a:ext>
                    </a:extLst>
                  </p:cNvPr>
                  <p:cNvSpPr/>
                  <p:nvPr/>
                </p:nvSpPr>
                <p:spPr>
                  <a:xfrm>
                    <a:off x="174458" y="192505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9573107-25CE-4DF2-B6D2-A3068F9C422C}"/>
                      </a:ext>
                    </a:extLst>
                  </p:cNvPr>
                  <p:cNvSpPr/>
                  <p:nvPr/>
                </p:nvSpPr>
                <p:spPr>
                  <a:xfrm>
                    <a:off x="2015289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E1CAF4E-CB05-4B1D-A220-D143CC8DA1E6}"/>
                      </a:ext>
                    </a:extLst>
                  </p:cNvPr>
                  <p:cNvSpPr/>
                  <p:nvPr/>
                </p:nvSpPr>
                <p:spPr>
                  <a:xfrm>
                    <a:off x="1263316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59E490-99BC-43D5-92CA-7E2FB57AC532}"/>
                      </a:ext>
                    </a:extLst>
                  </p:cNvPr>
                  <p:cNvSpPr/>
                  <p:nvPr/>
                </p:nvSpPr>
                <p:spPr>
                  <a:xfrm>
                    <a:off x="2785311" y="198521"/>
                    <a:ext cx="409073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1711AA5A-F416-4432-A88C-25B006DDB7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4793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0x3b</a:t>
                  </a:r>
                  <a:endPara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0EF7C665-A677-47AA-B11F-E0E5CB18D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697" y="5331802"/>
                  <a:ext cx="1086691" cy="409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" name="Text Box 2">
                  <a:extLst>
                    <a:ext uri="{FF2B5EF4-FFF2-40B4-BE49-F238E27FC236}">
                      <a16:creationId xmlns:a16="http://schemas.microsoft.com/office/drawing/2014/main" id="{122188C3-7E50-40F6-B1F6-8E6AD0422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8" y="5329588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0x[0-4]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0A634909-5117-4CCF-A227-C20E6CBDE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718" y="5329588"/>
                  <a:ext cx="1171000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0x[0-31]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0" name="Text Box 2">
                  <a:extLst>
                    <a:ext uri="{FF2B5EF4-FFF2-40B4-BE49-F238E27FC236}">
                      <a16:creationId xmlns:a16="http://schemas.microsoft.com/office/drawing/2014/main" id="{7D7EB105-C403-4DD9-A7FB-4A78EF4BF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738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18F13A2-7282-421F-A614-222C081AB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0776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0D0056-EE1B-4AB4-AE41-C89CF817A412}"/>
                  </a:ext>
                </a:extLst>
              </p:cNvPr>
              <p:cNvSpPr/>
              <p:nvPr/>
            </p:nvSpPr>
            <p:spPr>
              <a:xfrm>
                <a:off x="8074131" y="2316996"/>
                <a:ext cx="1279095" cy="2324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DFB771-6D90-4E82-A2CB-08317ED714BC}"/>
                  </a:ext>
                </a:extLst>
              </p:cNvPr>
              <p:cNvSpPr/>
              <p:nvPr/>
            </p:nvSpPr>
            <p:spPr>
              <a:xfrm>
                <a:off x="8025993" y="3834440"/>
                <a:ext cx="1544210" cy="226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3A718B-29C7-48C5-8B33-42E3E7E9566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8018245" y="2433234"/>
                <a:ext cx="55886" cy="1401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F39046-EDBC-4F4F-B328-5F2666083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3226" y="2537329"/>
                <a:ext cx="201479" cy="12971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EA9DA7-7A18-4BC9-B105-2A2C0A73B7C0}"/>
                </a:ext>
              </a:extLst>
            </p:cNvPr>
            <p:cNvSpPr/>
            <p:nvPr/>
          </p:nvSpPr>
          <p:spPr>
            <a:xfrm>
              <a:off x="6905300" y="3842872"/>
              <a:ext cx="1094672" cy="214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EB272-4F04-4234-A46B-273E5323B900}"/>
                </a:ext>
              </a:extLst>
            </p:cNvPr>
            <p:cNvSpPr/>
            <p:nvPr/>
          </p:nvSpPr>
          <p:spPr>
            <a:xfrm>
              <a:off x="4878338" y="3842707"/>
              <a:ext cx="1120048" cy="2146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962A6-00D3-4AE1-9F96-9A81CF5A8DAD}"/>
                </a:ext>
              </a:extLst>
            </p:cNvPr>
            <p:cNvSpPr/>
            <p:nvPr/>
          </p:nvSpPr>
          <p:spPr>
            <a:xfrm>
              <a:off x="6036590" y="3850621"/>
              <a:ext cx="829965" cy="211552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F2651C-9B87-419B-88F4-F24975B3E91F}"/>
                </a:ext>
              </a:extLst>
            </p:cNvPr>
            <p:cNvSpPr/>
            <p:nvPr/>
          </p:nvSpPr>
          <p:spPr>
            <a:xfrm>
              <a:off x="1946134" y="3840330"/>
              <a:ext cx="2907863" cy="22095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CEA734DF-F162-4129-847E-4D476C3A7B0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5397-DA6B-406B-BCE7-A999F50CD9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95" y="1717415"/>
            <a:ext cx="6912610" cy="456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1" y="577272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72784D2-6CA1-4C5B-A786-AC74453CB28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16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1D8F8A-4305-497F-A323-C18C19E7C098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3731730" y="699145"/>
            <a:ext cx="472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B0AC000-A56E-4834-98C1-12160AC9478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1D0F6-7D77-4C22-B0E6-AD63FB81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88" y="2024992"/>
            <a:ext cx="4692223" cy="408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1494E-4228-4248-BC1E-74C15F3EE1BF}"/>
              </a:ext>
            </a:extLst>
          </p:cNvPr>
          <p:cNvSpPr/>
          <p:nvPr/>
        </p:nvSpPr>
        <p:spPr>
          <a:xfrm>
            <a:off x="4302110" y="872772"/>
            <a:ext cx="358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FSM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946927E-44B9-47C3-900B-7687FA92FA6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287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382537"/>
            <a:ext cx="10748074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processor, which can be positioned adjacent to a sensor.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201471" y="334855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0FDE2-C1EA-4A49-8AE1-71202DBF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4440" y="6454328"/>
            <a:ext cx="285503" cy="365125"/>
          </a:xfrm>
        </p:spPr>
        <p:txBody>
          <a:bodyPr/>
          <a:lstStyle/>
          <a:p>
            <a:fld id="{FA14CE62-B6AF-475A-BB26-7E2CBB4B5225}" type="slidenum">
              <a:rPr lang="en-IL" sz="1600" smtClean="0"/>
              <a:t>2</a:t>
            </a:fld>
            <a:endParaRPr lang="en-IL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CDD1229-9212-4FE7-B47A-458AD8F84540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D53C-E041-41AD-90C8-B17109A43C2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CE842C-04EC-404E-895F-54A22FDFBB1D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F31BEA-370A-4BFA-8329-0B8B39614A2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9CEAA-5E9A-4AB8-BEE6-2E8B7AAAE43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1F697-828D-4A7F-A0F7-61656421B34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F2372-DD28-4E09-A2E8-52C7A851A1C0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E73A39-2ED1-459D-BCAA-9B6D607CA578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2B9329-42F1-4D69-8F6A-D0C045A6D10F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77FDA9-FF7E-49BE-A235-EDC8B33DEE17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E8E422-BF0E-4CCD-B922-138FCC1091CD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ECBADBE-9ED9-40F4-BAB6-8CE4F2640D12}"/>
              </a:ext>
            </a:extLst>
          </p:cNvPr>
          <p:cNvSpPr/>
          <p:nvPr/>
        </p:nvSpPr>
        <p:spPr>
          <a:xfrm>
            <a:off x="16200" y="6454328"/>
            <a:ext cx="161274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A9BC7-212D-4F42-B7C6-C1C1DA8CE14C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36EC66-B1FB-4E8B-9704-454C13338C7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525DA-F04D-494A-9E5E-78C0F96D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470" y="6443255"/>
            <a:ext cx="448627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20</a:t>
            </a:fld>
            <a:endParaRPr lang="en-I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32ADE8-0491-4C58-96BF-364250E52456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6B76A-8870-4318-9E75-107409BA23E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5FF1D-6D01-4865-A851-25F795DD61B0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0576A-A428-47B2-91E6-03934C67A4B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B367A-CCEF-4454-B33D-2C84A4255EE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B8A14-ECE9-45F1-B51A-007F19B2CE8B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12FC50-8FEA-4CE8-B27B-B75777545BBD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4830D-CE27-43B0-AB93-F8A7AF6D92BA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0BCAF-2B0A-4367-899F-5C1482FA6C8D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4849F-9D16-4C88-BC2D-6748A7FCE306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9357C-BE40-473B-B12E-1FFA39D5164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E083E-B750-4189-B070-B89978C3AAA3}"/>
              </a:ext>
            </a:extLst>
          </p:cNvPr>
          <p:cNvSpPr/>
          <p:nvPr/>
        </p:nvSpPr>
        <p:spPr>
          <a:xfrm>
            <a:off x="4935371" y="6453518"/>
            <a:ext cx="1680027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00AFC-0506-45E7-83B5-9E162ACE09FD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0BAA81-9B30-48FD-9359-6E588DB33E10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014EFC52-5712-466F-ABAB-EAAA51627D7D}"/>
              </a:ext>
            </a:extLst>
          </p:cNvPr>
          <p:cNvSpPr txBox="1">
            <a:spLocks/>
          </p:cNvSpPr>
          <p:nvPr/>
        </p:nvSpPr>
        <p:spPr>
          <a:xfrm>
            <a:off x="1917129" y="1867547"/>
            <a:ext cx="8357741" cy="2890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Manual synthesis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long and complicated.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working from home, it’s even worse.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is synthesis script: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us to run synthesis in one command.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of slow and tedious GUI.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Adding file to the design can be done by adding the file name to the script.</a:t>
            </a:r>
          </a:p>
          <a:p>
            <a:pPr indent="-342900">
              <a:spcBef>
                <a:spcPts val="120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08CD-FAC9-4E7E-8141-CB41AD46B2BC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Synthesis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8056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2140E-5B7B-4421-9DF2-4DAC3C9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21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B0143-0393-46A9-A00D-03567FF4D204}"/>
              </a:ext>
            </a:extLst>
          </p:cNvPr>
          <p:cNvSpPr txBox="1"/>
          <p:nvPr/>
        </p:nvSpPr>
        <p:spPr>
          <a:xfrm>
            <a:off x="4061460" y="4875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Synthesis 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6104-AC55-4E75-A2D5-3D05BA96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85" y="3714761"/>
            <a:ext cx="9320030" cy="209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75B59-A2D7-4856-9198-2F65616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54" y="1755380"/>
            <a:ext cx="10135892" cy="1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5486C-0DB0-4C58-9041-34E9DD7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36" y="6459887"/>
            <a:ext cx="361815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22</a:t>
            </a:fld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DFE49-EFD4-47BF-9CF6-6961FECCADE9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Compilation</a:t>
            </a:r>
            <a:endParaRPr lang="en-US" b="1" u="sng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2F21DC-B6A2-498F-81E1-018E70A4C94B}"/>
              </a:ext>
            </a:extLst>
          </p:cNvPr>
          <p:cNvSpPr txBox="1">
            <a:spLocks/>
          </p:cNvSpPr>
          <p:nvPr/>
        </p:nvSpPr>
        <p:spPr>
          <a:xfrm>
            <a:off x="2013203" y="1527048"/>
            <a:ext cx="8165592" cy="2246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GCC doesn't support the new AES commands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solutions: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hardcoded hex commands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.word).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 GCC compiler.</a:t>
            </a:r>
          </a:p>
          <a:p>
            <a:pPr lvl="1" indent="-342900">
              <a:spcBef>
                <a:spcPts val="12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external pre-compiler.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996AE-DEE8-49C0-A609-5F82BA4AC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" t="6334" r="433" b="4539"/>
          <a:stretch/>
        </p:blipFill>
        <p:spPr>
          <a:xfrm>
            <a:off x="2469312" y="4556502"/>
            <a:ext cx="6757257" cy="7744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656C9C4-8C3C-48D8-8138-815544148F9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428E2-2090-406C-B3EB-1349C3A8A21F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23D-4C6A-4184-81F5-13C307B79D97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F9F6F-6062-4D17-B39D-4042BC5E14C3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0E2D6-BCC6-4055-8227-8599524D4B98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59C869-F890-48A1-B527-E9677B1F576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E55B56-95F4-4B50-9EA4-B602719E9E22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A67F9D-E265-4B0E-A309-DCE3F915E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71C172-2448-4F70-AA2C-1FD9E32C337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34D996-2C09-41DB-B79C-38ECCC3540EB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4884C-9AFD-42BF-A5AB-6C535693D36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5F1C64D-1984-4062-BE7E-815F6C1B694E}"/>
              </a:ext>
            </a:extLst>
          </p:cNvPr>
          <p:cNvSpPr/>
          <p:nvPr/>
        </p:nvSpPr>
        <p:spPr>
          <a:xfrm>
            <a:off x="6623150" y="6462741"/>
            <a:ext cx="162521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59C1E-F419-4953-9010-575A3547DAB0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8E0F6-EA12-4788-BCF4-1D5950CA93FF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7780C-CC82-4F89-8381-ADDEB24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23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D2B61-457F-41F1-A181-FC0E849C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6" y="2372498"/>
            <a:ext cx="6562345" cy="24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44A50-6236-4EEE-9966-E49EFC663AE2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Python’s </a:t>
            </a:r>
            <a:r>
              <a:rPr lang="en-US" sz="2800" dirty="0" err="1"/>
              <a:t>ctypes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89460-820D-4661-8466-1F31ECA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B9B7E-C6EF-466E-9F2F-9821EA5E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31"/>
          <a:stretch/>
        </p:blipFill>
        <p:spPr>
          <a:xfrm>
            <a:off x="7044625" y="2114351"/>
            <a:ext cx="3131949" cy="340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CEF0F-E068-4EA4-9970-44C4DF06902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Dictionary’s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A012-FBB2-4D52-86A3-D1E58918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3" y="3059357"/>
            <a:ext cx="3304423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F8BEB-0E06-4925-9C62-CF99DE80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25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5FD9-E549-44FA-BA0B-72B538F7F0F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assignment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64358-4247-4668-8F2D-9AF6A9BE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6" y="1853943"/>
            <a:ext cx="3615161" cy="17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05640-42A9-44FA-92D5-F8DD7DF7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03" y="4749812"/>
            <a:ext cx="7054993" cy="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54712-1026-4E70-A5D9-31A5B0D6CC71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Simulation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D9CDAF-3E69-465A-BFB8-9BCF6C0A7D6C}"/>
              </a:ext>
            </a:extLst>
          </p:cNvPr>
          <p:cNvSpPr txBox="1">
            <a:spLocks/>
          </p:cNvSpPr>
          <p:nvPr/>
        </p:nvSpPr>
        <p:spPr>
          <a:xfrm>
            <a:off x="11741690" y="644325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26</a:t>
            </a:fld>
            <a:endParaRPr lang="en-IL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3D3BCB8-329F-401F-8D61-16D5827EDA95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41836-9E4F-4729-A8E0-30A207090A4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0B007-E04C-4CBE-B635-180A0266376F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36229-E8DE-4D9D-B99A-0D67BBB8E83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4C87B-AE0B-4568-8830-D3EA389C2D5E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E8F1C1-BF2E-4F5A-9A76-CA54BDC4C7EF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501EAF-F221-4C3E-ADAF-4E294C3AFC0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0F90BD-0DC2-4E90-BA0D-02AD8D8C1C63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6D4FAD-DD12-4BDF-8739-ED0EA962F351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5B39DE-4A56-4646-92A4-1C5EB34C0C5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6F08DC-EDE5-401E-85EE-14BEBC4B27F2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A374C-02D6-4731-AB59-1B7CEA9F9A79}"/>
              </a:ext>
            </a:extLst>
          </p:cNvPr>
          <p:cNvSpPr/>
          <p:nvPr/>
        </p:nvSpPr>
        <p:spPr>
          <a:xfrm>
            <a:off x="8260524" y="6459887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81CFE1-4906-463F-93E0-E29F754341F1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C3AABB-AE3E-46BD-ADFA-974EDAABD304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15689F-66BF-42CE-8D4A-FBF9E7A3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72" y="1866682"/>
            <a:ext cx="685895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7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826C5-2DF6-4851-8EF5-18355EE37D5B}"/>
              </a:ext>
            </a:extLst>
          </p:cNvPr>
          <p:cNvGrpSpPr/>
          <p:nvPr/>
        </p:nvGrpSpPr>
        <p:grpSpPr>
          <a:xfrm>
            <a:off x="358697" y="1902923"/>
            <a:ext cx="11474605" cy="3657599"/>
            <a:chOff x="0" y="0"/>
            <a:chExt cx="5478780" cy="1707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7C6DD-26D6-4CCB-9D56-FAA937D1A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10894"/>
            <a:stretch/>
          </p:blipFill>
          <p:spPr bwMode="auto">
            <a:xfrm>
              <a:off x="210953" y="1248769"/>
              <a:ext cx="5012690" cy="45847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  <ask:seed>0</ask:seed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FC497-B9EF-457A-95FB-07345258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" r="-1"/>
            <a:stretch/>
          </p:blipFill>
          <p:spPr bwMode="auto">
            <a:xfrm>
              <a:off x="0" y="0"/>
              <a:ext cx="5478780" cy="993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3346D-DF5F-4F74-8030-37B832B5F55A}"/>
                </a:ext>
              </a:extLst>
            </p:cNvPr>
            <p:cNvSpPr/>
            <p:nvPr/>
          </p:nvSpPr>
          <p:spPr>
            <a:xfrm>
              <a:off x="1169" y="674347"/>
              <a:ext cx="3337841" cy="31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75C0AF-6198-43C3-898E-1E29C858B6F8}"/>
                </a:ext>
              </a:extLst>
            </p:cNvPr>
            <p:cNvCxnSpPr/>
            <p:nvPr/>
          </p:nvCxnSpPr>
          <p:spPr>
            <a:xfrm flipH="1" flipV="1">
              <a:off x="3339010" y="982887"/>
              <a:ext cx="1883792" cy="2501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4C5A5-09A4-467B-8595-2A4DB11BC8A3}"/>
                </a:ext>
              </a:extLst>
            </p:cNvPr>
            <p:cNvCxnSpPr/>
            <p:nvPr/>
          </p:nvCxnSpPr>
          <p:spPr>
            <a:xfrm flipH="1" flipV="1">
              <a:off x="1169" y="982887"/>
              <a:ext cx="209784" cy="26588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15190" y="721195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Register file simulation</a:t>
            </a:r>
            <a:endParaRPr lang="en-US" u="sng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C9698D7-8031-42C5-AE5D-9A1AB5634F2A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7692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3955583" y="7961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engine simulation</a:t>
            </a:r>
            <a:endParaRPr lang="en-US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0A7D7-DFDE-4656-82D7-D176371DE212}"/>
              </a:ext>
            </a:extLst>
          </p:cNvPr>
          <p:cNvGrpSpPr/>
          <p:nvPr/>
        </p:nvGrpSpPr>
        <p:grpSpPr>
          <a:xfrm>
            <a:off x="955287" y="2078416"/>
            <a:ext cx="10281425" cy="3276249"/>
            <a:chOff x="0" y="0"/>
            <a:chExt cx="5392882" cy="1643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3825E-B5E8-4926-BB83-3F062390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4" b="32"/>
            <a:stretch/>
          </p:blipFill>
          <p:spPr bwMode="auto">
            <a:xfrm>
              <a:off x="0" y="0"/>
              <a:ext cx="5392882" cy="104170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A50507-5DBB-42EF-86AE-6E4965CB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7" y="1366404"/>
              <a:ext cx="4239260" cy="27686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FB4E3-4B19-46E8-8B7D-2AB436B45620}"/>
                </a:ext>
              </a:extLst>
            </p:cNvPr>
            <p:cNvCxnSpPr/>
            <p:nvPr/>
          </p:nvCxnSpPr>
          <p:spPr>
            <a:xfrm>
              <a:off x="3464" y="897081"/>
              <a:ext cx="516024" cy="4618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67680-4F81-4C6D-A2C5-0EFE85AE1BC8}"/>
                </a:ext>
              </a:extLst>
            </p:cNvPr>
            <p:cNvCxnSpPr/>
            <p:nvPr/>
          </p:nvCxnSpPr>
          <p:spPr>
            <a:xfrm>
              <a:off x="1887682" y="890154"/>
              <a:ext cx="2893637" cy="47047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F4E67F-3BB0-4E1C-9BDB-4381A9892455}"/>
                </a:ext>
              </a:extLst>
            </p:cNvPr>
            <p:cNvSpPr/>
            <p:nvPr/>
          </p:nvSpPr>
          <p:spPr>
            <a:xfrm>
              <a:off x="3464" y="807027"/>
              <a:ext cx="1887682" cy="83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DA7E1CC-F4BD-4EAE-93F6-0640BEC0989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04663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61460" y="89589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WB simulation</a:t>
            </a:r>
            <a:endParaRPr lang="en-US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F15FC-6050-4EA6-8C78-BA21B107905B}"/>
              </a:ext>
            </a:extLst>
          </p:cNvPr>
          <p:cNvGrpSpPr/>
          <p:nvPr/>
        </p:nvGrpSpPr>
        <p:grpSpPr>
          <a:xfrm>
            <a:off x="1250794" y="2411117"/>
            <a:ext cx="9690410" cy="3289377"/>
            <a:chOff x="0" y="0"/>
            <a:chExt cx="5510801" cy="15124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D14F1B-B758-4044-BE49-733FCE16F815}"/>
                </a:ext>
              </a:extLst>
            </p:cNvPr>
            <p:cNvGrpSpPr/>
            <p:nvPr/>
          </p:nvGrpSpPr>
          <p:grpSpPr>
            <a:xfrm>
              <a:off x="0" y="138487"/>
              <a:ext cx="5510801" cy="1374005"/>
              <a:chOff x="0" y="0"/>
              <a:chExt cx="5510801" cy="13740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19F13B-9F1D-45D8-94F0-AB1DDEF7E1EB}"/>
                  </a:ext>
                </a:extLst>
              </p:cNvPr>
              <p:cNvGrpSpPr/>
              <p:nvPr/>
            </p:nvGrpSpPr>
            <p:grpSpPr>
              <a:xfrm>
                <a:off x="24401" y="349750"/>
                <a:ext cx="5486400" cy="1024255"/>
                <a:chOff x="0" y="0"/>
                <a:chExt cx="5486400" cy="102480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ADDEDB-2DD3-461F-8E0F-C69C0987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703" b="13488"/>
                <a:stretch/>
              </p:blipFill>
              <p:spPr bwMode="auto">
                <a:xfrm>
                  <a:off x="155955" y="820973"/>
                  <a:ext cx="5191760" cy="203835"/>
                </a:xfrm>
                <a:prstGeom prst="rect">
                  <a:avLst/>
                </a:prstGeom>
                <a:noFill/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="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  <ask:seed>0</ask:seed>
                      </ask:lineSketchStyleProps>
                    </a:ext>
                  </a:extLst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1D7C022-1D37-452F-8809-40C593AD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486400" cy="499110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0E2CB9-511B-4035-8BD2-4DDE2D410D0B}"/>
                    </a:ext>
                  </a:extLst>
                </p:cNvPr>
                <p:cNvSpPr/>
                <p:nvPr/>
              </p:nvSpPr>
              <p:spPr>
                <a:xfrm>
                  <a:off x="2830296" y="297483"/>
                  <a:ext cx="2493645" cy="5980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C43F5D-F64F-42BB-B42E-2BE8F3858E71}"/>
                    </a:ext>
                  </a:extLst>
                </p:cNvPr>
                <p:cNvCxnSpPr/>
                <p:nvPr/>
              </p:nvCxnSpPr>
              <p:spPr>
                <a:xfrm flipH="1">
                  <a:off x="158782" y="357285"/>
                  <a:ext cx="2671514" cy="4443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ACBDF16-577C-4112-96FF-D2B46DF0FD70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5323941" y="327384"/>
                  <a:ext cx="40383" cy="474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0E74D9-CC17-4C69-BF04-296CD84F7E28}"/>
                  </a:ext>
                </a:extLst>
              </p:cNvPr>
              <p:cNvCxnSpPr/>
              <p:nvPr/>
            </p:nvCxnSpPr>
            <p:spPr>
              <a:xfrm flipH="1" flipV="1">
                <a:off x="0" y="17124"/>
                <a:ext cx="2251010" cy="55983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2999FE-8753-4551-8B9F-CAF4A77A0095}"/>
                  </a:ext>
                </a:extLst>
              </p:cNvPr>
              <p:cNvCxnSpPr/>
              <p:nvPr/>
            </p:nvCxnSpPr>
            <p:spPr>
              <a:xfrm flipH="1">
                <a:off x="5349411" y="0"/>
                <a:ext cx="51341" cy="57520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2362FE-0BEC-4A83-B46F-575C7B5B3183}"/>
                  </a:ext>
                </a:extLst>
              </p:cNvPr>
              <p:cNvSpPr/>
              <p:nvPr/>
            </p:nvSpPr>
            <p:spPr>
              <a:xfrm>
                <a:off x="2253465" y="575353"/>
                <a:ext cx="3098588" cy="659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0D358C-0BCA-48FC-97BF-E881DAAF3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35074" b="30572"/>
            <a:stretch/>
          </p:blipFill>
          <p:spPr bwMode="auto">
            <a:xfrm>
              <a:off x="6849" y="0"/>
              <a:ext cx="5398770" cy="1371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A447782-ACB8-417A-8BD9-8BED50615672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09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54"/>
            <a:ext cx="9144000" cy="71540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036"/>
            <a:ext cx="9144000" cy="5374110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 ISA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a design principle known as a substitution–permutation network.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423B13-362E-470C-B8A1-74DFBF197FB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C6F6B-1377-4729-9C0D-09CE0A029599}"/>
              </a:ext>
            </a:extLst>
          </p:cNvPr>
          <p:cNvSpPr txBox="1"/>
          <p:nvPr/>
        </p:nvSpPr>
        <p:spPr>
          <a:xfrm>
            <a:off x="4061460" y="66825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verification test</a:t>
            </a:r>
            <a:endParaRPr lang="en-US" b="1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95D93-0875-480F-832E-D27D55788BD7}"/>
              </a:ext>
            </a:extLst>
          </p:cNvPr>
          <p:cNvGrpSpPr/>
          <p:nvPr/>
        </p:nvGrpSpPr>
        <p:grpSpPr>
          <a:xfrm>
            <a:off x="2023872" y="2360390"/>
            <a:ext cx="8144256" cy="2898649"/>
            <a:chOff x="0" y="0"/>
            <a:chExt cx="5486400" cy="1851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FDCA4C-5336-4AB8-BD93-A9ADB21CBB95}"/>
                </a:ext>
              </a:extLst>
            </p:cNvPr>
            <p:cNvGrpSpPr/>
            <p:nvPr/>
          </p:nvGrpSpPr>
          <p:grpSpPr>
            <a:xfrm>
              <a:off x="0" y="0"/>
              <a:ext cx="5486400" cy="1851025"/>
              <a:chOff x="0" y="0"/>
              <a:chExt cx="5486400" cy="185102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43E7F6A-6522-4D21-BA35-6FC4ADE1A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486400" cy="1851025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B18331-8BEE-489B-9CDF-4A0A543EDC15}"/>
                  </a:ext>
                </a:extLst>
              </p:cNvPr>
              <p:cNvSpPr/>
              <p:nvPr/>
            </p:nvSpPr>
            <p:spPr>
              <a:xfrm>
                <a:off x="0" y="1423284"/>
                <a:ext cx="2433099" cy="2782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A6D93-27BD-4E5E-A9ED-229FCC754C60}"/>
                </a:ext>
              </a:extLst>
            </p:cNvPr>
            <p:cNvSpPr/>
            <p:nvPr/>
          </p:nvSpPr>
          <p:spPr>
            <a:xfrm>
              <a:off x="0" y="1073426"/>
              <a:ext cx="5319422" cy="15107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522F8EE-D6E4-482A-8593-0944759F786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30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9F79-88ED-4403-93F3-B96029D46E9D}"/>
              </a:ext>
            </a:extLst>
          </p:cNvPr>
          <p:cNvSpPr txBox="1"/>
          <p:nvPr/>
        </p:nvSpPr>
        <p:spPr>
          <a:xfrm>
            <a:off x="4061460" y="97201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Performance</a:t>
            </a:r>
            <a:endParaRPr lang="en-US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62,230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246,131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19.62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20.02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108197" r="-1036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108197" r="-7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208197" r="-1036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208197" r="-7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308197" r="-1036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308197" r="-7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408197" r="-1036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408197" r="-7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2FD30B9-1AD9-4933-A2A3-9005E878ABB2}"/>
              </a:ext>
            </a:extLst>
          </p:cNvPr>
          <p:cNvSpPr txBox="1">
            <a:spLocks/>
          </p:cNvSpPr>
          <p:nvPr/>
        </p:nvSpPr>
        <p:spPr>
          <a:xfrm>
            <a:off x="11741690" y="6442539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31</a:t>
            </a:fld>
            <a:endParaRPr lang="en-IL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8D7A-7C4F-42A2-86EE-FFA048023B1B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046E-5CC5-48DF-B025-9C316247F3A6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8B73-E6DD-48BE-A8DB-254EC64D591E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76C-D05A-4DC5-AA7F-B2AF7509E694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FEF7-F712-4141-A0B6-6C4D1D53E8FF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653E1-C248-486F-9AC3-9B9AD7870450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76967B-9778-4A08-8E11-055B528A5DEB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90C100-726D-428E-B32F-F7E79FA33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8237C-7A7C-4737-A0E2-5C818D762C3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C9BBF2-069B-4F8D-9789-BD4A84D6241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C06994-003B-4AA4-89DB-8CEA76EC5F8C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10FE4-F6DD-47B4-96F4-929F5AF0BD80}"/>
              </a:ext>
            </a:extLst>
          </p:cNvPr>
          <p:cNvSpPr/>
          <p:nvPr/>
        </p:nvSpPr>
        <p:spPr>
          <a:xfrm>
            <a:off x="9925393" y="6450786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96460-AD00-46E3-8E7C-C3EB40AE4159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E5953F-920F-43A3-8AB1-AFD03A3A3A65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B85DB-7A42-4B37-8686-37202A92C39B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Conclusions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830-9081-4CF1-AA76-35F92F9534F0}"/>
              </a:ext>
            </a:extLst>
          </p:cNvPr>
          <p:cNvSpPr txBox="1">
            <a:spLocks/>
          </p:cNvSpPr>
          <p:nvPr/>
        </p:nvSpPr>
        <p:spPr>
          <a:xfrm>
            <a:off x="2013204" y="1801368"/>
            <a:ext cx="8165592" cy="38039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 AES engine inside RISCV core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effect on power and timing performance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effect on area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user friendly AES commands support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compiling scripts that run before GNU’s compiler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AES verification script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existing simulation scripts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GenPro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setup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new simulation options 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synthesis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to open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synthesize the project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500D5A-1548-4C4A-A48E-5562C55CE9C1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2565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40" y="381896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3" y="1797784"/>
            <a:ext cx="9700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Knowing RISC-V PULP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ENIX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power, area (decrease in performance).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235F12-3E84-41B4-BC5A-146B7E63993E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Possible solutions – pros and cons</a:t>
            </a:r>
            <a:endParaRPr lang="en-IL" sz="28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07288"/>
              </p:ext>
            </p:extLst>
          </p:nvPr>
        </p:nvGraphicFramePr>
        <p:xfrm>
          <a:off x="1066005" y="1885394"/>
          <a:ext cx="10059988" cy="383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53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882882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50848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696705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Encryption from buffer</a:t>
                      </a:r>
                      <a:endParaRPr lang="en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on-the-fly</a:t>
                      </a:r>
                      <a:endParaRPr lang="en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command</a:t>
                      </a:r>
                      <a:endParaRPr lang="en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Easy to implement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Requires a lot more area.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A1C148-9D7F-47B4-9E6C-1A7E9031205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6" y="228181"/>
            <a:ext cx="46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algorithm</a:t>
            </a:r>
            <a:endParaRPr lang="en-IL" sz="28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763806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3955267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466892" y="2004150"/>
            <a:ext cx="1" cy="29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739065" y="3859583"/>
            <a:ext cx="3455655" cy="33268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651083" y="2004150"/>
            <a:ext cx="7269" cy="30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285192" y="2298096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33110" y="245357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17424" y="2456378"/>
            <a:ext cx="467768" cy="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00417" y="275335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02804" y="31480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00417" y="35523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651083" y="2621447"/>
            <a:ext cx="5533" cy="1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656616" y="3069913"/>
            <a:ext cx="2387" cy="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656616" y="3464658"/>
            <a:ext cx="2387" cy="8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hlinkClick r:id="rId3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288663" y="418342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836580" y="433890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23718" y="4341707"/>
            <a:ext cx="464945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0" name="Rectangle: Rounded Corners 49">
            <a:hlinkClick r:id="rId4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03888" y="463088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06275" y="5038688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657377" y="4506698"/>
            <a:ext cx="2710" cy="12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660087" y="4947443"/>
            <a:ext cx="2387" cy="9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56496" y="5355251"/>
            <a:ext cx="5978" cy="8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651083" y="4086528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3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288663" y="5435510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836580" y="5590984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22837" y="5593792"/>
            <a:ext cx="465826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4656496" y="5758321"/>
            <a:ext cx="5977" cy="14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883850" y="591035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7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484742" y="230488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7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490155" y="5441757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7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491036" y="419013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789158" y="849900"/>
            <a:ext cx="10613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19328" y="3156889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498097" y="3878406"/>
            <a:ext cx="4483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5F77F4E5-7506-46A0-B016-784FABFC83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6</a:t>
            </a:fld>
            <a:endParaRPr lang="en-IL" sz="1600" dirty="0"/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7A4C7E5C-4A32-46E9-8993-B5E8597766A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D39A27-7918-4442-9A25-37BEE5F164FA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E6AA73-E906-4F57-AC7E-0DE75BCD0B73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E117D-BEA7-4099-9B9D-CDBB9C95DF15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E765A2-8237-4CD8-BBC3-C58BBC3C2D03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5F369B-7836-4412-BA76-D3F34BA24AEC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84F275-DAC3-4AC0-BFBE-CD5F83E5B1DC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C7232E-E021-4C85-ADFE-837EF941312F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F3ED39-79E5-415F-A331-64E6D978C95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D95BD5-BEE5-4878-9E08-B7E1EB9BD73E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58FA3E-DBA4-4377-A1CB-2B74266D0088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488C21D-2E70-41EB-8BE7-261FDA8E9199}"/>
              </a:ext>
            </a:extLst>
          </p:cNvPr>
          <p:cNvSpPr/>
          <p:nvPr/>
        </p:nvSpPr>
        <p:spPr>
          <a:xfrm>
            <a:off x="1626593" y="645432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A31B6B-FBC6-4FA1-B594-462AE289FEA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3CBD2E-55F9-4AAF-B1FB-A974135C09CB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4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D3FC82D-61D8-436A-B094-23F76DF610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2A589D-10BD-4268-907F-142D3916697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F535B39-C163-426C-86E1-95F2F3B25095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1629</Words>
  <Application>Microsoft Office PowerPoint</Application>
  <PresentationFormat>Widescreen</PresentationFormat>
  <Paragraphs>374</Paragraphs>
  <Slides>32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130</cp:revision>
  <dcterms:created xsi:type="dcterms:W3CDTF">2019-12-31T15:08:14Z</dcterms:created>
  <dcterms:modified xsi:type="dcterms:W3CDTF">2020-11-23T05:23:44Z</dcterms:modified>
</cp:coreProperties>
</file>