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4" r:id="rId3"/>
    <p:sldId id="257" r:id="rId4"/>
    <p:sldId id="258" r:id="rId5"/>
    <p:sldId id="261" r:id="rId6"/>
    <p:sldId id="259" r:id="rId7"/>
    <p:sldId id="268" r:id="rId8"/>
    <p:sldId id="269" r:id="rId9"/>
    <p:sldId id="271" r:id="rId10"/>
    <p:sldId id="272" r:id="rId11"/>
    <p:sldId id="270" r:id="rId12"/>
    <p:sldId id="262" r:id="rId13"/>
    <p:sldId id="273" r:id="rId14"/>
    <p:sldId id="275" r:id="rId15"/>
    <p:sldId id="277" r:id="rId16"/>
    <p:sldId id="278" r:id="rId17"/>
    <p:sldId id="276" r:id="rId1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4AE33A-C409-4497-84E9-848659ABBC3F}">
          <p14:sldIdLst>
            <p14:sldId id="256"/>
            <p14:sldId id="274"/>
            <p14:sldId id="257"/>
            <p14:sldId id="258"/>
            <p14:sldId id="261"/>
          </p14:sldIdLst>
        </p14:section>
        <p14:section name="diagram" id="{3AE94F32-826E-4138-A3AF-1535B3A7B7AA}">
          <p14:sldIdLst>
            <p14:sldId id="259"/>
            <p14:sldId id="268"/>
            <p14:sldId id="269"/>
            <p14:sldId id="271"/>
            <p14:sldId id="272"/>
            <p14:sldId id="270"/>
            <p14:sldId id="262"/>
            <p14:sldId id="273"/>
            <p14:sldId id="275"/>
            <p14:sldId id="277"/>
            <p14:sldId id="278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5" autoAdjust="0"/>
  </p:normalViewPr>
  <p:slideViewPr>
    <p:cSldViewPr snapToGrid="0">
      <p:cViewPr varScale="1">
        <p:scale>
          <a:sx n="123" d="100"/>
          <a:sy n="123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A85B0-C9C6-4BCF-B04E-268142AD739B}" type="datetimeFigureOut">
              <a:rPr lang="en-IL" smtClean="0"/>
              <a:t>11/18/2020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9FAFC-D191-4543-8F0A-0BA7C7185E8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6403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797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2999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EA22-CD06-4799-AD75-C7C925DE1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2A3DD-D71A-43D4-97F1-423E079ED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EA49-0001-407E-9A03-0CEAC4D0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F28C-C840-4EF7-A91A-224BD7BC23DE}" type="datetimeFigureOut">
              <a:rPr lang="en-IL" smtClean="0"/>
              <a:t>11/18/2020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9E763-91CD-47F9-9508-6DACE606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D74D6-90A4-4C82-AB2F-189509CC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948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68B3-7A8D-4C44-BA39-33EA4BFB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60F7A-0429-490F-82FD-C9A43D222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08180-B1F3-4F2D-9581-D84EF50F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F28C-C840-4EF7-A91A-224BD7BC23DE}" type="datetimeFigureOut">
              <a:rPr lang="en-IL" smtClean="0"/>
              <a:t>11/18/2020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8B964-0773-4CDB-8587-D84BF4981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BE8CE-F24C-4686-BA26-D7019115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494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16A2D5-68E3-4420-9DEC-CFD5008FC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72929-B116-4CDF-8B2E-49CCDCA95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E0F3F-7495-494D-B4AA-5CE1F14E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F28C-C840-4EF7-A91A-224BD7BC23DE}" type="datetimeFigureOut">
              <a:rPr lang="en-IL" smtClean="0"/>
              <a:t>11/18/2020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89525-04E3-475A-8B78-D0929993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1724E-2330-4160-8FB8-E1CF8770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27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BA789-B181-496B-AD64-23D2C08E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89DD-3326-4859-B490-4D0C8C8D5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93C2F-0D7E-4CFF-96DD-3E0C54B6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F28C-C840-4EF7-A91A-224BD7BC23DE}" type="datetimeFigureOut">
              <a:rPr lang="en-IL" smtClean="0"/>
              <a:t>11/18/2020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A8B4A-1366-476B-8F0F-D8C56A5E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0795E-3856-475F-92DE-5270F60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170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F759-029C-465F-AF52-1C3DB077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738B3-82E9-47CF-B9AB-008081B66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9D693-A5FE-4A81-932F-367E38A4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F28C-C840-4EF7-A91A-224BD7BC23DE}" type="datetimeFigureOut">
              <a:rPr lang="en-IL" smtClean="0"/>
              <a:t>11/18/2020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3D6B5-ADCB-455D-A9EA-A5BEBAAE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D1387-34CD-46A9-BD01-059AB379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049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9A0B-C5A3-4604-AA8B-4E063BB0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40E12-C378-4852-9B48-3363A624E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5A51A-B7CE-42E6-9BA1-4CE45966A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1311F-142A-4DC5-97F7-57CD853B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F28C-C840-4EF7-A91A-224BD7BC23DE}" type="datetimeFigureOut">
              <a:rPr lang="en-IL" smtClean="0"/>
              <a:t>11/18/2020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917AF-6811-4CE0-9EBC-8341CC7A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F0B80-E739-47B7-9DF6-2B12A6FF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954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0CDD6-C086-44A2-85CA-E0ABDC9CC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0057-EF19-43CE-9FA0-CE1CCAB26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EB476-F117-487A-9F73-66B2B7343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07A72-CE59-409D-90BE-9232BD689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C2712-7733-44F4-A29A-89B5BC715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1359D-ED7B-40B6-9B2E-678564DA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F28C-C840-4EF7-A91A-224BD7BC23DE}" type="datetimeFigureOut">
              <a:rPr lang="en-IL" smtClean="0"/>
              <a:t>11/18/2020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8A760-9560-470E-B78C-0181C0D6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0A653-3EF6-4C96-8A5E-265447F5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538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505EA-ADE1-400A-A75C-2DB9C253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68F81-C53B-44BD-8594-5AFC427D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F28C-C840-4EF7-A91A-224BD7BC23DE}" type="datetimeFigureOut">
              <a:rPr lang="en-IL" smtClean="0"/>
              <a:t>11/18/2020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6EBC5-5775-4321-8F18-4993B255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70377-F9E3-4717-B711-E66EB2AD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0560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7E652-9C80-499B-953D-C5758418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F28C-C840-4EF7-A91A-224BD7BC23DE}" type="datetimeFigureOut">
              <a:rPr lang="en-IL" smtClean="0"/>
              <a:t>11/18/2020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DB253-E963-452B-93BD-014612A9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F7554-686C-43BB-8691-6B239C96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7714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81CB-C1E3-42C3-8F12-0EAF7DDF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06456-27E2-495E-BBD3-C8ED39261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41C87-8C54-4B9C-B045-74EB6CDA9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CFAD0-3CBA-4AE5-BE6A-CF67C32A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F28C-C840-4EF7-A91A-224BD7BC23DE}" type="datetimeFigureOut">
              <a:rPr lang="en-IL" smtClean="0"/>
              <a:t>11/18/2020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34797-2AA3-493A-9468-9B74E13E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7C926-A8E4-4A8D-8000-84229F16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486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0A13-D6A3-43EC-A5A5-B6151CEB5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78DE49-B3B1-46DB-8DE1-11A4C7222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B2F47-4959-401B-8966-1A9EA765C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DF814-32D1-4A58-BF4A-31F3E196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F28C-C840-4EF7-A91A-224BD7BC23DE}" type="datetimeFigureOut">
              <a:rPr lang="en-IL" smtClean="0"/>
              <a:t>11/18/2020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EA7DB-902C-40A6-9AA2-9995C17B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0E8C1-3C9C-4388-B437-6CB7DD5C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49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1F6B3-2EBC-422E-BA4E-5C0C11B8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BD6AA-2FA9-4B61-91D0-6955FD54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4AC99-E9BA-4F29-9699-DDA209901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FF28C-C840-4EF7-A91A-224BD7BC23DE}" type="datetimeFigureOut">
              <a:rPr lang="en-IL" smtClean="0"/>
              <a:t>11/18/2020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32D6-69CB-425A-A624-EEACF91AA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ABB5F-740A-427E-ACA2-8789A84C6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13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9EF060-DFD5-43BF-8956-4EFD5D317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283164" cy="12831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6AF093-CD89-4D50-ACB6-0B4BE75CB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86395" y="5960752"/>
            <a:ext cx="2664769" cy="625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EFFC57-B56D-4DC0-95A0-6B2FA1CF4EC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11" y="5861838"/>
            <a:ext cx="5280660" cy="8229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0E64FA-32D2-4A2D-A1B0-2E31067352A4}"/>
              </a:ext>
            </a:extLst>
          </p:cNvPr>
          <p:cNvSpPr txBox="1"/>
          <p:nvPr/>
        </p:nvSpPr>
        <p:spPr>
          <a:xfrm>
            <a:off x="2119211" y="641582"/>
            <a:ext cx="73163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400" b="1" dirty="0">
                <a:latin typeface="Arial" panose="020B0604020202020204" pitchFamily="34" charset="0"/>
                <a:cs typeface="Arial" panose="020B0604020202020204" pitchFamily="34" charset="0"/>
              </a:rPr>
              <a:t>AES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L" sz="5400" b="1" dirty="0">
                <a:latin typeface="Arial" panose="020B0604020202020204" pitchFamily="34" charset="0"/>
                <a:cs typeface="Arial" panose="020B0604020202020204" pitchFamily="34" charset="0"/>
              </a:rPr>
              <a:t>Add-on processor for RISC-V</a:t>
            </a:r>
            <a:endParaRPr lang="en-IL" sz="5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E655B-7F45-43A9-9094-A05F53D237BD}"/>
              </a:ext>
            </a:extLst>
          </p:cNvPr>
          <p:cNvSpPr txBox="1"/>
          <p:nvPr/>
        </p:nvSpPr>
        <p:spPr>
          <a:xfrm>
            <a:off x="3679630" y="3635188"/>
            <a:ext cx="419548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Students:	David Dan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Dolev Vaknin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Supervisor: 	Eric Herbelin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Semester:	Winter 2019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750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CD6654F-907F-4CAB-B198-819DE5247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57" y="2527926"/>
            <a:ext cx="5208282" cy="277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Left 2">
            <a:hlinkClick r:id="rId3" action="ppaction://hlinksldjump"/>
            <a:extLst>
              <a:ext uri="{FF2B5EF4-FFF2-40B4-BE49-F238E27FC236}">
                <a16:creationId xmlns:a16="http://schemas.microsoft.com/office/drawing/2014/main" id="{D942C837-6737-4095-AEE4-94F31038189F}"/>
              </a:ext>
            </a:extLst>
          </p:cNvPr>
          <p:cNvSpPr/>
          <p:nvPr/>
        </p:nvSpPr>
        <p:spPr>
          <a:xfrm>
            <a:off x="297711" y="6092455"/>
            <a:ext cx="552893" cy="47846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2BF80A-BFC7-4119-800D-31E55D31CE15}"/>
              </a:ext>
            </a:extLst>
          </p:cNvPr>
          <p:cNvSpPr/>
          <p:nvPr/>
        </p:nvSpPr>
        <p:spPr>
          <a:xfrm>
            <a:off x="2610199" y="578590"/>
            <a:ext cx="697159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60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MixColumns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(except for the last round)</a:t>
            </a:r>
          </a:p>
          <a:p>
            <a:pPr marL="457200" lvl="2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linear mixing operation which operates on the columns of the state, combining the four bytes in each column.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00A0FE7-C7E7-449B-AAFD-93C8C3EE6542}"/>
              </a:ext>
            </a:extLst>
          </p:cNvPr>
          <p:cNvSpPr/>
          <p:nvPr/>
        </p:nvSpPr>
        <p:spPr>
          <a:xfrm>
            <a:off x="5630861" y="3239773"/>
            <a:ext cx="930273" cy="336232"/>
          </a:xfrm>
          <a:prstGeom prst="roundRect">
            <a:avLst/>
          </a:prstGeom>
          <a:solidFill>
            <a:srgbClr val="EBFFC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cs typeface="Arial" panose="020B0604020202020204" pitchFamily="34" charset="0"/>
              </a:rPr>
              <a:t>MixColumns</a:t>
            </a:r>
            <a:endParaRPr lang="en-IL" sz="1600" dirty="0"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372CE-1ACE-4E81-A9D1-43B01BFEB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210" y="3701383"/>
            <a:ext cx="3383573" cy="102878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0771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clock&#10;&#10;Description automatically generated">
            <a:extLst>
              <a:ext uri="{FF2B5EF4-FFF2-40B4-BE49-F238E27FC236}">
                <a16:creationId xmlns:a16="http://schemas.microsoft.com/office/drawing/2014/main" id="{0FBCFBFC-7E62-4A4A-9E8F-AB8B9FCCC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554" y="2126512"/>
            <a:ext cx="5100891" cy="3965943"/>
          </a:xfrm>
          <a:prstGeom prst="rect">
            <a:avLst/>
          </a:prstGeom>
        </p:spPr>
      </p:pic>
      <p:sp>
        <p:nvSpPr>
          <p:cNvPr id="2" name="Arrow: Left 1">
            <a:hlinkClick r:id="rId3" action="ppaction://hlinksldjump"/>
            <a:extLst>
              <a:ext uri="{FF2B5EF4-FFF2-40B4-BE49-F238E27FC236}">
                <a16:creationId xmlns:a16="http://schemas.microsoft.com/office/drawing/2014/main" id="{9F133FF5-F2A1-4D41-A681-8D61833150BF}"/>
              </a:ext>
            </a:extLst>
          </p:cNvPr>
          <p:cNvSpPr/>
          <p:nvPr/>
        </p:nvSpPr>
        <p:spPr>
          <a:xfrm>
            <a:off x="297711" y="6092455"/>
            <a:ext cx="552893" cy="47846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9D4164-A720-4A99-ABDF-594ED9BF5187}"/>
              </a:ext>
            </a:extLst>
          </p:cNvPr>
          <p:cNvSpPr/>
          <p:nvPr/>
        </p:nvSpPr>
        <p:spPr>
          <a:xfrm>
            <a:off x="2237267" y="510364"/>
            <a:ext cx="771746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AddRoundKey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Each byte of the state is combined with a byte of the round key using bitwise xor. (twice in the first round - in the beginning and in the end of the round)</a:t>
            </a:r>
          </a:p>
          <a:p>
            <a:pPr lvl="1"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99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AE726ED-142D-4BDB-A2F7-A96FC59E281B}"/>
              </a:ext>
            </a:extLst>
          </p:cNvPr>
          <p:cNvSpPr txBox="1"/>
          <p:nvPr/>
        </p:nvSpPr>
        <p:spPr>
          <a:xfrm>
            <a:off x="3106270" y="504957"/>
            <a:ext cx="5979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Base architecture of the selected solution</a:t>
            </a:r>
            <a:endParaRPr lang="en-I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24B325-FE0D-4765-B749-D78E760553C1}"/>
              </a:ext>
            </a:extLst>
          </p:cNvPr>
          <p:cNvGrpSpPr/>
          <p:nvPr/>
        </p:nvGrpSpPr>
        <p:grpSpPr>
          <a:xfrm>
            <a:off x="880820" y="1286995"/>
            <a:ext cx="10430359" cy="4843221"/>
            <a:chOff x="0" y="0"/>
            <a:chExt cx="5928995" cy="261132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C5BC3A8-8E8D-4A88-9DE0-1CBF59ACDE95}"/>
                </a:ext>
              </a:extLst>
            </p:cNvPr>
            <p:cNvGrpSpPr/>
            <p:nvPr/>
          </p:nvGrpSpPr>
          <p:grpSpPr>
            <a:xfrm>
              <a:off x="0" y="0"/>
              <a:ext cx="5928995" cy="2611321"/>
              <a:chOff x="0" y="0"/>
              <a:chExt cx="8096250" cy="3846140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6F5636B1-4BB5-4CE7-AB3A-E55187B3DA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8096250" cy="3057525"/>
              </a:xfrm>
              <a:prstGeom prst="rect">
                <a:avLst/>
              </a:prstGeom>
            </p:spPr>
          </p:pic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80AE303E-AC48-4323-964C-45B166FB213F}"/>
                  </a:ext>
                </a:extLst>
              </p:cNvPr>
              <p:cNvSpPr/>
              <p:nvPr/>
            </p:nvSpPr>
            <p:spPr>
              <a:xfrm>
                <a:off x="3032215" y="3279681"/>
                <a:ext cx="1234736" cy="566459"/>
              </a:xfrm>
              <a:prstGeom prst="roundRect">
                <a:avLst/>
              </a:prstGeom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AES engine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2A15AB72-218A-41C8-918C-FA436AC5DCF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52727" y="3057133"/>
                <a:ext cx="2554648" cy="564631"/>
              </a:xfrm>
              <a:prstGeom prst="bentConnector3">
                <a:avLst>
                  <a:gd name="adj1" fmla="val 120432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or: Elbow 47">
                <a:extLst>
                  <a:ext uri="{FF2B5EF4-FFF2-40B4-BE49-F238E27FC236}">
                    <a16:creationId xmlns:a16="http://schemas.microsoft.com/office/drawing/2014/main" id="{DA5525AE-0677-4DED-AF88-C316800D17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95099" y="1064123"/>
                <a:ext cx="454392" cy="2493257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3006B8BE-D145-4EF6-B125-C1ECCB9C3257}"/>
                  </a:ext>
                </a:extLst>
              </p:cNvPr>
              <p:cNvSpPr/>
              <p:nvPr/>
            </p:nvSpPr>
            <p:spPr>
              <a:xfrm>
                <a:off x="652725" y="3279681"/>
                <a:ext cx="1349016" cy="566459"/>
              </a:xfrm>
              <a:prstGeom prst="roundRect">
                <a:avLst/>
              </a:prstGeom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AES register file</a:t>
                </a:r>
                <a:endParaRPr lang="en-US" sz="3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65B3216-EB11-4E68-AF3D-C1529AC4CE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7375" y="1880092"/>
                <a:ext cx="3" cy="11772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 descr="sd&#10;">
                <a:extLst>
                  <a:ext uri="{FF2B5EF4-FFF2-40B4-BE49-F238E27FC236}">
                    <a16:creationId xmlns:a16="http://schemas.microsoft.com/office/drawing/2014/main" id="{99A4D5EA-8BED-4052-A108-9079EF02A000}"/>
                  </a:ext>
                </a:extLst>
              </p:cNvPr>
              <p:cNvCxnSpPr/>
              <p:nvPr/>
            </p:nvCxnSpPr>
            <p:spPr>
              <a:xfrm>
                <a:off x="1999642" y="3412373"/>
                <a:ext cx="1032574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BF2E04F5-D618-46F9-8214-9967BE32AE68}"/>
                  </a:ext>
                </a:extLst>
              </p:cNvPr>
              <p:cNvCxnSpPr/>
              <p:nvPr/>
            </p:nvCxnSpPr>
            <p:spPr>
              <a:xfrm>
                <a:off x="2000866" y="3605248"/>
                <a:ext cx="103134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7D84C35A-85E6-4E80-9D72-1C37E37F5A3C}"/>
                  </a:ext>
                </a:extLst>
              </p:cNvPr>
              <p:cNvSpPr/>
              <p:nvPr/>
            </p:nvSpPr>
            <p:spPr>
              <a:xfrm>
                <a:off x="5260363" y="3274150"/>
                <a:ext cx="1234736" cy="566459"/>
              </a:xfrm>
              <a:prstGeom prst="roundRect">
                <a:avLst/>
              </a:prstGeom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AES WB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6E4F819-4832-4B75-BF9D-F98C19ABAF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5053" y="3532427"/>
                <a:ext cx="971539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or: Elbow 54">
                <a:extLst>
                  <a:ext uri="{FF2B5EF4-FFF2-40B4-BE49-F238E27FC236}">
                    <a16:creationId xmlns:a16="http://schemas.microsoft.com/office/drawing/2014/main" id="{73616E1C-04A0-4DAB-8866-C44F92A824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123892" y="2805215"/>
                <a:ext cx="216621" cy="708942"/>
              </a:xfrm>
              <a:prstGeom prst="bentConnector2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38C3AAB7-FF97-4995-90B2-5C1A55D6F9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86703" y="2702930"/>
                <a:ext cx="13064" cy="354592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ctor: Elbow 56">
                <a:extLst>
                  <a:ext uri="{FF2B5EF4-FFF2-40B4-BE49-F238E27FC236}">
                    <a16:creationId xmlns:a16="http://schemas.microsoft.com/office/drawing/2014/main" id="{D1E784BA-A62E-4D43-B051-BFEA741D844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269904" y="1242792"/>
                <a:ext cx="2094219" cy="1979559"/>
              </a:xfrm>
              <a:prstGeom prst="bentConnector3">
                <a:avLst>
                  <a:gd name="adj1" fmla="val 93663"/>
                </a:avLst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7BD812C2-2746-4DB8-8525-EC77CF621106}"/>
                  </a:ext>
                </a:extLst>
              </p:cNvPr>
              <p:cNvCxnSpPr/>
              <p:nvPr/>
            </p:nvCxnSpPr>
            <p:spPr>
              <a:xfrm rot="5400000" flipH="1" flipV="1">
                <a:off x="5871820" y="1696977"/>
                <a:ext cx="2081291" cy="651640"/>
              </a:xfrm>
              <a:prstGeom prst="bentConnector3">
                <a:avLst>
                  <a:gd name="adj1" fmla="val 564"/>
                </a:avLst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C2F0EFA0-543A-4C53-AD48-672112105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51" y="3721842"/>
                <a:ext cx="993412" cy="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19E48F9D-7E19-416D-94DD-00751B36DB7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186671" y="2707693"/>
                <a:ext cx="1691064" cy="349837"/>
              </a:xfrm>
              <a:prstGeom prst="bentConnector3">
                <a:avLst>
                  <a:gd name="adj1" fmla="val 99703"/>
                </a:avLst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A19E7567-19A8-4F80-88C6-710BF0FB38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9505" y="3709828"/>
                <a:ext cx="1032711" cy="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27CF3036-C5A5-472F-97F6-7EC93B74A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8658" y="2158211"/>
              <a:ext cx="658495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128-bit data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33" name="Text Box 2">
              <a:extLst>
                <a:ext uri="{FF2B5EF4-FFF2-40B4-BE49-F238E27FC236}">
                  <a16:creationId xmlns:a16="http://schemas.microsoft.com/office/drawing/2014/main" id="{9150037A-D12B-4739-BA79-1F209058B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8658" y="2294519"/>
              <a:ext cx="658495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128-bit key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34" name="Text Box 2">
              <a:extLst>
                <a:ext uri="{FF2B5EF4-FFF2-40B4-BE49-F238E27FC236}">
                  <a16:creationId xmlns:a16="http://schemas.microsoft.com/office/drawing/2014/main" id="{D3CC5228-5978-49BE-AE83-0FD126CB1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95" y="2294519"/>
              <a:ext cx="408305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32-bit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36" name="Text Box 2">
              <a:extLst>
                <a:ext uri="{FF2B5EF4-FFF2-40B4-BE49-F238E27FC236}">
                  <a16:creationId xmlns:a16="http://schemas.microsoft.com/office/drawing/2014/main" id="{726C8CC0-338A-4187-BECA-782ECD2F2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6931" y="1618658"/>
              <a:ext cx="658495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128-bit data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39" name="Text Box 2">
              <a:extLst>
                <a:ext uri="{FF2B5EF4-FFF2-40B4-BE49-F238E27FC236}">
                  <a16:creationId xmlns:a16="http://schemas.microsoft.com/office/drawing/2014/main" id="{6EF0DB4D-733F-424D-A017-346367CD2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177" y="2237724"/>
              <a:ext cx="559028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128-bit ciphered 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40" name="Text Box 2">
              <a:extLst>
                <a:ext uri="{FF2B5EF4-FFF2-40B4-BE49-F238E27FC236}">
                  <a16:creationId xmlns:a16="http://schemas.microsoft.com/office/drawing/2014/main" id="{A50A3F58-E9E6-4C81-A19E-57145B7F4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8064" y="2249083"/>
              <a:ext cx="408305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32-bit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2477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A0F65E-3712-4964-8AF0-A5E81B25DF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32000" y="2237657"/>
            <a:ext cx="8128000" cy="19361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949BA2-0445-45E6-A794-53F77294DB7E}"/>
              </a:ext>
            </a:extLst>
          </p:cNvPr>
          <p:cNvSpPr txBox="1"/>
          <p:nvPr/>
        </p:nvSpPr>
        <p:spPr>
          <a:xfrm>
            <a:off x="3106271" y="754339"/>
            <a:ext cx="5979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Commands structure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4AD69E-D9C0-4E44-8259-B98D6C8F8F8C}"/>
              </a:ext>
            </a:extLst>
          </p:cNvPr>
          <p:cNvGrpSpPr/>
          <p:nvPr/>
        </p:nvGrpSpPr>
        <p:grpSpPr>
          <a:xfrm>
            <a:off x="1824182" y="5195454"/>
            <a:ext cx="8543636" cy="549921"/>
            <a:chOff x="0" y="0"/>
            <a:chExt cx="5486400" cy="4083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D75698-CE3B-40EC-A3D8-BE87FA3DAAB9}"/>
                </a:ext>
              </a:extLst>
            </p:cNvPr>
            <p:cNvGrpSpPr/>
            <p:nvPr/>
          </p:nvGrpSpPr>
          <p:grpSpPr>
            <a:xfrm>
              <a:off x="0" y="0"/>
              <a:ext cx="5486400" cy="408305"/>
              <a:chOff x="0" y="0"/>
              <a:chExt cx="5486400" cy="408305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34FA4A1-22D3-4269-9578-8E5EF341DD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5486400" cy="408305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D9E28DD-8162-4827-9F13-1C26262DE047}"/>
                  </a:ext>
                </a:extLst>
              </p:cNvPr>
              <p:cNvSpPr/>
              <p:nvPr/>
            </p:nvSpPr>
            <p:spPr>
              <a:xfrm>
                <a:off x="4006516" y="204537"/>
                <a:ext cx="926431" cy="1503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 </a:t>
                </a:r>
                <a:endPara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68D2F-26A9-4E48-95A9-832CD508D323}"/>
                  </a:ext>
                </a:extLst>
              </p:cNvPr>
              <p:cNvSpPr/>
              <p:nvPr/>
            </p:nvSpPr>
            <p:spPr>
              <a:xfrm>
                <a:off x="3284621" y="198521"/>
                <a:ext cx="661737" cy="1503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 </a:t>
                </a:r>
                <a:endPara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93B7C26-1BDB-4476-B0E1-404FA3594830}"/>
                  </a:ext>
                </a:extLst>
              </p:cNvPr>
              <p:cNvSpPr/>
              <p:nvPr/>
            </p:nvSpPr>
            <p:spPr>
              <a:xfrm>
                <a:off x="174458" y="192505"/>
                <a:ext cx="926431" cy="1503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 </a:t>
                </a:r>
                <a:endPara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9573107-25CE-4DF2-B6D2-A3068F9C422C}"/>
                  </a:ext>
                </a:extLst>
              </p:cNvPr>
              <p:cNvSpPr/>
              <p:nvPr/>
            </p:nvSpPr>
            <p:spPr>
              <a:xfrm>
                <a:off x="2015289" y="198521"/>
                <a:ext cx="661737" cy="1503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 </a:t>
                </a:r>
                <a:endPara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E1CAF4E-CB05-4B1D-A220-D143CC8DA1E6}"/>
                  </a:ext>
                </a:extLst>
              </p:cNvPr>
              <p:cNvSpPr/>
              <p:nvPr/>
            </p:nvSpPr>
            <p:spPr>
              <a:xfrm>
                <a:off x="1263316" y="198521"/>
                <a:ext cx="661737" cy="1503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 </a:t>
                </a:r>
                <a:endPara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59E490-99BC-43D5-92CA-7E2FB57AC532}"/>
                  </a:ext>
                </a:extLst>
              </p:cNvPr>
              <p:cNvSpPr/>
              <p:nvPr/>
            </p:nvSpPr>
            <p:spPr>
              <a:xfrm>
                <a:off x="2785311" y="198521"/>
                <a:ext cx="409073" cy="1503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 </a:t>
                </a:r>
                <a:endPara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p:grpSp>
        <p:sp>
          <p:nvSpPr>
            <p:cNvPr id="6" name="Text Box 2">
              <a:extLst>
                <a:ext uri="{FF2B5EF4-FFF2-40B4-BE49-F238E27FC236}">
                  <a16:creationId xmlns:a16="http://schemas.microsoft.com/office/drawing/2014/main" id="{1711AA5A-F416-4432-A88C-25B006DDB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2241" y="116852"/>
              <a:ext cx="474980" cy="288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 algn="ctr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0x3b</a:t>
              </a:r>
              <a:endPara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0EF7C665-A677-47AA-B11F-E0E5CB18D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0770" y="116852"/>
              <a:ext cx="697832" cy="288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 algn="ctr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0x[0-3]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8" name="Text Box 2">
              <a:extLst>
                <a:ext uri="{FF2B5EF4-FFF2-40B4-BE49-F238E27FC236}">
                  <a16:creationId xmlns:a16="http://schemas.microsoft.com/office/drawing/2014/main" id="{122188C3-7E50-40F6-B1F6-8E6AD0422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199" y="116852"/>
              <a:ext cx="474980" cy="288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 algn="ctr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0x[0-3]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9" name="Text Box 2">
              <a:extLst>
                <a:ext uri="{FF2B5EF4-FFF2-40B4-BE49-F238E27FC236}">
                  <a16:creationId xmlns:a16="http://schemas.microsoft.com/office/drawing/2014/main" id="{0A634909-5117-4CCF-A227-C20E6CBDE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645" y="116852"/>
              <a:ext cx="751972" cy="288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 algn="ctr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0x[0-31]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7D7EB105-C403-4DD9-A7FB-4A78EF4BF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373" y="116852"/>
              <a:ext cx="474980" cy="288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 algn="ctr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0x0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218F13A2-7282-421F-A614-222C081AB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905" y="116852"/>
              <a:ext cx="474980" cy="288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 algn="ctr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0x0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426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EC5397-DA6B-406B-BCE7-A999F50CD9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95" y="1717415"/>
            <a:ext cx="6912610" cy="45633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A6CC21-7453-4849-9039-BE57A43BD78D}"/>
              </a:ext>
            </a:extLst>
          </p:cNvPr>
          <p:cNvSpPr txBox="1"/>
          <p:nvPr/>
        </p:nvSpPr>
        <p:spPr>
          <a:xfrm>
            <a:off x="3106270" y="504957"/>
            <a:ext cx="5979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AES Engine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733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E784B0-6AD5-4FE6-A71D-CEC070C7F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242" y="1577686"/>
            <a:ext cx="7741516" cy="4820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12F7D2-39A1-403A-AE89-2929A2C4BFE2}"/>
              </a:ext>
            </a:extLst>
          </p:cNvPr>
          <p:cNvSpPr txBox="1"/>
          <p:nvPr/>
        </p:nvSpPr>
        <p:spPr>
          <a:xfrm>
            <a:off x="3106271" y="652739"/>
            <a:ext cx="5979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AES Register File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98398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3D88E8-3421-4D78-8B7F-13164F856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2185987"/>
            <a:ext cx="9334500" cy="24860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9AA4C3-41A7-484A-9376-928F2E1F60A7}"/>
              </a:ext>
            </a:extLst>
          </p:cNvPr>
          <p:cNvSpPr/>
          <p:nvPr/>
        </p:nvSpPr>
        <p:spPr>
          <a:xfrm>
            <a:off x="4543781" y="750516"/>
            <a:ext cx="3104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AES Write Back Architecture</a:t>
            </a:r>
          </a:p>
        </p:txBody>
      </p:sp>
    </p:spTree>
    <p:extLst>
      <p:ext uri="{BB962C8B-B14F-4D97-AF65-F5344CB8AC3E}">
        <p14:creationId xmlns:p14="http://schemas.microsoft.com/office/powerpoint/2010/main" val="1877332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3E7F6A-6522-4D21-BA35-6FC4ADE1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957387"/>
            <a:ext cx="87249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47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834C16-0E26-46DE-A518-9D60C3BA9649}"/>
              </a:ext>
            </a:extLst>
          </p:cNvPr>
          <p:cNvSpPr/>
          <p:nvPr/>
        </p:nvSpPr>
        <p:spPr>
          <a:xfrm>
            <a:off x="721963" y="1816489"/>
            <a:ext cx="10748074" cy="3850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In our days, where we use sensors and processors anywhere and anytime, it’s getting </a:t>
            </a:r>
            <a:endParaRPr lang="he-IL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very hard to keep our data safe.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There are a lot of chances to steal the information between collecting the raw data by a sensor, and encryption of that data by our processor.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The goal of this project is to design and implement an AES encryption (or any other safe encryption method) inside RISC-V processor.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In this project we are using RI5CY core embedded in Pulpenix microcontroller.</a:t>
            </a:r>
            <a:endParaRPr lang="en-US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EF8335-9363-413A-AF08-0304F3F529F2}"/>
              </a:ext>
            </a:extLst>
          </p:cNvPr>
          <p:cNvSpPr txBox="1">
            <a:spLocks/>
          </p:cNvSpPr>
          <p:nvPr/>
        </p:nvSpPr>
        <p:spPr>
          <a:xfrm>
            <a:off x="1524000" y="767873"/>
            <a:ext cx="9144000" cy="71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43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D45C-4E99-4A36-9AEA-61B02FAAB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5105"/>
            <a:ext cx="9144000" cy="715402"/>
          </a:xfrm>
        </p:spPr>
        <p:txBody>
          <a:bodyPr/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0CFF4-9DD6-4CC7-906E-AF7BF2E9C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84628"/>
            <a:ext cx="9144000" cy="4538267"/>
          </a:xfrm>
        </p:spPr>
        <p:txBody>
          <a:bodyPr>
            <a:noAutofit/>
          </a:bodyPr>
          <a:lstStyle/>
          <a:p>
            <a:pPr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RISC-V is an open ISA </a:t>
            </a:r>
          </a:p>
          <a:p>
            <a:pPr marL="457200" lvl="2" algn="l">
              <a:spcBef>
                <a:spcPts val="6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Founded by University of Berkeley, California.</a:t>
            </a:r>
          </a:p>
          <a:p>
            <a:pPr marL="457200" lvl="2" algn="l">
              <a:spcBef>
                <a:spcPts val="6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Adopted by many in both academy and industry.</a:t>
            </a:r>
          </a:p>
          <a:p>
            <a:pPr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PULP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algn="l">
              <a:spcBef>
                <a:spcPts val="6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Parallel Ultra Low Power open-source computing platform  </a:t>
            </a:r>
          </a:p>
          <a:p>
            <a:pPr marL="457200" lvl="2" algn="l">
              <a:spcBef>
                <a:spcPts val="6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collaboration of ETH Zurich and University of Bologna.</a:t>
            </a:r>
          </a:p>
          <a:p>
            <a:pPr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PULPino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processor</a:t>
            </a:r>
          </a:p>
          <a:p>
            <a:pPr marL="457200" lvl="2" algn="l">
              <a:spcBef>
                <a:spcPts val="6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Based on PULP platform.</a:t>
            </a:r>
          </a:p>
          <a:p>
            <a:pPr marL="457200" lvl="2" algn="l">
              <a:spcBef>
                <a:spcPts val="6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Uses RI5CY core.</a:t>
            </a:r>
          </a:p>
          <a:p>
            <a:pPr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PULPeniX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algn="l">
              <a:spcBef>
                <a:spcPts val="6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Developed in Bar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Ilan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Enics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lab.</a:t>
            </a:r>
          </a:p>
          <a:p>
            <a:pPr marL="457200" lvl="2" algn="l">
              <a:spcBef>
                <a:spcPts val="6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HW and SW development and simulation environment.</a:t>
            </a:r>
          </a:p>
          <a:p>
            <a:pPr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AES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spcBef>
                <a:spcPts val="6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Advanced Encryption Standard - specification for the encryption of electronic data, based on a design principle known as a substitution–permutation network.</a:t>
            </a:r>
          </a:p>
        </p:txBody>
      </p:sp>
    </p:spTree>
    <p:extLst>
      <p:ext uri="{BB962C8B-B14F-4D97-AF65-F5344CB8AC3E}">
        <p14:creationId xmlns:p14="http://schemas.microsoft.com/office/powerpoint/2010/main" val="350600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AD29BF-6663-4462-8D1B-383475FCC12A}"/>
              </a:ext>
            </a:extLst>
          </p:cNvPr>
          <p:cNvSpPr txBox="1"/>
          <p:nvPr/>
        </p:nvSpPr>
        <p:spPr>
          <a:xfrm>
            <a:off x="2935941" y="875056"/>
            <a:ext cx="6320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  <a:endParaRPr lang="en-IL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367383-EB65-412C-8188-32EE4752C003}"/>
              </a:ext>
            </a:extLst>
          </p:cNvPr>
          <p:cNvSpPr txBox="1"/>
          <p:nvPr/>
        </p:nvSpPr>
        <p:spPr>
          <a:xfrm>
            <a:off x="1245704" y="1981849"/>
            <a:ext cx="970059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IL" sz="2000" dirty="0">
                <a:latin typeface="Arial" panose="020B0604020202020204" pitchFamily="34" charset="0"/>
                <a:cs typeface="Arial" panose="020B0604020202020204" pitchFamily="34" charset="0"/>
              </a:rPr>
              <a:t>Knowing RISC-V PULPINO infrastructure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Based on Michael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Avi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project.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IL" sz="2000" dirty="0">
                <a:latin typeface="Arial" panose="020B0604020202020204" pitchFamily="34" charset="0"/>
                <a:cs typeface="Arial" panose="020B0604020202020204" pitchFamily="34" charset="0"/>
              </a:rPr>
              <a:t>Integrating AES in RISC-V environment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AES accelerator and designated new commands (While maintaining backward compatibility).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IL" sz="2000" dirty="0">
                <a:latin typeface="Arial" panose="020B0604020202020204" pitchFamily="34" charset="0"/>
                <a:cs typeface="Arial" panose="020B0604020202020204" pitchFamily="34" charset="0"/>
              </a:rPr>
              <a:t>Demonstrate advantages in terms of performance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expect to increase in power and decrease in performance.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37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E71B9A-8901-4F24-9050-D973796AF026}"/>
              </a:ext>
            </a:extLst>
          </p:cNvPr>
          <p:cNvSpPr txBox="1"/>
          <p:nvPr/>
        </p:nvSpPr>
        <p:spPr>
          <a:xfrm>
            <a:off x="2901503" y="594892"/>
            <a:ext cx="6388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Possible solutions – pros and cons</a:t>
            </a:r>
            <a:endParaRPr lang="en-IL" sz="32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29B465B-BA63-4B62-8EDC-D65C1047F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278703"/>
              </p:ext>
            </p:extLst>
          </p:nvPr>
        </p:nvGraphicFramePr>
        <p:xfrm>
          <a:off x="1269273" y="1513435"/>
          <a:ext cx="9653451" cy="4021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824">
                  <a:extLst>
                    <a:ext uri="{9D8B030D-6E8A-4147-A177-3AD203B41FA5}">
                      <a16:colId xmlns:a16="http://schemas.microsoft.com/office/drawing/2014/main" val="4126224099"/>
                    </a:ext>
                  </a:extLst>
                </a:gridCol>
                <a:gridCol w="2766381">
                  <a:extLst>
                    <a:ext uri="{9D8B030D-6E8A-4147-A177-3AD203B41FA5}">
                      <a16:colId xmlns:a16="http://schemas.microsoft.com/office/drawing/2014/main" val="2183629188"/>
                    </a:ext>
                  </a:extLst>
                </a:gridCol>
                <a:gridCol w="3191499">
                  <a:extLst>
                    <a:ext uri="{9D8B030D-6E8A-4147-A177-3AD203B41FA5}">
                      <a16:colId xmlns:a16="http://schemas.microsoft.com/office/drawing/2014/main" val="169219873"/>
                    </a:ext>
                  </a:extLst>
                </a:gridCol>
                <a:gridCol w="2419747">
                  <a:extLst>
                    <a:ext uri="{9D8B030D-6E8A-4147-A177-3AD203B41FA5}">
                      <a16:colId xmlns:a16="http://schemas.microsoft.com/office/drawing/2014/main" val="1159880232"/>
                    </a:ext>
                  </a:extLst>
                </a:gridCol>
              </a:tblGrid>
              <a:tr h="1288197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Encryption from buffer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Encryption on-the-fly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Encryption command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227473"/>
                  </a:ext>
                </a:extLst>
              </a:tr>
              <a:tr h="1270747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Pros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Relatively secure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Relatively Easy to implement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Easy to implement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Encryption in early stages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Can store one encrypted 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934464"/>
                  </a:ext>
                </a:extLst>
              </a:tr>
              <a:tr h="1271466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Cons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Need to encrypt 4 registers (128-bit)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Slow down the processor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Not very secure (not AES)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Not the most secure method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Hard to implement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Slow down the processor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551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28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E75ED4-9B95-43A5-A973-D392A0EFD742}"/>
              </a:ext>
            </a:extLst>
          </p:cNvPr>
          <p:cNvSpPr txBox="1"/>
          <p:nvPr/>
        </p:nvSpPr>
        <p:spPr>
          <a:xfrm>
            <a:off x="3746125" y="283315"/>
            <a:ext cx="4699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AES algorithm</a:t>
            </a:r>
            <a:endParaRPr lang="en-IL" sz="32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29BA1F-AFE9-4A7A-A475-1B691DC9F15E}"/>
              </a:ext>
            </a:extLst>
          </p:cNvPr>
          <p:cNvSpPr/>
          <p:nvPr/>
        </p:nvSpPr>
        <p:spPr>
          <a:xfrm>
            <a:off x="6830559" y="1716287"/>
            <a:ext cx="1406170" cy="4990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Key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ED17DD-147A-409B-A032-A15BEB26985D}"/>
              </a:ext>
            </a:extLst>
          </p:cNvPr>
          <p:cNvSpPr/>
          <p:nvPr/>
        </p:nvSpPr>
        <p:spPr>
          <a:xfrm>
            <a:off x="4022020" y="1716287"/>
            <a:ext cx="1406170" cy="4990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Plain-Text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380E1A-4F7B-4554-8964-1486AC0CFC11}"/>
              </a:ext>
            </a:extLst>
          </p:cNvPr>
          <p:cNvCxnSpPr>
            <a:cxnSpLocks/>
            <a:stCxn id="3" idx="2"/>
            <a:endCxn id="8" idx="1"/>
          </p:cNvCxnSpPr>
          <p:nvPr/>
        </p:nvCxnSpPr>
        <p:spPr>
          <a:xfrm>
            <a:off x="7533645" y="2215302"/>
            <a:ext cx="1" cy="29394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F480EE79-FE8C-480B-9B8C-4146C18276AF}"/>
              </a:ext>
            </a:extLst>
          </p:cNvPr>
          <p:cNvSpPr/>
          <p:nvPr/>
        </p:nvSpPr>
        <p:spPr>
          <a:xfrm rot="5400000">
            <a:off x="5805818" y="4070735"/>
            <a:ext cx="3455655" cy="3326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Key Expansion Unit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D99CEE-335D-4A06-9B85-190653806186}"/>
              </a:ext>
            </a:extLst>
          </p:cNvPr>
          <p:cNvCxnSpPr>
            <a:cxnSpLocks/>
            <a:stCxn id="5" idx="2"/>
            <a:endCxn id="1027" idx="0"/>
          </p:cNvCxnSpPr>
          <p:nvPr/>
        </p:nvCxnSpPr>
        <p:spPr>
          <a:xfrm flipH="1">
            <a:off x="4717836" y="2215302"/>
            <a:ext cx="7269" cy="30073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hlinkClick r:id="rId2" action="ppaction://hlinksldjump"/>
            <a:extLst>
              <a:ext uri="{FF2B5EF4-FFF2-40B4-BE49-F238E27FC236}">
                <a16:creationId xmlns:a16="http://schemas.microsoft.com/office/drawing/2014/main" id="{247E60FE-62E4-4835-AAD9-08244D011233}"/>
              </a:ext>
            </a:extLst>
          </p:cNvPr>
          <p:cNvSpPr/>
          <p:nvPr/>
        </p:nvSpPr>
        <p:spPr>
          <a:xfrm>
            <a:off x="5351945" y="2509248"/>
            <a:ext cx="1547917" cy="3165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Round Key (0)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61F5AA-BA7D-4FC3-BAE5-72279B7FE595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6899863" y="2664722"/>
            <a:ext cx="469179" cy="280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CD0A4B-A1BC-48D2-BC41-031AA122D9FD}"/>
              </a:ext>
            </a:extLst>
          </p:cNvPr>
          <p:cNvCxnSpPr>
            <a:cxnSpLocks/>
            <a:stCxn id="15" idx="1"/>
            <a:endCxn id="1027" idx="6"/>
          </p:cNvCxnSpPr>
          <p:nvPr/>
        </p:nvCxnSpPr>
        <p:spPr>
          <a:xfrm flipH="1">
            <a:off x="4884177" y="2667530"/>
            <a:ext cx="467768" cy="678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hlinkClick r:id="rId3" action="ppaction://hlinksldjump"/>
            <a:extLst>
              <a:ext uri="{FF2B5EF4-FFF2-40B4-BE49-F238E27FC236}">
                <a16:creationId xmlns:a16="http://schemas.microsoft.com/office/drawing/2014/main" id="{9BC9EFC5-104D-48AD-9F4B-ED8BB7AA889B}"/>
              </a:ext>
            </a:extLst>
          </p:cNvPr>
          <p:cNvSpPr/>
          <p:nvPr/>
        </p:nvSpPr>
        <p:spPr>
          <a:xfrm>
            <a:off x="4067170" y="2964502"/>
            <a:ext cx="1312397" cy="3165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SubBytes</a:t>
            </a:r>
            <a:endParaRPr lang="en-US" sz="1600" dirty="0"/>
          </a:p>
        </p:txBody>
      </p:sp>
      <p:sp>
        <p:nvSpPr>
          <p:cNvPr id="25" name="Rectangle: Rounded Corners 24">
            <a:hlinkClick r:id="rId4" action="ppaction://hlinksldjump"/>
            <a:extLst>
              <a:ext uri="{FF2B5EF4-FFF2-40B4-BE49-F238E27FC236}">
                <a16:creationId xmlns:a16="http://schemas.microsoft.com/office/drawing/2014/main" id="{D0C24838-B8C6-4FC9-BE71-2FF9B652646F}"/>
              </a:ext>
            </a:extLst>
          </p:cNvPr>
          <p:cNvSpPr/>
          <p:nvPr/>
        </p:nvSpPr>
        <p:spPr>
          <a:xfrm>
            <a:off x="4069557" y="3359247"/>
            <a:ext cx="1312397" cy="3165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ShiftRows</a:t>
            </a:r>
            <a:endParaRPr lang="en-US" sz="1600" dirty="0"/>
          </a:p>
        </p:txBody>
      </p:sp>
      <p:sp>
        <p:nvSpPr>
          <p:cNvPr id="26" name="Rectangle: Rounded Corners 25">
            <a:hlinkClick r:id="rId5" action="ppaction://hlinksldjump"/>
            <a:extLst>
              <a:ext uri="{FF2B5EF4-FFF2-40B4-BE49-F238E27FC236}">
                <a16:creationId xmlns:a16="http://schemas.microsoft.com/office/drawing/2014/main" id="{DA3ADB96-BEFF-4EC3-89D6-2734B2BACB8D}"/>
              </a:ext>
            </a:extLst>
          </p:cNvPr>
          <p:cNvSpPr/>
          <p:nvPr/>
        </p:nvSpPr>
        <p:spPr>
          <a:xfrm>
            <a:off x="4067170" y="3763547"/>
            <a:ext cx="1312397" cy="3165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MixColumn</a:t>
            </a:r>
            <a:endParaRPr lang="en-US" sz="16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98CF2B-819E-4FD1-B39F-15B0CD214375}"/>
              </a:ext>
            </a:extLst>
          </p:cNvPr>
          <p:cNvCxnSpPr>
            <a:cxnSpLocks/>
            <a:stCxn id="1027" idx="4"/>
            <a:endCxn id="24" idx="0"/>
          </p:cNvCxnSpPr>
          <p:nvPr/>
        </p:nvCxnSpPr>
        <p:spPr>
          <a:xfrm>
            <a:off x="4717836" y="2832599"/>
            <a:ext cx="5533" cy="13190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E52F28-024C-4AC6-BC32-D540DEC0A277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4723369" y="3281065"/>
            <a:ext cx="2387" cy="7818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03841F-FBA4-4777-A5D9-9B4D8161C4F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4723369" y="3675810"/>
            <a:ext cx="2387" cy="8773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hlinkClick r:id="rId2" action="ppaction://hlinksldjump"/>
            <a:extLst>
              <a:ext uri="{FF2B5EF4-FFF2-40B4-BE49-F238E27FC236}">
                <a16:creationId xmlns:a16="http://schemas.microsoft.com/office/drawing/2014/main" id="{152CA6E9-D419-464F-8B77-5B2EA6A62426}"/>
              </a:ext>
            </a:extLst>
          </p:cNvPr>
          <p:cNvSpPr/>
          <p:nvPr/>
        </p:nvSpPr>
        <p:spPr>
          <a:xfrm>
            <a:off x="5355416" y="4394577"/>
            <a:ext cx="1547917" cy="3165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Round Key (9)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10A8C4-B654-497E-9ACC-686278B7F0A1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6903333" y="4550052"/>
            <a:ext cx="469179" cy="280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A581EC6-098D-44C6-B7C7-1A3E44314E23}"/>
              </a:ext>
            </a:extLst>
          </p:cNvPr>
          <p:cNvCxnSpPr>
            <a:cxnSpLocks/>
            <a:stCxn id="47" idx="1"/>
            <a:endCxn id="73" idx="6"/>
          </p:cNvCxnSpPr>
          <p:nvPr/>
        </p:nvCxnSpPr>
        <p:spPr>
          <a:xfrm flipH="1">
            <a:off x="4890471" y="4552859"/>
            <a:ext cx="464945" cy="670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hlinkClick r:id="rId3" action="ppaction://hlinksldjump"/>
            <a:extLst>
              <a:ext uri="{FF2B5EF4-FFF2-40B4-BE49-F238E27FC236}">
                <a16:creationId xmlns:a16="http://schemas.microsoft.com/office/drawing/2014/main" id="{AF4C7E27-3460-4481-BA09-7E5E8BB19AC5}"/>
              </a:ext>
            </a:extLst>
          </p:cNvPr>
          <p:cNvSpPr/>
          <p:nvPr/>
        </p:nvSpPr>
        <p:spPr>
          <a:xfrm>
            <a:off x="4070641" y="4842032"/>
            <a:ext cx="1312397" cy="3165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SubBytes</a:t>
            </a:r>
            <a:endParaRPr lang="en-US" sz="1600" dirty="0"/>
          </a:p>
        </p:txBody>
      </p:sp>
      <p:sp>
        <p:nvSpPr>
          <p:cNvPr id="51" name="Rectangle: Rounded Corners 50">
            <a:hlinkClick r:id="rId4" action="ppaction://hlinksldjump"/>
            <a:extLst>
              <a:ext uri="{FF2B5EF4-FFF2-40B4-BE49-F238E27FC236}">
                <a16:creationId xmlns:a16="http://schemas.microsoft.com/office/drawing/2014/main" id="{2AFA13D4-1557-4DFD-901F-8F31E5924BEF}"/>
              </a:ext>
            </a:extLst>
          </p:cNvPr>
          <p:cNvSpPr/>
          <p:nvPr/>
        </p:nvSpPr>
        <p:spPr>
          <a:xfrm>
            <a:off x="4073028" y="5249840"/>
            <a:ext cx="1312397" cy="3165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ShiftRows</a:t>
            </a:r>
            <a:endParaRPr lang="en-US" sz="16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5F422C3-2E42-4A46-901B-51815958D85E}"/>
              </a:ext>
            </a:extLst>
          </p:cNvPr>
          <p:cNvCxnSpPr>
            <a:cxnSpLocks/>
            <a:stCxn id="73" idx="4"/>
            <a:endCxn id="50" idx="0"/>
          </p:cNvCxnSpPr>
          <p:nvPr/>
        </p:nvCxnSpPr>
        <p:spPr>
          <a:xfrm>
            <a:off x="4724130" y="4717850"/>
            <a:ext cx="2710" cy="12418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4B5D7A4-37C4-457E-B681-47B877206122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4726840" y="5158595"/>
            <a:ext cx="2387" cy="9124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10A478-8D63-42FF-9582-2178DD9845C2}"/>
              </a:ext>
            </a:extLst>
          </p:cNvPr>
          <p:cNvCxnSpPr>
            <a:cxnSpLocks/>
            <a:stCxn id="51" idx="2"/>
            <a:endCxn id="72" idx="0"/>
          </p:cNvCxnSpPr>
          <p:nvPr/>
        </p:nvCxnSpPr>
        <p:spPr>
          <a:xfrm flipH="1">
            <a:off x="4729225" y="5566403"/>
            <a:ext cx="2" cy="8053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BE33891-A138-4989-813A-7C33822B4E01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4717836" y="4297680"/>
            <a:ext cx="6294" cy="10360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hlinkClick r:id="rId2" action="ppaction://hlinksldjump"/>
            <a:extLst>
              <a:ext uri="{FF2B5EF4-FFF2-40B4-BE49-F238E27FC236}">
                <a16:creationId xmlns:a16="http://schemas.microsoft.com/office/drawing/2014/main" id="{F7E5151C-0BFE-4429-84D1-846C09E5F415}"/>
              </a:ext>
            </a:extLst>
          </p:cNvPr>
          <p:cNvSpPr/>
          <p:nvPr/>
        </p:nvSpPr>
        <p:spPr>
          <a:xfrm>
            <a:off x="5355416" y="5646662"/>
            <a:ext cx="1547917" cy="3165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Round Key (10)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4B092EC-A703-47BE-8BE4-D390F8F0392B}"/>
              </a:ext>
            </a:extLst>
          </p:cNvPr>
          <p:cNvCxnSpPr>
            <a:cxnSpLocks/>
            <a:endCxn id="60" idx="3"/>
          </p:cNvCxnSpPr>
          <p:nvPr/>
        </p:nvCxnSpPr>
        <p:spPr>
          <a:xfrm flipH="1">
            <a:off x="6903333" y="5802136"/>
            <a:ext cx="469179" cy="280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C1C2AC2-F6BE-45EB-B154-2307E26E6B84}"/>
              </a:ext>
            </a:extLst>
          </p:cNvPr>
          <p:cNvCxnSpPr>
            <a:cxnSpLocks/>
            <a:stCxn id="60" idx="1"/>
            <a:endCxn id="72" idx="6"/>
          </p:cNvCxnSpPr>
          <p:nvPr/>
        </p:nvCxnSpPr>
        <p:spPr>
          <a:xfrm flipH="1">
            <a:off x="4895566" y="5804943"/>
            <a:ext cx="459850" cy="27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D73817E-DFCF-4CFA-99CC-71898E0A4D26}"/>
              </a:ext>
            </a:extLst>
          </p:cNvPr>
          <p:cNvCxnSpPr>
            <a:cxnSpLocks/>
            <a:stCxn id="72" idx="4"/>
            <a:endCxn id="66" idx="0"/>
          </p:cNvCxnSpPr>
          <p:nvPr/>
        </p:nvCxnSpPr>
        <p:spPr>
          <a:xfrm>
            <a:off x="4729225" y="5963497"/>
            <a:ext cx="1" cy="15102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A89F8D78-F6B4-4C94-90B9-6E7481E2FB81}"/>
              </a:ext>
            </a:extLst>
          </p:cNvPr>
          <p:cNvSpPr/>
          <p:nvPr/>
        </p:nvSpPr>
        <p:spPr>
          <a:xfrm>
            <a:off x="3955267" y="6114521"/>
            <a:ext cx="1547917" cy="3165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Cipher text</a:t>
            </a:r>
          </a:p>
        </p:txBody>
      </p:sp>
      <p:sp>
        <p:nvSpPr>
          <p:cNvPr id="1027" name="Flowchart: Or 1026">
            <a:hlinkClick r:id="rId6" action="ppaction://hlinksldjump"/>
            <a:extLst>
              <a:ext uri="{FF2B5EF4-FFF2-40B4-BE49-F238E27FC236}">
                <a16:creationId xmlns:a16="http://schemas.microsoft.com/office/drawing/2014/main" id="{9E566F53-41C4-40B1-B728-92B9B2D110B4}"/>
              </a:ext>
            </a:extLst>
          </p:cNvPr>
          <p:cNvSpPr/>
          <p:nvPr/>
        </p:nvSpPr>
        <p:spPr>
          <a:xfrm>
            <a:off x="4551495" y="2516036"/>
            <a:ext cx="332682" cy="316564"/>
          </a:xfrm>
          <a:prstGeom prst="flowChar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2" name="Flowchart: Or 71">
            <a:hlinkClick r:id="rId6" action="ppaction://hlinksldjump"/>
            <a:extLst>
              <a:ext uri="{FF2B5EF4-FFF2-40B4-BE49-F238E27FC236}">
                <a16:creationId xmlns:a16="http://schemas.microsoft.com/office/drawing/2014/main" id="{F2260B3E-0004-434C-B55D-4CBB3393AEAC}"/>
              </a:ext>
            </a:extLst>
          </p:cNvPr>
          <p:cNvSpPr/>
          <p:nvPr/>
        </p:nvSpPr>
        <p:spPr>
          <a:xfrm>
            <a:off x="4562884" y="5646933"/>
            <a:ext cx="332682" cy="316564"/>
          </a:xfrm>
          <a:prstGeom prst="flowChar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3" name="Flowchart: Or 72">
            <a:hlinkClick r:id="rId6" action="ppaction://hlinksldjump"/>
            <a:extLst>
              <a:ext uri="{FF2B5EF4-FFF2-40B4-BE49-F238E27FC236}">
                <a16:creationId xmlns:a16="http://schemas.microsoft.com/office/drawing/2014/main" id="{F475C989-E57D-42C3-B9BC-C4FCE6730FB9}"/>
              </a:ext>
            </a:extLst>
          </p:cNvPr>
          <p:cNvSpPr/>
          <p:nvPr/>
        </p:nvSpPr>
        <p:spPr>
          <a:xfrm>
            <a:off x="4557789" y="4401286"/>
            <a:ext cx="332682" cy="316564"/>
          </a:xfrm>
          <a:prstGeom prst="flowChar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5748D2-F5F4-4B3D-B658-EFCD0B39E2C0}"/>
              </a:ext>
            </a:extLst>
          </p:cNvPr>
          <p:cNvSpPr/>
          <p:nvPr/>
        </p:nvSpPr>
        <p:spPr>
          <a:xfrm>
            <a:off x="1814621" y="896449"/>
            <a:ext cx="85627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AES encryption is done in several rounds (10 rounds for 128 bit key), and each one of the rounds is consist of several processing steps.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719EB1-9725-41AC-ADE6-DCB24B7DB8D6}"/>
              </a:ext>
            </a:extLst>
          </p:cNvPr>
          <p:cNvSpPr txBox="1"/>
          <p:nvPr/>
        </p:nvSpPr>
        <p:spPr>
          <a:xfrm rot="5400000">
            <a:off x="6086081" y="3368041"/>
            <a:ext cx="448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IL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2F9213-457D-4E00-B958-FAF121E247F6}"/>
              </a:ext>
            </a:extLst>
          </p:cNvPr>
          <p:cNvSpPr txBox="1"/>
          <p:nvPr/>
        </p:nvSpPr>
        <p:spPr>
          <a:xfrm rot="5400000">
            <a:off x="4561323" y="4066517"/>
            <a:ext cx="44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427983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15" grpId="0" animBg="1"/>
      <p:bldP spid="24" grpId="0" animBg="1"/>
      <p:bldP spid="25" grpId="0" animBg="1"/>
      <p:bldP spid="26" grpId="0" animBg="1"/>
      <p:bldP spid="47" grpId="0" animBg="1"/>
      <p:bldP spid="50" grpId="0" animBg="1"/>
      <p:bldP spid="51" grpId="0" animBg="1"/>
      <p:bldP spid="60" grpId="0" animBg="1"/>
      <p:bldP spid="66" grpId="0" animBg="1"/>
      <p:bldP spid="1027" grpId="0" animBg="1"/>
      <p:bldP spid="72" grpId="0" animBg="1"/>
      <p:bldP spid="73" grpId="0" animBg="1"/>
      <p:bldP spid="13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75CDB85-C543-48CF-8B38-BC22EB0FEA7D}"/>
              </a:ext>
            </a:extLst>
          </p:cNvPr>
          <p:cNvGrpSpPr/>
          <p:nvPr/>
        </p:nvGrpSpPr>
        <p:grpSpPr>
          <a:xfrm>
            <a:off x="3604880" y="1924492"/>
            <a:ext cx="4982240" cy="4357246"/>
            <a:chOff x="3162300" y="576262"/>
            <a:chExt cx="5867400" cy="570547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A2721E4-696D-413C-8E02-4A981A33B3D2}"/>
                </a:ext>
              </a:extLst>
            </p:cNvPr>
            <p:cNvCxnSpPr/>
            <p:nvPr/>
          </p:nvCxnSpPr>
          <p:spPr>
            <a:xfrm>
              <a:off x="3581400" y="3124199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 descr="A picture containing computer, black, remote&#10;&#10;Description automatically generated">
              <a:extLst>
                <a:ext uri="{FF2B5EF4-FFF2-40B4-BE49-F238E27FC236}">
                  <a16:creationId xmlns:a16="http://schemas.microsoft.com/office/drawing/2014/main" id="{D27A58B1-C1EF-4515-9FEA-8F85C81BA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00" y="576262"/>
              <a:ext cx="5867400" cy="5705475"/>
            </a:xfrm>
            <a:prstGeom prst="rect">
              <a:avLst/>
            </a:prstGeom>
          </p:spPr>
        </p:pic>
        <p:sp>
          <p:nvSpPr>
            <p:cNvPr id="5" name="Flowchart: Or 4">
              <a:extLst>
                <a:ext uri="{FF2B5EF4-FFF2-40B4-BE49-F238E27FC236}">
                  <a16:creationId xmlns:a16="http://schemas.microsoft.com/office/drawing/2014/main" id="{2EB55446-E9B4-4332-ABE2-7FCFFE56DE5F}"/>
                </a:ext>
              </a:extLst>
            </p:cNvPr>
            <p:cNvSpPr/>
            <p:nvPr/>
          </p:nvSpPr>
          <p:spPr>
            <a:xfrm>
              <a:off x="3441700" y="3124199"/>
              <a:ext cx="279400" cy="279400"/>
            </a:xfrm>
            <a:prstGeom prst="flowChar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67C8868-1F80-4B5B-BE1D-AC3758E8F038}"/>
                </a:ext>
              </a:extLst>
            </p:cNvPr>
            <p:cNvCxnSpPr/>
            <p:nvPr/>
          </p:nvCxnSpPr>
          <p:spPr>
            <a:xfrm>
              <a:off x="3594100" y="5659436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Or 9">
              <a:extLst>
                <a:ext uri="{FF2B5EF4-FFF2-40B4-BE49-F238E27FC236}">
                  <a16:creationId xmlns:a16="http://schemas.microsoft.com/office/drawing/2014/main" id="{E8EA4E6A-E276-42B7-8FEF-B5D91C6FD889}"/>
                </a:ext>
              </a:extLst>
            </p:cNvPr>
            <p:cNvSpPr/>
            <p:nvPr/>
          </p:nvSpPr>
          <p:spPr>
            <a:xfrm>
              <a:off x="3454400" y="5659436"/>
              <a:ext cx="279400" cy="279400"/>
            </a:xfrm>
            <a:prstGeom prst="flowChar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9" name="Flowchart: Or 18">
            <a:extLst>
              <a:ext uri="{FF2B5EF4-FFF2-40B4-BE49-F238E27FC236}">
                <a16:creationId xmlns:a16="http://schemas.microsoft.com/office/drawing/2014/main" id="{DB136F5C-0425-452E-8BB7-7D04C9D26FBB}"/>
              </a:ext>
            </a:extLst>
          </p:cNvPr>
          <p:cNvSpPr/>
          <p:nvPr/>
        </p:nvSpPr>
        <p:spPr>
          <a:xfrm>
            <a:off x="5124948" y="3404435"/>
            <a:ext cx="222556" cy="206787"/>
          </a:xfrm>
          <a:prstGeom prst="flowChar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Arrow: Left 7">
            <a:hlinkClick r:id="rId3" action="ppaction://hlinksldjump"/>
            <a:extLst>
              <a:ext uri="{FF2B5EF4-FFF2-40B4-BE49-F238E27FC236}">
                <a16:creationId xmlns:a16="http://schemas.microsoft.com/office/drawing/2014/main" id="{4D22046B-41A7-4A4E-B0AB-4B46ABC13913}"/>
              </a:ext>
            </a:extLst>
          </p:cNvPr>
          <p:cNvSpPr/>
          <p:nvPr/>
        </p:nvSpPr>
        <p:spPr>
          <a:xfrm>
            <a:off x="297711" y="6092455"/>
            <a:ext cx="552893" cy="47846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71DDFD-6F63-4091-9825-757FD8FB0D86}"/>
              </a:ext>
            </a:extLst>
          </p:cNvPr>
          <p:cNvSpPr/>
          <p:nvPr/>
        </p:nvSpPr>
        <p:spPr>
          <a:xfrm>
            <a:off x="2592572" y="521263"/>
            <a:ext cx="700685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KeyExpansion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Expanding the given key with 128 bits to 1408 bits using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Rijndael's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key schedule.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91D069-D159-482C-B80B-3D570099E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053" y="1855102"/>
            <a:ext cx="3718882" cy="3734124"/>
          </a:xfrm>
          <a:prstGeom prst="rect">
            <a:avLst/>
          </a:prstGeom>
          <a:ln w="41275"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A090EC-53DF-4936-B642-BCA9BA53B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1817" y="1855102"/>
            <a:ext cx="3528366" cy="28958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801380-1C33-4C42-A238-B0E6C4516506}"/>
              </a:ext>
            </a:extLst>
          </p:cNvPr>
          <p:cNvSpPr/>
          <p:nvPr/>
        </p:nvSpPr>
        <p:spPr>
          <a:xfrm>
            <a:off x="3625200" y="3129280"/>
            <a:ext cx="658662" cy="239137"/>
          </a:xfrm>
          <a:prstGeom prst="roundRect">
            <a:avLst/>
          </a:prstGeom>
          <a:solidFill>
            <a:srgbClr val="EBFFC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RotWord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BDF9B73-BB19-48F9-B951-5CC09015B956}"/>
              </a:ext>
            </a:extLst>
          </p:cNvPr>
          <p:cNvSpPr/>
          <p:nvPr/>
        </p:nvSpPr>
        <p:spPr>
          <a:xfrm>
            <a:off x="3625200" y="3611222"/>
            <a:ext cx="663133" cy="259118"/>
          </a:xfrm>
          <a:prstGeom prst="roundRect">
            <a:avLst/>
          </a:prstGeom>
          <a:solidFill>
            <a:srgbClr val="EBFFC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SubWord</a:t>
            </a:r>
            <a:endParaRPr lang="en-I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CAA948A-09DC-444C-9686-1142F03729F4}"/>
              </a:ext>
            </a:extLst>
          </p:cNvPr>
          <p:cNvSpPr/>
          <p:nvPr/>
        </p:nvSpPr>
        <p:spPr>
          <a:xfrm>
            <a:off x="3635767" y="4100536"/>
            <a:ext cx="658662" cy="239137"/>
          </a:xfrm>
          <a:prstGeom prst="roundRect">
            <a:avLst/>
          </a:prstGeom>
          <a:solidFill>
            <a:srgbClr val="EBFFC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Rcon</a:t>
            </a:r>
            <a:endParaRPr lang="en-IL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73FCA90-1CB4-4A87-895E-6A54167D98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7006" y="2344262"/>
            <a:ext cx="6942422" cy="95258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25" name="Picture 24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D35470F5-866F-4648-B41A-00EF968E88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307" y="3778199"/>
            <a:ext cx="3893820" cy="1356360"/>
          </a:xfrm>
          <a:prstGeom prst="rect">
            <a:avLst/>
          </a:prstGeom>
          <a:ln w="412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3156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rossword, clock, black, hanging&#10;&#10;Description automatically generated">
            <a:extLst>
              <a:ext uri="{FF2B5EF4-FFF2-40B4-BE49-F238E27FC236}">
                <a16:creationId xmlns:a16="http://schemas.microsoft.com/office/drawing/2014/main" id="{7AE85A75-CA82-4CE1-BD83-DA54BD0D3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635" y="2794051"/>
            <a:ext cx="4832729" cy="2513019"/>
          </a:xfrm>
          <a:prstGeom prst="rect">
            <a:avLst/>
          </a:prstGeom>
        </p:spPr>
      </p:pic>
      <p:sp>
        <p:nvSpPr>
          <p:cNvPr id="3" name="Arrow: Left 2">
            <a:hlinkClick r:id="rId3" action="ppaction://hlinksldjump"/>
            <a:extLst>
              <a:ext uri="{FF2B5EF4-FFF2-40B4-BE49-F238E27FC236}">
                <a16:creationId xmlns:a16="http://schemas.microsoft.com/office/drawing/2014/main" id="{7087E8C6-596D-4B10-B106-9409F60806EB}"/>
              </a:ext>
            </a:extLst>
          </p:cNvPr>
          <p:cNvSpPr/>
          <p:nvPr/>
        </p:nvSpPr>
        <p:spPr>
          <a:xfrm>
            <a:off x="297711" y="6092455"/>
            <a:ext cx="552893" cy="47846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DCD7A4-5664-4CD0-8410-49F37C7F0F32}"/>
              </a:ext>
            </a:extLst>
          </p:cNvPr>
          <p:cNvSpPr/>
          <p:nvPr/>
        </p:nvSpPr>
        <p:spPr>
          <a:xfrm>
            <a:off x="2766237" y="612211"/>
            <a:ext cx="665952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60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SubBytes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non-linear substitution step where each byte is replaced with another according to a lookup table.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E4B23D-0387-49CD-824B-AE85365C525E}"/>
              </a:ext>
            </a:extLst>
          </p:cNvPr>
          <p:cNvSpPr/>
          <p:nvPr/>
        </p:nvSpPr>
        <p:spPr>
          <a:xfrm>
            <a:off x="5657863" y="3233737"/>
            <a:ext cx="876272" cy="333375"/>
          </a:xfrm>
          <a:prstGeom prst="roundRect">
            <a:avLst/>
          </a:prstGeom>
          <a:solidFill>
            <a:srgbClr val="EBFFC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cs typeface="Arial" panose="020B0604020202020204" pitchFamily="34" charset="0"/>
              </a:rPr>
              <a:t>SubBytes</a:t>
            </a:r>
            <a:endParaRPr lang="en-IL" dirty="0"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4A226-D4D0-4991-A5A6-1BFA3A67D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958" y="2076913"/>
            <a:ext cx="3718882" cy="3734124"/>
          </a:xfrm>
          <a:prstGeom prst="rect">
            <a:avLst/>
          </a:prstGeom>
          <a:ln w="412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7491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A65FB7-8119-4013-9F5D-2DF0F70DC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175" y="2361410"/>
            <a:ext cx="5615985" cy="212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Left 2">
            <a:hlinkClick r:id="rId3" action="ppaction://hlinksldjump"/>
            <a:extLst>
              <a:ext uri="{FF2B5EF4-FFF2-40B4-BE49-F238E27FC236}">
                <a16:creationId xmlns:a16="http://schemas.microsoft.com/office/drawing/2014/main" id="{A486846B-E2C6-4E50-86F9-645DFE9C22D9}"/>
              </a:ext>
            </a:extLst>
          </p:cNvPr>
          <p:cNvSpPr/>
          <p:nvPr/>
        </p:nvSpPr>
        <p:spPr>
          <a:xfrm>
            <a:off x="297711" y="6092455"/>
            <a:ext cx="552893" cy="47846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C41DA8-2EBC-4B9D-9939-4BF32A6599F8}"/>
              </a:ext>
            </a:extLst>
          </p:cNvPr>
          <p:cNvSpPr/>
          <p:nvPr/>
        </p:nvSpPr>
        <p:spPr>
          <a:xfrm>
            <a:off x="3048000" y="660070"/>
            <a:ext cx="6096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ShiftRows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transposition step where the last three rows of the state are shifted cyclically a certain number of steps.</a:t>
            </a:r>
          </a:p>
        </p:txBody>
      </p:sp>
    </p:spTree>
    <p:extLst>
      <p:ext uri="{BB962C8B-B14F-4D97-AF65-F5344CB8AC3E}">
        <p14:creationId xmlns:p14="http://schemas.microsoft.com/office/powerpoint/2010/main" val="85103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5246</TotalTime>
  <Words>456</Words>
  <Application>Microsoft Office PowerPoint</Application>
  <PresentationFormat>Widescreen</PresentationFormat>
  <Paragraphs>113</Paragraphs>
  <Slides>17</Slides>
  <Notes>2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Dan</dc:creator>
  <cp:lastModifiedBy>David Dan</cp:lastModifiedBy>
  <cp:revision>57</cp:revision>
  <dcterms:created xsi:type="dcterms:W3CDTF">2019-12-31T15:08:14Z</dcterms:created>
  <dcterms:modified xsi:type="dcterms:W3CDTF">2020-11-18T14:25:00Z</dcterms:modified>
</cp:coreProperties>
</file>