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257" r:id="rId4"/>
    <p:sldId id="258" r:id="rId5"/>
    <p:sldId id="261" r:id="rId6"/>
    <p:sldId id="259" r:id="rId7"/>
    <p:sldId id="268" r:id="rId8"/>
    <p:sldId id="270" r:id="rId9"/>
    <p:sldId id="269" r:id="rId10"/>
    <p:sldId id="271" r:id="rId11"/>
    <p:sldId id="272" r:id="rId12"/>
    <p:sldId id="280" r:id="rId13"/>
    <p:sldId id="281" r:id="rId14"/>
    <p:sldId id="262" r:id="rId15"/>
    <p:sldId id="273" r:id="rId16"/>
    <p:sldId id="275" r:id="rId17"/>
    <p:sldId id="277" r:id="rId18"/>
    <p:sldId id="278" r:id="rId19"/>
    <p:sldId id="286" r:id="rId20"/>
    <p:sldId id="293" r:id="rId21"/>
    <p:sldId id="294" r:id="rId22"/>
    <p:sldId id="289" r:id="rId23"/>
    <p:sldId id="290" r:id="rId24"/>
    <p:sldId id="291" r:id="rId25"/>
    <p:sldId id="292" r:id="rId26"/>
    <p:sldId id="288" r:id="rId27"/>
    <p:sldId id="283" r:id="rId28"/>
    <p:sldId id="284" r:id="rId29"/>
    <p:sldId id="285" r:id="rId30"/>
    <p:sldId id="276" r:id="rId31"/>
    <p:sldId id="282" r:id="rId32"/>
    <p:sldId id="287" r:id="rId33"/>
    <p:sldId id="295" r:id="rId34"/>
    <p:sldId id="296" r:id="rId3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4AE33A-C409-4497-84E9-848659ABBC3F}">
          <p14:sldIdLst>
            <p14:sldId id="256"/>
            <p14:sldId id="274"/>
            <p14:sldId id="257"/>
            <p14:sldId id="258"/>
            <p14:sldId id="261"/>
          </p14:sldIdLst>
        </p14:section>
        <p14:section name="diagram" id="{3AE94F32-826E-4138-A3AF-1535B3A7B7AA}">
          <p14:sldIdLst>
            <p14:sldId id="259"/>
            <p14:sldId id="268"/>
            <p14:sldId id="270"/>
            <p14:sldId id="269"/>
            <p14:sldId id="271"/>
            <p14:sldId id="272"/>
            <p14:sldId id="280"/>
            <p14:sldId id="281"/>
            <p14:sldId id="262"/>
            <p14:sldId id="273"/>
            <p14:sldId id="275"/>
            <p14:sldId id="277"/>
            <p14:sldId id="278"/>
            <p14:sldId id="286"/>
            <p14:sldId id="293"/>
            <p14:sldId id="294"/>
            <p14:sldId id="289"/>
            <p14:sldId id="290"/>
            <p14:sldId id="291"/>
            <p14:sldId id="292"/>
            <p14:sldId id="288"/>
            <p14:sldId id="283"/>
            <p14:sldId id="284"/>
            <p14:sldId id="285"/>
            <p14:sldId id="276"/>
            <p14:sldId id="282"/>
            <p14:sldId id="28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an" initials="DD" lastIdx="1" clrIdx="0">
    <p:extLst>
      <p:ext uri="{19B8F6BF-5375-455C-9EA6-DF929625EA0E}">
        <p15:presenceInfo xmlns:p15="http://schemas.microsoft.com/office/powerpoint/2012/main" userId="7b932858d8f087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EB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BC9737-9BB3-4889-AC60-455F1CAA8D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AA1C-0FF5-493E-BF0D-4CE04DBE1E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28EB-730D-4ECB-BE38-5D805EB50BF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DA158-A253-4CD4-BE43-3130E6DE9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AA934-DC18-4C20-9937-6B1F4A56A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10453-8F62-4AA2-BC0D-02546314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0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85B0-C9C6-4BCF-B04E-268142AD739B}" type="datetimeFigureOut">
              <a:rPr lang="en-IL" smtClean="0"/>
              <a:t>11/23/2020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FAFC-D191-4543-8F0A-0BA7C7185E8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03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 שמי דוד ונמצא איתי פה דולב, שנינו עבדנו על פרויקט למימוש והטמעת מאיץ </a:t>
            </a:r>
            <a:r>
              <a:rPr lang="en-US" dirty="0"/>
              <a:t>AES</a:t>
            </a:r>
            <a:r>
              <a:rPr lang="he-IL" dirty="0"/>
              <a:t> לתוך מעבד 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את הפרויקט ביצענו תחת הנחייתו של אריק </a:t>
            </a:r>
            <a:r>
              <a:rPr lang="he-IL" dirty="0" err="1"/>
              <a:t>הרבלין</a:t>
            </a:r>
            <a:r>
              <a:rPr lang="he-IL" dirty="0"/>
              <a:t> ממעבדת </a:t>
            </a:r>
            <a:r>
              <a:rPr lang="en-US" dirty="0"/>
              <a:t>ASIC</a:t>
            </a:r>
            <a:r>
              <a:rPr lang="he-IL" dirty="0"/>
              <a:t>^2 ותחת המעבדה ל-</a:t>
            </a:r>
            <a:r>
              <a:rPr lang="en-US" dirty="0"/>
              <a:t>VLSI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139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 שלישי הינו הזזת שורות, שהוא בעצם פעולת </a:t>
            </a:r>
            <a:r>
              <a:rPr lang="en-US" dirty="0"/>
              <a:t>SHIFT</a:t>
            </a:r>
            <a:r>
              <a:rPr lang="he-IL" dirty="0"/>
              <a:t> של שורות מטריצת המידע (מטריצת 4</a:t>
            </a:r>
            <a:r>
              <a:rPr lang="en-US" dirty="0"/>
              <a:t>X</a:t>
            </a:r>
            <a:r>
              <a:rPr lang="he-IL" dirty="0"/>
              <a:t>4, בה כל תא הוא בייט), כל שורה מוזזת לפי מיקומה:</a:t>
            </a:r>
          </a:p>
          <a:p>
            <a:pPr algn="r" rtl="1"/>
            <a:r>
              <a:rPr lang="he-IL" dirty="0"/>
              <a:t>שורה 1 	1&gt;&gt;</a:t>
            </a:r>
          </a:p>
          <a:p>
            <a:pPr algn="r" rtl="1"/>
            <a:r>
              <a:rPr lang="he-IL" dirty="0"/>
              <a:t>שורה 2	2&gt;&gt;</a:t>
            </a:r>
          </a:p>
          <a:p>
            <a:pPr algn="r" rtl="1"/>
            <a:r>
              <a:rPr lang="he-IL" dirty="0"/>
              <a:t>שורה 3	3&gt;&gt;</a:t>
            </a:r>
          </a:p>
          <a:p>
            <a:pPr algn="r" rtl="1"/>
            <a:r>
              <a:rPr lang="he-IL" dirty="0"/>
              <a:t>שורה 4	4&gt;&gt;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8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 רביעי הוא ערבול עמודות, בו מתבצע כפל </a:t>
            </a:r>
            <a:r>
              <a:rPr lang="he-IL" dirty="0" err="1"/>
              <a:t>מטריצי</a:t>
            </a:r>
            <a:r>
              <a:rPr lang="he-IL" dirty="0"/>
              <a:t> של מטריצה ספציפית ואחידה בכל אחת מעמודות המטריצה של המידע, ולאחר מכן פעולת </a:t>
            </a:r>
            <a:r>
              <a:rPr lang="en-US" dirty="0"/>
              <a:t>XOR</a:t>
            </a:r>
            <a:r>
              <a:rPr lang="he-IL" dirty="0"/>
              <a:t> של התוצאה עם מטריצת המידע.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499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ליבת ה-</a:t>
            </a:r>
            <a:r>
              <a:rPr lang="en-US" dirty="0"/>
              <a:t>RISCY</a:t>
            </a:r>
            <a:r>
              <a:rPr lang="he-IL" dirty="0"/>
              <a:t> מורכבת מ-4 שלבים:</a:t>
            </a:r>
          </a:p>
          <a:p>
            <a:pPr algn="r" rtl="1"/>
            <a:r>
              <a:rPr lang="en-US" dirty="0"/>
              <a:t>IF</a:t>
            </a:r>
            <a:endParaRPr lang="he-IL" dirty="0"/>
          </a:p>
          <a:p>
            <a:pPr algn="r" rtl="1"/>
            <a:r>
              <a:rPr lang="en-US" dirty="0"/>
              <a:t>ID</a:t>
            </a:r>
            <a:endParaRPr lang="he-IL" dirty="0"/>
          </a:p>
          <a:p>
            <a:pPr algn="r" rtl="1"/>
            <a:r>
              <a:rPr lang="en-US" dirty="0"/>
              <a:t>EX</a:t>
            </a:r>
            <a:endParaRPr lang="he-IL" dirty="0"/>
          </a:p>
          <a:p>
            <a:pPr algn="r" rtl="1"/>
            <a:r>
              <a:rPr lang="en-US" dirty="0"/>
              <a:t>WB</a:t>
            </a:r>
            <a:endParaRPr lang="he-IL" dirty="0"/>
          </a:p>
          <a:p>
            <a:pPr algn="r" rtl="1"/>
            <a:r>
              <a:rPr lang="he-IL" dirty="0"/>
              <a:t>אנו התבססנו על ליבה זו בתכנון לוגיקת ההצפנה.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311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תהליך העבודה שלנו התחלק למספר תחנות:</a:t>
            </a:r>
          </a:p>
          <a:p>
            <a:pPr algn="r" rtl="1"/>
            <a:r>
              <a:rPr lang="he-IL" dirty="0"/>
              <a:t>ארכיטקטורה – תכנון המאיץ, המודולים שלו, ואין הוא יעבוד בתוך ה-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מימוש – ראשית כל מודול מומש בנפרד, וסימולציה של כל מודול בנפרד, ולאחר מכן סימולציה של המודול יחד, לפני הטמעה ב-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הטמעה – משלב ה-</a:t>
            </a:r>
            <a:r>
              <a:rPr lang="en-US" dirty="0"/>
              <a:t>DECODE</a:t>
            </a:r>
            <a:r>
              <a:rPr lang="he-IL" dirty="0"/>
              <a:t> (בו נכנסת לראשונה לוגיקה עבור מאיץ ה-</a:t>
            </a:r>
            <a:r>
              <a:rPr lang="en-US" dirty="0"/>
              <a:t>AES</a:t>
            </a:r>
            <a:r>
              <a:rPr lang="he-IL" dirty="0"/>
              <a:t>, פענוח פקודה וערכי רגיסטרים) ועד שלב ה-</a:t>
            </a:r>
            <a:r>
              <a:rPr lang="en-US" dirty="0"/>
              <a:t>WB</a:t>
            </a:r>
            <a:r>
              <a:rPr lang="he-IL" dirty="0"/>
              <a:t> (בו מסתיימת לוגיקת ה-</a:t>
            </a:r>
            <a:r>
              <a:rPr lang="en-US" dirty="0"/>
              <a:t>AES</a:t>
            </a:r>
            <a:r>
              <a:rPr lang="he-IL" dirty="0"/>
              <a:t> בכתיבה של המידע המוצפן לזיכרון)</a:t>
            </a:r>
          </a:p>
          <a:p>
            <a:pPr algn="r" rtl="1"/>
            <a:r>
              <a:rPr lang="he-IL" dirty="0"/>
              <a:t>סימולציה – של כלל האלגוריתם בתוך מעבד ה-</a:t>
            </a:r>
            <a:r>
              <a:rPr lang="en-US" dirty="0"/>
              <a:t>RISCV</a:t>
            </a:r>
            <a:r>
              <a:rPr lang="he-IL" dirty="0"/>
              <a:t>, והשוואה להרצה של 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הרחבות – כוללות הגדרות נוספות של סביבת העבודה, סקריפטים </a:t>
            </a:r>
            <a:r>
              <a:rPr lang="he-IL" dirty="0" err="1"/>
              <a:t>לסינטזה</a:t>
            </a:r>
            <a:r>
              <a:rPr lang="he-IL" dirty="0"/>
              <a:t>, קומפילציה וסימולציה.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3850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כאן ניתן לראות את ארכיטקטורת הטמעת ה-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RISCV</a:t>
            </a:r>
            <a:r>
              <a:rPr lang="he-IL" dirty="0"/>
              <a:t>, ניתן לראות את מעבר המידע מהרגיסטר </a:t>
            </a:r>
            <a:r>
              <a:rPr lang="he-IL" dirty="0" err="1"/>
              <a:t>פייל</a:t>
            </a:r>
            <a:r>
              <a:rPr lang="he-IL" dirty="0"/>
              <a:t> של </a:t>
            </a:r>
            <a:r>
              <a:rPr lang="en-US" dirty="0"/>
              <a:t>RISCV</a:t>
            </a:r>
            <a:r>
              <a:rPr lang="he-IL" dirty="0"/>
              <a:t> לרגיסטר </a:t>
            </a:r>
            <a:r>
              <a:rPr lang="he-IL" dirty="0" err="1"/>
              <a:t>פייל</a:t>
            </a:r>
            <a:r>
              <a:rPr lang="he-IL" dirty="0"/>
              <a:t> של </a:t>
            </a:r>
            <a:r>
              <a:rPr lang="en-US" dirty="0"/>
              <a:t>AES</a:t>
            </a:r>
            <a:r>
              <a:rPr lang="he-IL" dirty="0"/>
              <a:t> (חוט שחור היוצא מ-</a:t>
            </a:r>
            <a:r>
              <a:rPr lang="en-US" dirty="0"/>
              <a:t>GPR – General Purpose Registers</a:t>
            </a:r>
            <a:r>
              <a:rPr lang="he-IL" dirty="0"/>
              <a:t> )</a:t>
            </a:r>
          </a:p>
          <a:p>
            <a:pPr algn="r" rtl="1"/>
            <a:r>
              <a:rPr lang="he-IL" dirty="0"/>
              <a:t>בנוסף ניתן לראות את חוטי הבקרה שמבקרים את לוגיקת ה-</a:t>
            </a:r>
            <a:r>
              <a:rPr lang="en-US" dirty="0"/>
              <a:t>AES</a:t>
            </a:r>
            <a:r>
              <a:rPr lang="he-IL" dirty="0"/>
              <a:t> באדום, חוטי הבקרה שמודול ה-</a:t>
            </a:r>
            <a:r>
              <a:rPr lang="en-US" dirty="0"/>
              <a:t>WB</a:t>
            </a:r>
            <a:r>
              <a:rPr lang="he-IL" dirty="0"/>
              <a:t> מעקב את הפייפ בכחול</a:t>
            </a:r>
          </a:p>
          <a:p>
            <a:pPr algn="r" rtl="1"/>
            <a:r>
              <a:rPr lang="he-IL" dirty="0"/>
              <a:t>ומעבר המידע המוצפן לכתיבה בזיכרון (חוט שחור היוצא ממודול </a:t>
            </a:r>
            <a:r>
              <a:rPr lang="en-US" dirty="0"/>
              <a:t>AES</a:t>
            </a:r>
            <a:r>
              <a:rPr lang="he-IL" dirty="0"/>
              <a:t> </a:t>
            </a:r>
            <a:r>
              <a:rPr lang="en-US" dirty="0"/>
              <a:t>WB</a:t>
            </a:r>
            <a:r>
              <a:rPr lang="he-IL" dirty="0"/>
              <a:t> לתוך </a:t>
            </a:r>
            <a:r>
              <a:rPr lang="en-US" dirty="0"/>
              <a:t>LSU – Load Store Unit</a:t>
            </a:r>
            <a:r>
              <a:rPr lang="he-IL" dirty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2999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השלב הבא היה בחירת </a:t>
            </a:r>
            <a:r>
              <a:rPr lang="en-US" dirty="0"/>
              <a:t>OPCODE</a:t>
            </a:r>
            <a:r>
              <a:rPr lang="he-IL" dirty="0"/>
              <a:t> לפקודות ה-</a:t>
            </a:r>
            <a:r>
              <a:rPr lang="en-US" dirty="0"/>
              <a:t>AES</a:t>
            </a:r>
            <a:r>
              <a:rPr lang="he-IL" dirty="0"/>
              <a:t>, ומבנה פקודת ה-</a:t>
            </a:r>
            <a:r>
              <a:rPr lang="en-US" dirty="0"/>
              <a:t>AES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אנו התמשנו ב-32</a:t>
            </a:r>
            <a:r>
              <a:rPr lang="en-US" dirty="0"/>
              <a:t>OP</a:t>
            </a:r>
            <a:r>
              <a:rPr lang="he-IL" dirty="0"/>
              <a:t>  מכיוון שהוא לא בשימוש ב-</a:t>
            </a:r>
            <a:r>
              <a:rPr lang="en-US" dirty="0"/>
              <a:t>PULPENIX</a:t>
            </a:r>
            <a:r>
              <a:rPr lang="he-IL" dirty="0"/>
              <a:t>, </a:t>
            </a:r>
          </a:p>
          <a:p>
            <a:pPr algn="r" rtl="1"/>
            <a:r>
              <a:rPr lang="he-IL" dirty="0"/>
              <a:t>מבנה הפקודה שלנו דומה לשל </a:t>
            </a:r>
            <a:r>
              <a:rPr lang="en-US" dirty="0"/>
              <a:t>R TYPE</a:t>
            </a:r>
            <a:r>
              <a:rPr lang="he-IL" dirty="0"/>
              <a:t>, רגיסטר מטרה (</a:t>
            </a:r>
            <a:r>
              <a:rPr lang="en-US" dirty="0"/>
              <a:t>AES</a:t>
            </a:r>
            <a:r>
              <a:rPr lang="he-IL" dirty="0"/>
              <a:t>), רגיסטר יעד (</a:t>
            </a:r>
            <a:r>
              <a:rPr lang="en-US" dirty="0"/>
              <a:t>RISCV</a:t>
            </a:r>
            <a:r>
              <a:rPr lang="he-IL" dirty="0"/>
              <a:t>) ,</a:t>
            </a:r>
            <a:r>
              <a:rPr lang="he-IL" dirty="0" err="1"/>
              <a:t>ופונקצית</a:t>
            </a:r>
            <a:r>
              <a:rPr lang="he-IL" dirty="0"/>
              <a:t> </a:t>
            </a:r>
            <a:r>
              <a:rPr lang="en-US" dirty="0"/>
              <a:t>AES</a:t>
            </a:r>
            <a:r>
              <a:rPr lang="he-IL" dirty="0"/>
              <a:t> (</a:t>
            </a:r>
            <a:r>
              <a:rPr lang="en-US" dirty="0"/>
              <a:t>FUNCT</a:t>
            </a:r>
            <a:r>
              <a:rPr lang="he-IL" dirty="0"/>
              <a:t>3), שאר הביטים לא בשימוש.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3861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אנחנו השתמשנו מימוש </a:t>
            </a:r>
            <a:r>
              <a:rPr lang="he-IL" dirty="0" err="1"/>
              <a:t>קומבינטורי</a:t>
            </a:r>
            <a:r>
              <a:rPr lang="he-IL" dirty="0"/>
              <a:t> של </a:t>
            </a:r>
            <a:r>
              <a:rPr lang="en-US" dirty="0"/>
              <a:t>AES</a:t>
            </a:r>
            <a:r>
              <a:rPr lang="he-IL" dirty="0"/>
              <a:t> ב-</a:t>
            </a:r>
            <a:r>
              <a:rPr lang="en-US" dirty="0"/>
              <a:t>SV</a:t>
            </a:r>
            <a:endParaRPr lang="he-IL" dirty="0"/>
          </a:p>
          <a:p>
            <a:pPr algn="r" rtl="1"/>
            <a:r>
              <a:rPr lang="he-IL" dirty="0"/>
              <a:t>כולל 9 סבבים מלאים</a:t>
            </a:r>
          </a:p>
          <a:p>
            <a:pPr algn="r" rtl="1"/>
            <a:r>
              <a:rPr lang="he-IL" dirty="0"/>
              <a:t>וסבב אחרון ללא ערבול עמודות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7552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מבנה הרגיסטר </a:t>
            </a:r>
            <a:r>
              <a:rPr lang="he-IL" dirty="0" err="1"/>
              <a:t>פייל</a:t>
            </a:r>
            <a:r>
              <a:rPr lang="he-IL" dirty="0"/>
              <a:t> שבנינו עבור ה-</a:t>
            </a:r>
            <a:r>
              <a:rPr lang="en-US" dirty="0"/>
              <a:t>AES</a:t>
            </a:r>
            <a:r>
              <a:rPr lang="he-IL" dirty="0"/>
              <a:t> הינו בעל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KEY</a:t>
            </a:r>
            <a:r>
              <a:rPr lang="he-IL" dirty="0"/>
              <a:t>,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DATA</a:t>
            </a:r>
            <a:r>
              <a:rPr lang="he-IL" dirty="0"/>
              <a:t>, ורגיסטר </a:t>
            </a:r>
            <a:r>
              <a:rPr lang="en-US" dirty="0"/>
              <a:t>WB</a:t>
            </a:r>
            <a:endParaRPr lang="he-IL" dirty="0"/>
          </a:p>
          <a:p>
            <a:pPr algn="r" rtl="1"/>
            <a:r>
              <a:rPr lang="he-IL" dirty="0"/>
              <a:t>בנוסף נכנסים לרגיסטר </a:t>
            </a:r>
            <a:r>
              <a:rPr lang="he-IL" dirty="0" err="1"/>
              <a:t>פייל</a:t>
            </a:r>
            <a:r>
              <a:rPr lang="he-IL" dirty="0"/>
              <a:t> אותות כתיבה, כתובת לכתיבה, מידע לכתיבה, פונקציית ה-</a:t>
            </a:r>
            <a:r>
              <a:rPr lang="en-US" dirty="0"/>
              <a:t>AES</a:t>
            </a:r>
            <a:r>
              <a:rPr lang="he-IL" dirty="0"/>
              <a:t>, אות התחלת הצפנה,</a:t>
            </a:r>
          </a:p>
          <a:p>
            <a:pPr algn="r" rtl="1"/>
            <a:r>
              <a:rPr lang="he-IL" dirty="0"/>
              <a:t>היציאות מהרגיסטר הן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KEY</a:t>
            </a:r>
            <a:r>
              <a:rPr lang="he-IL" dirty="0"/>
              <a:t>, 4 </a:t>
            </a:r>
            <a:r>
              <a:rPr lang="he-IL" dirty="0" err="1"/>
              <a:t>רגיסטרי</a:t>
            </a:r>
            <a:r>
              <a:rPr lang="he-IL" dirty="0"/>
              <a:t> </a:t>
            </a:r>
            <a:r>
              <a:rPr lang="en-US" dirty="0"/>
              <a:t>DATA</a:t>
            </a:r>
            <a:r>
              <a:rPr lang="he-IL" dirty="0"/>
              <a:t>, רגיסטר </a:t>
            </a:r>
            <a:r>
              <a:rPr lang="en-US" dirty="0"/>
              <a:t>WB</a:t>
            </a:r>
            <a:r>
              <a:rPr lang="he-IL" dirty="0"/>
              <a:t> ואות התחלת הצפנה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852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מודול הכתיבה לזיכרון</a:t>
            </a:r>
          </a:p>
          <a:p>
            <a:pPr algn="r" rtl="1"/>
            <a:r>
              <a:rPr lang="he-IL" dirty="0"/>
              <a:t>ממומש כמכונת מצבים</a:t>
            </a:r>
          </a:p>
          <a:p>
            <a:pPr algn="r" rtl="1"/>
            <a:r>
              <a:rPr lang="he-IL" dirty="0"/>
              <a:t>מקבל מידע מוצפן, כתובת התחלתית לכתיבה, ואות התחלת כתיבה</a:t>
            </a:r>
          </a:p>
          <a:p>
            <a:pPr algn="r" rtl="1"/>
            <a:r>
              <a:rPr lang="he-IL" dirty="0"/>
              <a:t>יציאות המודול הן אות כתיבה, אות עצירת פייפ ואותות מידע וכתובות לכתיבה.</a:t>
            </a:r>
          </a:p>
          <a:p>
            <a:pPr algn="r" rtl="1"/>
            <a:r>
              <a:rPr lang="he-IL" dirty="0"/>
              <a:t>המודול מקבל את המידע, מחלק אותו ל-4 רגיסטרים, וכותב בכל שלב רגיסטר אחר לזיכרון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0512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מכונת מצבים של מודול הכתיבה הינו בעל 3 שלבים</a:t>
            </a:r>
          </a:p>
          <a:p>
            <a:pPr algn="r" rtl="1"/>
            <a:r>
              <a:rPr lang="he-IL" dirty="0"/>
              <a:t>מצב </a:t>
            </a:r>
            <a:r>
              <a:rPr lang="en-US" dirty="0"/>
              <a:t>IDLE</a:t>
            </a:r>
            <a:r>
              <a:rPr lang="he-IL" dirty="0"/>
              <a:t> ממנו מתחילים, וכאשר מגיע אות התחלה של </a:t>
            </a:r>
            <a:r>
              <a:rPr lang="en-US" dirty="0"/>
              <a:t>AES</a:t>
            </a:r>
            <a:r>
              <a:rPr lang="he-IL" dirty="0"/>
              <a:t> עוברים למצב </a:t>
            </a:r>
            <a:r>
              <a:rPr lang="en-US" dirty="0"/>
              <a:t>WRITE</a:t>
            </a:r>
            <a:endParaRPr lang="he-IL" dirty="0"/>
          </a:p>
          <a:p>
            <a:pPr algn="r" rtl="1"/>
            <a:r>
              <a:rPr lang="he-IL" dirty="0"/>
              <a:t>במצב </a:t>
            </a:r>
            <a:r>
              <a:rPr lang="en-US" dirty="0"/>
              <a:t>WRITE</a:t>
            </a:r>
            <a:r>
              <a:rPr lang="he-IL" dirty="0"/>
              <a:t> המידע לכתיבה מתעדכן לרגיסטר אותו אנו רוצים לכתוב, והרגיסטר נשלח לכתיבה במודול ה-</a:t>
            </a:r>
            <a:r>
              <a:rPr lang="en-US" dirty="0"/>
              <a:t>LSU</a:t>
            </a:r>
            <a:r>
              <a:rPr lang="he-IL" dirty="0"/>
              <a:t>, ועוברים למצב </a:t>
            </a:r>
            <a:r>
              <a:rPr lang="en-US" dirty="0"/>
              <a:t>WAIT</a:t>
            </a:r>
            <a:r>
              <a:rPr lang="he-IL" dirty="0"/>
              <a:t> </a:t>
            </a:r>
          </a:p>
          <a:p>
            <a:pPr algn="r" rtl="1"/>
            <a:r>
              <a:rPr lang="he-IL" dirty="0"/>
              <a:t>לאחר כל כתיבה יש להמתין 6 מחזורים </a:t>
            </a:r>
            <a:r>
              <a:rPr lang="en-US" dirty="0"/>
              <a:t>COUNTER</a:t>
            </a:r>
            <a:r>
              <a:rPr lang="he-IL" dirty="0"/>
              <a:t> במצב </a:t>
            </a:r>
            <a:r>
              <a:rPr lang="en-US" dirty="0"/>
              <a:t>WAIT</a:t>
            </a:r>
            <a:r>
              <a:rPr lang="he-IL" dirty="0"/>
              <a:t> (מגבלות ה-</a:t>
            </a:r>
            <a:r>
              <a:rPr lang="en-US" dirty="0"/>
              <a:t>LSU</a:t>
            </a:r>
            <a:r>
              <a:rPr lang="he-IL" dirty="0"/>
              <a:t>), ולאחר מכן לחזור למצב </a:t>
            </a:r>
            <a:r>
              <a:rPr lang="en-US" dirty="0"/>
              <a:t>WRITE</a:t>
            </a:r>
            <a:r>
              <a:rPr lang="he-IL" dirty="0"/>
              <a:t> על מנת לכתוב את הרגיסטר הבא, או למצב </a:t>
            </a:r>
            <a:r>
              <a:rPr lang="en-US" dirty="0"/>
              <a:t>IDLE</a:t>
            </a:r>
            <a:r>
              <a:rPr lang="he-IL" dirty="0"/>
              <a:t> (לאחר כתיבת הרגיסטר הרביעי)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27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תקציר </a:t>
            </a:r>
          </a:p>
          <a:p>
            <a:pPr algn="r" rtl="1"/>
            <a:r>
              <a:rPr lang="he-IL" dirty="0"/>
              <a:t>בימינו, כאשר יש שימוש נרחב בחיישנים בכל מקום ובכל זמן, נעשה קשה יותר ויותר לשמור על הפרטיות שלנו.</a:t>
            </a:r>
          </a:p>
          <a:p>
            <a:pPr algn="r" rtl="1"/>
            <a:r>
              <a:rPr lang="he-IL" dirty="0"/>
              <a:t>יש המון הזדמנויות לגנוב מידע בין חיישן האוסף מידע, ובין המעבד שמעבד את המידע ודואג להצפין אותו. לדוגמא: חיישן נפח של מערכת אזעקה, חיישני משקל בכניסה לחנויות, עיניות </a:t>
            </a:r>
            <a:r>
              <a:rPr lang="en-US" dirty="0"/>
              <a:t>IR</a:t>
            </a:r>
            <a:r>
              <a:rPr lang="he-IL" dirty="0"/>
              <a:t> בכניסה לחניונים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algn="r" rtl="1"/>
            <a:r>
              <a:rPr lang="he-IL" dirty="0"/>
              <a:t>מטרת הפרויקט היא מימוש מאיץ הצפנה (בעדיפות על מאיץ </a:t>
            </a:r>
            <a:r>
              <a:rPr lang="en-US" dirty="0"/>
              <a:t>AES</a:t>
            </a:r>
            <a:r>
              <a:rPr lang="he-IL" dirty="0"/>
              <a:t>) על מעבד </a:t>
            </a:r>
            <a:r>
              <a:rPr lang="en-US" dirty="0"/>
              <a:t>RISCV</a:t>
            </a:r>
            <a:r>
              <a:rPr lang="he-IL" dirty="0"/>
              <a:t>, שיאפשר למקם את מעבד ה-</a:t>
            </a:r>
            <a:r>
              <a:rPr lang="en-US" dirty="0"/>
              <a:t>RISCV</a:t>
            </a:r>
            <a:r>
              <a:rPr lang="he-IL" dirty="0"/>
              <a:t> על החיישן, ולעבד ולהצפין את המידע לפני העברתו הלאה.</a:t>
            </a:r>
          </a:p>
          <a:p>
            <a:pPr algn="r" rtl="1"/>
            <a:r>
              <a:rPr lang="he-IL" dirty="0"/>
              <a:t>בפרויקט זה אנו עושים שימוש במעבד </a:t>
            </a:r>
            <a:r>
              <a:rPr lang="en-US" dirty="0"/>
              <a:t>RISCY</a:t>
            </a:r>
            <a:r>
              <a:rPr lang="he-IL" dirty="0"/>
              <a:t> שמוטמע על מיקרו בקר </a:t>
            </a:r>
            <a:r>
              <a:rPr lang="en-US" dirty="0"/>
              <a:t>PULPENIX</a:t>
            </a:r>
            <a:r>
              <a:rPr lang="he-IL" dirty="0"/>
              <a:t>, שמיד נפרט עליהם.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003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כשהתחלנו את הפרויקט, שלב </a:t>
            </a:r>
            <a:r>
              <a:rPr lang="he-IL" dirty="0" err="1"/>
              <a:t>הסינטזה</a:t>
            </a:r>
            <a:r>
              <a:rPr lang="he-IL" dirty="0"/>
              <a:t> היה אורך ומייגע, וכשעברנו לעבוד מהבית הרצת </a:t>
            </a:r>
            <a:r>
              <a:rPr lang="he-IL" dirty="0" err="1"/>
              <a:t>סינטזה</a:t>
            </a:r>
            <a:r>
              <a:rPr lang="he-IL" dirty="0"/>
              <a:t> הפכה לשלב בלתי נסבל (מבחינת איטיות ה-</a:t>
            </a:r>
            <a:r>
              <a:rPr lang="en-US" dirty="0"/>
              <a:t>GUI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לכן החלטנו לבנות סקריפט שיאפשר לנו להריץ </a:t>
            </a:r>
            <a:r>
              <a:rPr lang="he-IL" dirty="0" err="1"/>
              <a:t>סינטזה</a:t>
            </a:r>
            <a:r>
              <a:rPr lang="he-IL" dirty="0"/>
              <a:t> בצורה פשוטה ומהירה, וללא פתיחה של </a:t>
            </a:r>
            <a:r>
              <a:rPr lang="en-US" dirty="0"/>
              <a:t>GUI</a:t>
            </a:r>
            <a:r>
              <a:rPr lang="he-IL" dirty="0"/>
              <a:t> איטי ומסורבל.</a:t>
            </a:r>
          </a:p>
          <a:p>
            <a:pPr algn="r" rtl="1"/>
            <a:r>
              <a:rPr lang="he-IL" dirty="0"/>
              <a:t>עם הסקריפט שבנינו קל מאוד להריץ </a:t>
            </a:r>
            <a:r>
              <a:rPr lang="he-IL" dirty="0" err="1"/>
              <a:t>סינטזה</a:t>
            </a:r>
            <a:r>
              <a:rPr lang="he-IL" dirty="0"/>
              <a:t>, וגם הוספת קבצים </a:t>
            </a:r>
            <a:r>
              <a:rPr lang="he-IL" dirty="0" err="1"/>
              <a:t>לסינטזה</a:t>
            </a:r>
            <a:r>
              <a:rPr lang="he-IL" dirty="0"/>
              <a:t> מתבצעת בצורה פשוטה.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170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סקריפט עליון מתאר את הפקודות שאנו רוצים להריץ על ה-</a:t>
            </a:r>
            <a:r>
              <a:rPr lang="en-US" dirty="0"/>
              <a:t>DC</a:t>
            </a:r>
            <a:r>
              <a:rPr lang="he-IL" dirty="0"/>
              <a:t>_</a:t>
            </a:r>
            <a:r>
              <a:rPr lang="en-US" dirty="0"/>
              <a:t>SHELL</a:t>
            </a:r>
            <a:endParaRPr lang="he-IL" dirty="0"/>
          </a:p>
          <a:p>
            <a:pPr algn="r" rtl="1"/>
            <a:r>
              <a:rPr lang="he-IL" dirty="0"/>
              <a:t>סקריפט תחתון מכין את הסביבה להרצת הסקריפט של </a:t>
            </a:r>
            <a:r>
              <a:rPr lang="he-IL" dirty="0" err="1"/>
              <a:t>הסינטזה</a:t>
            </a:r>
            <a:r>
              <a:rPr lang="he-IL" dirty="0"/>
              <a:t> (כולל עדכון שם משתמש בקובץ הפקודות)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83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הקומפיילר של </a:t>
            </a:r>
            <a:r>
              <a:rPr lang="en-US" dirty="0"/>
              <a:t>GNU</a:t>
            </a:r>
            <a:r>
              <a:rPr lang="he-IL" dirty="0"/>
              <a:t> ( </a:t>
            </a:r>
            <a:r>
              <a:rPr lang="en-US" dirty="0"/>
              <a:t>GCC – Gnu Compiler Collection </a:t>
            </a:r>
            <a:r>
              <a:rPr lang="he-IL" dirty="0"/>
              <a:t> ) לא תומך בפקודות החדשות שהוספנו, לכן עלינו למצוא פתרון עבור כתיבת הפקודות בקודים אותם אנו רוצים להריץ</a:t>
            </a:r>
          </a:p>
          <a:p>
            <a:pPr algn="r" rtl="1"/>
            <a:r>
              <a:rPr lang="he-IL" dirty="0"/>
              <a:t>פתרון ראשון הינו המרת הפקודות באופן ידני, דבר ארוך ומייגע, ובכל שינוי בפקודה יש צורך לבצע את ההמרה מחדש</a:t>
            </a:r>
          </a:p>
          <a:p>
            <a:pPr algn="r" rtl="1"/>
            <a:r>
              <a:rPr lang="he-IL" dirty="0"/>
              <a:t>פתרון שני הוא עדכון של ה-</a:t>
            </a:r>
            <a:r>
              <a:rPr lang="en-US" dirty="0"/>
              <a:t>GCC</a:t>
            </a:r>
            <a:r>
              <a:rPr lang="he-IL" dirty="0"/>
              <a:t>, אך מכיוון שגם </a:t>
            </a:r>
            <a:r>
              <a:rPr lang="en-US" dirty="0"/>
              <a:t>ENICS LAB</a:t>
            </a:r>
            <a:r>
              <a:rPr lang="he-IL" dirty="0"/>
              <a:t> בבר אילן הזהירו  אותנו מלהיכנס לקומפיילר, וגם הפקודות שהוסיפו </a:t>
            </a:r>
            <a:r>
              <a:rPr lang="he-IL" dirty="0" err="1"/>
              <a:t>בפרוייקט</a:t>
            </a:r>
            <a:r>
              <a:rPr lang="he-IL" dirty="0"/>
              <a:t> </a:t>
            </a:r>
            <a:r>
              <a:rPr lang="en-US" dirty="0"/>
              <a:t>PULP</a:t>
            </a:r>
            <a:r>
              <a:rPr lang="he-IL" dirty="0"/>
              <a:t> לא נתמכות, הבנו שזה בעייתי.</a:t>
            </a:r>
          </a:p>
          <a:p>
            <a:pPr algn="r" rtl="1"/>
            <a:r>
              <a:rPr lang="he-IL" dirty="0"/>
              <a:t>פתרון שלישי הוא בניית סקריפט שירוץ לפני הקומפיילר של </a:t>
            </a:r>
            <a:r>
              <a:rPr lang="en-US" dirty="0"/>
              <a:t>GNU</a:t>
            </a:r>
            <a:r>
              <a:rPr lang="he-IL" dirty="0"/>
              <a:t>, וימיר את פקודות ה-</a:t>
            </a:r>
            <a:r>
              <a:rPr lang="en-US" dirty="0"/>
              <a:t>AES</a:t>
            </a:r>
            <a:r>
              <a:rPr lang="he-IL" dirty="0"/>
              <a:t> עבורנו.</a:t>
            </a:r>
          </a:p>
          <a:p>
            <a:pPr algn="r" rtl="1"/>
            <a:r>
              <a:rPr lang="he-IL" dirty="0"/>
              <a:t>ניתן לראות בתמונה הדפסה של הסקריפט אותו בנינו, בה הוא מכריז על הצלחה בהמרת הפקודות למספר </a:t>
            </a:r>
            <a:r>
              <a:rPr lang="he-IL" dirty="0" err="1"/>
              <a:t>הקסאדצימלי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84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שימוש בספריית </a:t>
            </a:r>
            <a:r>
              <a:rPr lang="en-US" dirty="0"/>
              <a:t>CTYPES</a:t>
            </a:r>
            <a:r>
              <a:rPr lang="he-IL" dirty="0"/>
              <a:t> של פייטון בתוך הקומפיילר שבנינו מאפשרת לנו לייצר שדות עם גודל בביטים, ולאחד אותם לפקודה של 32 ביט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7794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שימוש במילון של פייטון על מנת לקבל את מספרי הרגיסטרים לפי שם הרגיסטר, ואת מספר פונקציית ה-</a:t>
            </a:r>
            <a:r>
              <a:rPr lang="en-US" dirty="0"/>
              <a:t>AES</a:t>
            </a:r>
            <a:r>
              <a:rPr lang="he-IL" dirty="0"/>
              <a:t> לפי שם הפקודה, מחליף את השימוש בערכים קבועים בקוד, והופך את העדכון שלו לפשוט יותר, ואת הקוד עצמו לקריא יותר.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252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כאן אנו רואים דוגמא ליצירת אובייקט מסוג </a:t>
            </a:r>
            <a:r>
              <a:rPr lang="en-US" dirty="0"/>
              <a:t>INSTR</a:t>
            </a:r>
            <a:r>
              <a:rPr lang="he-IL" dirty="0"/>
              <a:t> והשמה של ערכים לשדות שלו</a:t>
            </a:r>
          </a:p>
          <a:p>
            <a:pPr algn="r" rtl="1"/>
            <a:r>
              <a:rPr lang="he-IL" dirty="0"/>
              <a:t>ודוגמא לשימוש במילון הפונקציות של </a:t>
            </a:r>
            <a:r>
              <a:rPr lang="en-US" dirty="0"/>
              <a:t>AES</a:t>
            </a:r>
            <a:r>
              <a:rPr lang="he-IL" dirty="0"/>
              <a:t> (הרבה יותר קריא לקרוא את מספר הפונקציה של </a:t>
            </a:r>
            <a:r>
              <a:rPr lang="en-US" dirty="0"/>
              <a:t>AES</a:t>
            </a:r>
            <a:r>
              <a:rPr lang="he-IL" dirty="0"/>
              <a:t>_</a:t>
            </a:r>
            <a:r>
              <a:rPr lang="en-US" dirty="0"/>
              <a:t>RUN</a:t>
            </a:r>
            <a:r>
              <a:rPr lang="he-IL" dirty="0"/>
              <a:t> מהמילון לעומת השמה של המספר 4 ישירות)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3670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לכתיבת רגיסטר אחד של מידע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ודוגמא לכתיבת רגיסטר אחד של מפתח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ניתן לראות שסימולציה זו הרבה יותר קריאה לעומת פקודות הכתובות במספר בבסיס </a:t>
            </a:r>
            <a:r>
              <a:rPr lang="he-IL" dirty="0" err="1"/>
              <a:t>הקסאדצימלי</a:t>
            </a:r>
            <a:r>
              <a:rPr lang="he-IL" dirty="0"/>
              <a:t> (</a:t>
            </a:r>
            <a:r>
              <a:rPr lang="en-US" dirty="0"/>
              <a:t>.word 0x45453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(האחוזים בפקודות ה-</a:t>
            </a:r>
            <a:r>
              <a:rPr lang="en-US" dirty="0"/>
              <a:t>LUI – Load Upper Immediate</a:t>
            </a:r>
            <a:r>
              <a:rPr lang="he-IL" dirty="0"/>
              <a:t> משמשים אותנו להצבת ערכים </a:t>
            </a:r>
            <a:r>
              <a:rPr lang="he-IL" dirty="0" err="1"/>
              <a:t>רנדומים</a:t>
            </a:r>
            <a:r>
              <a:rPr lang="he-IL" dirty="0"/>
              <a:t> ב-</a:t>
            </a:r>
            <a:r>
              <a:rPr lang="en-US" dirty="0"/>
              <a:t>KEY</a:t>
            </a:r>
            <a:r>
              <a:rPr lang="he-IL" dirty="0"/>
              <a:t> ו-</a:t>
            </a:r>
            <a:r>
              <a:rPr lang="en-US" dirty="0"/>
              <a:t>DATA</a:t>
            </a:r>
            <a:r>
              <a:rPr lang="he-IL" dirty="0"/>
              <a:t> לצרכי </a:t>
            </a:r>
            <a:r>
              <a:rPr lang="he-IL" dirty="0" err="1"/>
              <a:t>וריפיקציה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254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דוגמאת</a:t>
            </a:r>
            <a:r>
              <a:rPr lang="he-IL" dirty="0"/>
              <a:t> סימולציה של כתיבת מידע לרגיסטר </a:t>
            </a:r>
            <a:r>
              <a:rPr lang="he-IL" dirty="0" err="1"/>
              <a:t>פייל</a:t>
            </a:r>
            <a:r>
              <a:rPr lang="he-IL" dirty="0"/>
              <a:t> 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ניתן לראות שרצינו לכתוב </a:t>
            </a:r>
            <a:r>
              <a:rPr lang="en-US" dirty="0"/>
              <a:t>DEADBEEF</a:t>
            </a:r>
            <a:r>
              <a:rPr lang="he-IL" dirty="0"/>
              <a:t> לרגיסטר אחד ו- </a:t>
            </a:r>
            <a:r>
              <a:rPr lang="en-US" dirty="0"/>
              <a:t>DEAFBABE</a:t>
            </a:r>
            <a:r>
              <a:rPr lang="he-IL" dirty="0"/>
              <a:t> לרגיסטר שני, והכתיבה התבצעה בהצלחה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839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לסימולציה של מאיץ ה-</a:t>
            </a:r>
            <a:r>
              <a:rPr lang="en-US" dirty="0"/>
              <a:t>AES</a:t>
            </a:r>
            <a:r>
              <a:rPr lang="he-IL" dirty="0"/>
              <a:t>, ניתן לראות את תוצאת ההצפנה של המידע שטענו בסימולציה קודמת, וידאנו שתוצאת ההצפנה שקיבלנו הינה נכונה בעזרת אלגוריתמים מהאינטרנט (בשלב זה)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6614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דוגמא לסימולציה של מודול הכתיבה, ניתן לראות את התקדמות הכתובת לכתיבה בצהוב (4+ בכל שלב), ואת התחלפות המידע לכתיבה באדום בהתאם לרגיסטר אותו אנו רוצים לכתוב.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40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רקע קצר על המערכות בהם עשינו שימוש</a:t>
            </a:r>
          </a:p>
          <a:p>
            <a:pPr algn="r" rtl="1"/>
            <a:r>
              <a:rPr lang="he-IL" dirty="0"/>
              <a:t>ריסק5 – מעבד קוד פתוח חינמי (חופשי מתמלוגים), פותח באוניברסיטת ברקלי</a:t>
            </a:r>
            <a:endParaRPr lang="en-US" dirty="0"/>
          </a:p>
          <a:p>
            <a:pPr algn="r" rtl="1"/>
            <a:r>
              <a:rPr lang="he-IL" dirty="0" err="1"/>
              <a:t>פאלפ</a:t>
            </a:r>
            <a:r>
              <a:rPr lang="he-IL" dirty="0"/>
              <a:t> – מיקרו בקר העושה שימוש בליבת ריסק5, פותח בשיתוף פעולה של אוניברסיטת ציריך ואוניברסיטת בולוניה</a:t>
            </a:r>
          </a:p>
          <a:p>
            <a:pPr algn="r" rtl="1"/>
            <a:r>
              <a:rPr lang="he-IL" dirty="0" err="1"/>
              <a:t>פאלפינו</a:t>
            </a:r>
            <a:r>
              <a:rPr lang="he-IL" dirty="0"/>
              <a:t> – מיקרו בקר מבוסס על </a:t>
            </a:r>
            <a:r>
              <a:rPr lang="he-IL" dirty="0" err="1"/>
              <a:t>הפאלפ</a:t>
            </a:r>
            <a:r>
              <a:rPr lang="he-IL" dirty="0"/>
              <a:t>, בעל ליבת ריסקי שהוא גרסה של </a:t>
            </a:r>
            <a:r>
              <a:rPr lang="en-US" dirty="0"/>
              <a:t>RISCV</a:t>
            </a:r>
            <a:r>
              <a:rPr lang="he-IL" dirty="0"/>
              <a:t> בעלת 4 שלבי פייפ</a:t>
            </a:r>
          </a:p>
          <a:p>
            <a:pPr algn="r" rtl="1"/>
            <a:r>
              <a:rPr lang="he-IL" dirty="0" err="1"/>
              <a:t>פאלפאניקס</a:t>
            </a:r>
            <a:r>
              <a:rPr lang="he-IL" dirty="0"/>
              <a:t> – </a:t>
            </a:r>
            <a:r>
              <a:rPr lang="he-IL" dirty="0" err="1"/>
              <a:t>פאלפינו</a:t>
            </a:r>
            <a:r>
              <a:rPr lang="he-IL" dirty="0"/>
              <a:t> בתוספת סביבת סימולציה ופיתוח יותר מתקדמות (סקריפטים נוספים)</a:t>
            </a:r>
          </a:p>
          <a:p>
            <a:pPr algn="r" rtl="1"/>
            <a:r>
              <a:rPr lang="en-US" dirty="0"/>
              <a:t>AES</a:t>
            </a:r>
            <a:r>
              <a:rPr lang="he-IL" dirty="0"/>
              <a:t> – אלגוריתם הצפנה מסוג - צופן בלוקים סימטרי – הצפנה בבלוקים, עם מפתח הצפנה זהה למפתח פענוח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797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זוהי דוגמא לטסט של מצפין ה-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ניתן לראות שההצפנה ב-</a:t>
            </a:r>
            <a:r>
              <a:rPr lang="en-US" dirty="0"/>
              <a:t>RISCV</a:t>
            </a:r>
            <a:r>
              <a:rPr lang="he-IL" dirty="0"/>
              <a:t> זהה להצפנה ב-</a:t>
            </a:r>
            <a:r>
              <a:rPr lang="en-US" dirty="0"/>
              <a:t>C</a:t>
            </a:r>
            <a:r>
              <a:rPr lang="he-IL" dirty="0"/>
              <a:t>, וזהה להצפנה ב-פייטון, לכן הטסט עבר בהצלחה (בכחול)</a:t>
            </a:r>
          </a:p>
          <a:p>
            <a:pPr algn="r" rtl="1"/>
            <a:r>
              <a:rPr lang="en-US" dirty="0"/>
              <a:t>RISCV</a:t>
            </a:r>
            <a:r>
              <a:rPr lang="he-IL" dirty="0"/>
              <a:t> רץ ב-5417 מחזורים בעוד </a:t>
            </a:r>
            <a:r>
              <a:rPr lang="en-US" dirty="0"/>
              <a:t>C</a:t>
            </a:r>
            <a:r>
              <a:rPr lang="he-IL" dirty="0"/>
              <a:t> רץ ב-32715 מחזורים, לכן אנו רואים שיפור משמעותי בזמן הריצה ב-</a:t>
            </a:r>
            <a:r>
              <a:rPr lang="en-US" dirty="0"/>
              <a:t>RISCV</a:t>
            </a:r>
            <a:r>
              <a:rPr lang="he-IL" dirty="0"/>
              <a:t> </a:t>
            </a:r>
            <a:r>
              <a:rPr lang="en-US" dirty="0"/>
              <a:t>AES</a:t>
            </a:r>
            <a:r>
              <a:rPr lang="he-IL" dirty="0"/>
              <a:t> לעומת </a:t>
            </a:r>
            <a:r>
              <a:rPr lang="en-US" dirty="0"/>
              <a:t>C</a:t>
            </a:r>
            <a:r>
              <a:rPr lang="he-IL" dirty="0"/>
              <a:t> </a:t>
            </a:r>
            <a:r>
              <a:rPr lang="en-US" dirty="0"/>
              <a:t>AES</a:t>
            </a:r>
            <a:r>
              <a:rPr lang="he-IL" dirty="0"/>
              <a:t> ( פי 6 יותר מהיר, באדום)</a:t>
            </a:r>
          </a:p>
          <a:p>
            <a:pPr algn="r" rtl="1"/>
            <a:r>
              <a:rPr lang="he-IL" dirty="0"/>
              <a:t>הטקסט שהצפנו מסומן בכתום, והטקסט לאחר ההצפנה מסומן בירוק, ניתן לראות שהרקע שמלווה אותנו הוא בעצם הצפנה של המשפט </a:t>
            </a:r>
            <a:r>
              <a:rPr lang="en-US" dirty="0"/>
              <a:t>thanks take care</a:t>
            </a:r>
            <a:r>
              <a:rPr lang="he-IL" dirty="0"/>
              <a:t>, בעוד שלא ניתן להבין זאת כלל ללא פענוח הטקסט המוצפן.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2130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לראות שהביצועים מבחינת צריכת הספק ואורך מסלול קריטי בקושי השתנו, בעוד צריכת המקום עלתה פי ארבע.</a:t>
            </a:r>
          </a:p>
          <a:p>
            <a:pPr algn="r" rtl="1"/>
            <a:r>
              <a:rPr lang="he-IL" dirty="0"/>
              <a:t>אנו עשינו שימוש במאיץ </a:t>
            </a:r>
            <a:r>
              <a:rPr lang="he-IL" dirty="0" err="1"/>
              <a:t>קומבינטורי</a:t>
            </a:r>
            <a:r>
              <a:rPr lang="he-IL" dirty="0"/>
              <a:t>, בעוד שימוש במאיץ סינכרוני יכול להקטין את השטח, אך לעלות בהספק ובזמן.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939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לסיכום, מימשנו בהצלחה מאיץ </a:t>
            </a:r>
            <a:r>
              <a:rPr lang="en-US" dirty="0"/>
              <a:t>AES</a:t>
            </a:r>
            <a:r>
              <a:rPr lang="he-IL" dirty="0"/>
              <a:t> בתוך מעבד </a:t>
            </a:r>
            <a:r>
              <a:rPr lang="en-US" dirty="0"/>
              <a:t>RISCV</a:t>
            </a:r>
            <a:r>
              <a:rPr lang="he-IL" dirty="0"/>
              <a:t>, תוך שמירה על ביצועי </a:t>
            </a:r>
            <a:r>
              <a:rPr lang="en-US" dirty="0"/>
              <a:t>POWER</a:t>
            </a:r>
            <a:r>
              <a:rPr lang="he-IL" dirty="0"/>
              <a:t> ו-</a:t>
            </a:r>
            <a:r>
              <a:rPr lang="en-US" dirty="0"/>
              <a:t>TIME</a:t>
            </a:r>
            <a:r>
              <a:rPr lang="he-IL" dirty="0"/>
              <a:t>, אך עם השפעה ניכרת על ה-</a:t>
            </a:r>
            <a:r>
              <a:rPr lang="en-US" dirty="0"/>
              <a:t>AREA</a:t>
            </a:r>
            <a:endParaRPr lang="he-IL" dirty="0"/>
          </a:p>
          <a:p>
            <a:pPr algn="r" rtl="1"/>
            <a:r>
              <a:rPr lang="he-IL" dirty="0"/>
              <a:t>ייצרנו סביבת משתמש קלה לשימוש, הכוללת כתיבת פקודות בצורה דומה לפקודות המקוריות של </a:t>
            </a:r>
            <a:r>
              <a:rPr lang="en-US" dirty="0"/>
              <a:t>RISCV</a:t>
            </a:r>
            <a:r>
              <a:rPr lang="he-IL" dirty="0"/>
              <a:t>, ובנוסף סקריפט בדיקה למערכת ה-</a:t>
            </a:r>
            <a:r>
              <a:rPr lang="en-US" dirty="0"/>
              <a:t>AES</a:t>
            </a:r>
            <a:endParaRPr lang="he-IL" dirty="0"/>
          </a:p>
          <a:p>
            <a:pPr algn="r" rtl="1"/>
            <a:r>
              <a:rPr lang="he-IL" dirty="0"/>
              <a:t>שיפרנו את הסקריפטים המקוריים, והוספנו אפשרויות סימולציה.</a:t>
            </a:r>
          </a:p>
          <a:p>
            <a:pPr algn="r" rtl="1"/>
            <a:r>
              <a:rPr lang="he-IL" dirty="0"/>
              <a:t>הוספנו סקריפט </a:t>
            </a:r>
            <a:r>
              <a:rPr lang="he-IL" dirty="0" err="1"/>
              <a:t>סינטזה</a:t>
            </a:r>
            <a:r>
              <a:rPr lang="he-IL" dirty="0"/>
              <a:t> המקל על השימוש והפיתוח בבקר ה-</a:t>
            </a:r>
            <a:r>
              <a:rPr lang="en-US" dirty="0"/>
              <a:t>PULPENIX</a:t>
            </a:r>
            <a:r>
              <a:rPr lang="he-IL" dirty="0"/>
              <a:t>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993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מטרות הפרויקט</a:t>
            </a:r>
          </a:p>
          <a:p>
            <a:pPr algn="r" rtl="1"/>
            <a:r>
              <a:rPr lang="he-IL" dirty="0"/>
              <a:t>לערוך היכרות עם תשתית ה-</a:t>
            </a:r>
            <a:r>
              <a:rPr lang="en-US" dirty="0"/>
              <a:t>PULPENIX</a:t>
            </a:r>
            <a:r>
              <a:rPr lang="he-IL" dirty="0"/>
              <a:t> בהסתמך על הפרויקט של אבי ומיכאל</a:t>
            </a:r>
          </a:p>
          <a:p>
            <a:pPr algn="r" rtl="1"/>
            <a:r>
              <a:rPr lang="he-IL" dirty="0"/>
              <a:t>לממש ולהטמיע מאיץ </a:t>
            </a:r>
            <a:r>
              <a:rPr lang="en-US" dirty="0"/>
              <a:t>AES</a:t>
            </a:r>
            <a:r>
              <a:rPr lang="he-IL" dirty="0"/>
              <a:t> או אלגוריתם הצפנה אחר על מעבד </a:t>
            </a:r>
            <a:r>
              <a:rPr lang="en-US" dirty="0"/>
              <a:t>RISCV</a:t>
            </a:r>
            <a:endParaRPr lang="he-IL" dirty="0"/>
          </a:p>
          <a:p>
            <a:pPr algn="r" rtl="1"/>
            <a:r>
              <a:rPr lang="he-IL" dirty="0"/>
              <a:t>להציג חסרונות ויתרונות מבחינת ביצועים שלאחר מימוש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278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כעת נפרט על פתרונות אפשריים לבעיית ההצפנה בריסק5</a:t>
            </a:r>
          </a:p>
          <a:p>
            <a:pPr algn="r" rtl="1"/>
            <a:r>
              <a:rPr lang="he-IL" dirty="0"/>
              <a:t>הצפנה מחוצץ (באפר) – אחסון 4 רגיסטרים בבאפר, הצפנתם, ואחסונם בזיכרון.</a:t>
            </a:r>
          </a:p>
          <a:p>
            <a:pPr algn="r" rtl="1"/>
            <a:r>
              <a:rPr lang="he-IL" dirty="0"/>
              <a:t>הצפנה תוך ריצה – הצפנת רגיסטר בודד, לא ב-</a:t>
            </a:r>
            <a:r>
              <a:rPr lang="en-US" dirty="0"/>
              <a:t>AES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פקודת הצפנה – הבאת 4 רגיסטרים מהזיכרון, פענוח, החלפת תוכן אחד הרגיסטרים, הצפנה מחדש ואחסון </a:t>
            </a:r>
            <a:r>
              <a:rPr lang="he-IL" dirty="0" err="1"/>
              <a:t>בזכרון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הפתרון הנבחר היה הצפנה מחוצץ, מכיוון שהוא מאובטח יחסית, קל למימוש, ואין צורך בהבאת מידע </a:t>
            </a:r>
            <a:r>
              <a:rPr lang="he-IL" dirty="0" err="1"/>
              <a:t>מהזכרון</a:t>
            </a:r>
            <a:r>
              <a:rPr lang="he-IL" dirty="0"/>
              <a:t> אלא רק כתיבת מידע </a:t>
            </a:r>
            <a:r>
              <a:rPr lang="he-IL" dirty="0" err="1"/>
              <a:t>בזכרון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225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ה-</a:t>
            </a:r>
            <a:r>
              <a:rPr lang="en-US" dirty="0"/>
              <a:t>AES</a:t>
            </a:r>
            <a:r>
              <a:rPr lang="he-IL" dirty="0"/>
              <a:t> בנוי מסבבים, וכל סבב ממספר שלבים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אך ראשית מתבצעת הרחבת מפתח ההצפנה מ-128 ביט ל-128*11 (1408) ביט</a:t>
            </a:r>
          </a:p>
          <a:p>
            <a:pPr algn="r" rtl="1"/>
            <a:r>
              <a:rPr lang="he-IL"/>
              <a:t>שלב </a:t>
            </a:r>
            <a:r>
              <a:rPr lang="he-IL" dirty="0"/>
              <a:t>ראשון בכל סבבה הינו פעולת </a:t>
            </a:r>
            <a:r>
              <a:rPr lang="en-US" dirty="0"/>
              <a:t>XOR</a:t>
            </a:r>
            <a:r>
              <a:rPr lang="he-IL" dirty="0"/>
              <a:t> עם 128 ביט ממפתח ההצפנה  המורחב</a:t>
            </a:r>
          </a:p>
          <a:p>
            <a:pPr algn="r" rtl="1"/>
            <a:r>
              <a:rPr lang="he-IL" dirty="0"/>
              <a:t>שלב שני הוא החלפת בתים, בו כל בייט מוחלף בתוצאה המתקבלת מפונקציית האש </a:t>
            </a:r>
            <a:r>
              <a:rPr lang="en-US" dirty="0"/>
              <a:t>SBOX</a:t>
            </a:r>
            <a:r>
              <a:rPr lang="he-IL" dirty="0"/>
              <a:t> עבור אותו בייט</a:t>
            </a:r>
          </a:p>
          <a:p>
            <a:pPr algn="r" rtl="1"/>
            <a:r>
              <a:rPr lang="he-IL" dirty="0"/>
              <a:t>שלב שלישי הינו הזזת שורות, שהוא בעצם פעולת </a:t>
            </a:r>
            <a:r>
              <a:rPr lang="en-US" dirty="0"/>
              <a:t>SHIFT</a:t>
            </a:r>
            <a:r>
              <a:rPr lang="he-IL" dirty="0"/>
              <a:t> של שורות מטריצת המידע (מטריצת 4</a:t>
            </a:r>
            <a:r>
              <a:rPr lang="en-US" dirty="0"/>
              <a:t>X</a:t>
            </a:r>
            <a:r>
              <a:rPr lang="he-IL" dirty="0"/>
              <a:t>4, בה כל תא הוא בייט)</a:t>
            </a:r>
          </a:p>
          <a:p>
            <a:pPr algn="r" rtl="1"/>
            <a:r>
              <a:rPr lang="he-IL"/>
              <a:t>שלב רביעי הוא ערבול עמודות, בו מתבצע כפל מטריצי של מטריצה ספציפית ואחידה בכל אחת מעמודות המטריצה של המידע, ולאחר מכן פעולת </a:t>
            </a:r>
            <a:r>
              <a:rPr lang="en-US"/>
              <a:t>XOR</a:t>
            </a:r>
            <a:r>
              <a:rPr lang="he-IL"/>
              <a:t> של התוצאה עם מטריצת המידע.</a:t>
            </a:r>
          </a:p>
          <a:p>
            <a:pPr algn="r" rtl="1"/>
            <a:endParaRPr lang="he-IL"/>
          </a:p>
          <a:p>
            <a:pPr algn="r" rtl="1"/>
            <a:r>
              <a:rPr lang="he-IL"/>
              <a:t>סבב </a:t>
            </a:r>
            <a:r>
              <a:rPr lang="he-IL" dirty="0"/>
              <a:t>אחרון לא כולל בתוכו ערבול עמודות, מכיוון שפעולה זו בסבב האחרון לא תורמת עוד לרמת ההצפנה.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725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מרחיבה את מפתח ההצפנה מ-128 ביט ל-11*128 ביטים שהם 1408 ביטים</a:t>
            </a:r>
          </a:p>
          <a:p>
            <a:pPr algn="r" rtl="1"/>
            <a:r>
              <a:rPr lang="he-IL" dirty="0"/>
              <a:t>128 ביטים ל-10 סבבים ראשונים + 128 ביטים לסוף הסבב האחרון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6971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 ראשון בכל סבבה הינו פעולת </a:t>
            </a:r>
            <a:r>
              <a:rPr lang="en-US" dirty="0"/>
              <a:t>XOR</a:t>
            </a:r>
            <a:r>
              <a:rPr lang="he-IL" dirty="0"/>
              <a:t> עם 128 ביטים (עוקבים בין כל סבב) ממפתח ההצפנה  המורחב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38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 שני הוא החלפת בתים, בו כל בייט מוחלף בתוצאה המתקבלת מפונקציית האש </a:t>
            </a:r>
            <a:r>
              <a:rPr lang="en-US" dirty="0"/>
              <a:t>SBOX</a:t>
            </a:r>
            <a:r>
              <a:rPr lang="he-IL" dirty="0"/>
              <a:t> עבור אותו בייט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9FAFC-D191-4543-8F0A-0BA7C7185E8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90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A22-CD06-4799-AD75-C7C925DE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A3DD-D71A-43D4-97F1-423E079E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EA49-0001-407E-9A03-0CEAC4D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3F0A-4B0D-4070-ADDA-67492E690BD0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E763-91CD-47F9-9508-6DACE60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74D6-90A4-4C82-AB2F-189509CC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4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68B3-7A8D-4C44-BA39-33EA4BFB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60F7A-0429-490F-82FD-C9A43D22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8180-B1F3-4F2D-9581-D84EF50F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B90-7AC0-4C94-A341-9EBFCB91AFC7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B964-0773-4CDB-8587-D84BF49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8CE-F24C-4686-BA26-D701911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494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6A2D5-68E3-4420-9DEC-CFD5008F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72929-B116-4CDF-8B2E-49CCDCA9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0F3F-7495-494D-B4AA-5CE1F14E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CD4F-F4FB-45C6-951B-3D8B3968C11F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9525-04E3-475A-8B78-D092999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724E-2330-4160-8FB8-E1CF877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789-B181-496B-AD64-23D2C08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9DD-3326-4859-B490-4D0C8C8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3C2F-0D7E-4CFF-96DD-3E0C54B6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ACB-E4D2-4587-9AD8-D5B7462E01AC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8B4A-1366-476B-8F0F-D8C56A5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795E-3856-475F-92DE-5270F60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7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F759-029C-465F-AF52-1C3DB077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38B3-82E9-47CF-B9AB-008081B6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D693-A5FE-4A81-932F-367E38A4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DACC-4DA8-4DC2-9AFA-EF103FE8069E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D6B5-ADCB-455D-A9EA-A5BEBAAE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1387-34CD-46A9-BD01-059AB37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49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9A0B-C5A3-4604-AA8B-4E063BB0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E12-C378-4852-9B48-3363A624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5A51A-B7CE-42E6-9BA1-4CE45966A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311F-142A-4DC5-97F7-57CD853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9728-5DF4-4F5B-BB48-2C3728B7AB67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17AF-6811-4CE0-9EBC-8341CC7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F0B80-E739-47B7-9DF6-2B12A6F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54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CDD6-C086-44A2-85CA-E0ABDC9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0057-EF19-43CE-9FA0-CE1CCAB26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EB476-F117-487A-9F73-66B2B734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07A72-CE59-409D-90BE-9232BD689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C2712-7733-44F4-A29A-89B5BC71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359D-ED7B-40B6-9B2E-678564DA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8399-9295-468F-910F-6B63E2139E06}" type="datetime1">
              <a:rPr lang="LID4096" smtClean="0"/>
              <a:t>11/23/2020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A760-9560-470E-B78C-0181C0D6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0A653-3EF6-4C96-8A5E-265447F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53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05EA-ADE1-400A-A75C-2DB9C25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68F81-C53B-44BD-8594-5AFC42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3F7B-6FC7-4D85-AD93-46B16823D905}" type="datetime1">
              <a:rPr lang="LID4096" smtClean="0"/>
              <a:t>11/23/2020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6EBC5-5775-4321-8F18-4993B25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0377-F9E3-4717-B711-E66EB2A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56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7E652-9C80-499B-953D-C5758418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CB84-FD53-4737-9D90-4D340C6EBC1E}" type="datetime1">
              <a:rPr lang="LID4096" smtClean="0"/>
              <a:t>11/23/2020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DB253-E963-452B-93BD-014612A9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F7554-686C-43BB-8691-6B239C9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71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1CB-C1E3-42C3-8F12-0EAF7DDF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456-27E2-495E-BBD3-C8ED3926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41C87-8C54-4B9C-B045-74EB6CD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FAD0-3CBA-4AE5-BE6A-CF67C32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1E078-4DCC-4F67-A4DA-CD91FD1A0E32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4797-2AA3-493A-9468-9B74E13E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C926-A8E4-4A8D-8000-84229F1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8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0A13-D6A3-43EC-A5A5-B6151CEB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8DE49-B3B1-46DB-8DE1-11A4C722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F47-4959-401B-8966-1A9EA765C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F814-32D1-4A58-BF4A-31F3E19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7B9C-091B-458E-A10E-3C1A34E8903E}" type="datetime1">
              <a:rPr lang="LID4096" smtClean="0"/>
              <a:t>11/23/2020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7DB-902C-40A6-9AA2-9995C17B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0E8C1-3C9C-4388-B437-6CB7DD5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49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1F6B3-2EBC-422E-BA4E-5C0C11B8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D6AA-2FA9-4B61-91D0-6955FD54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AC99-E9BA-4F29-9699-DDA209901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C310-2B72-4576-8ACE-BCC70E44AB45}" type="datetime1">
              <a:rPr lang="LID4096" smtClean="0"/>
              <a:t>11/23/2020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32D6-69CB-425A-A624-EEACF91AA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BB5F-740A-427E-ACA2-8789A84C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CE62-B6AF-475A-BB26-7E2CBB4B52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EF060-DFD5-43BF-8956-4EFD5D317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136" y="80439"/>
            <a:ext cx="1283164" cy="128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AF093-CD89-4D50-ACB6-0B4BE75C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0228" y="6152428"/>
            <a:ext cx="2664769" cy="62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FFC57-B56D-4DC0-95A0-6B2FA1CF4EC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" y="5954601"/>
            <a:ext cx="5280660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E64FA-32D2-4A2D-A1B0-2E31067352A4}"/>
              </a:ext>
            </a:extLst>
          </p:cNvPr>
          <p:cNvSpPr txBox="1"/>
          <p:nvPr/>
        </p:nvSpPr>
        <p:spPr>
          <a:xfrm>
            <a:off x="2119211" y="641582"/>
            <a:ext cx="7316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L" sz="5400" b="1" dirty="0">
                <a:latin typeface="Arial" panose="020B0604020202020204" pitchFamily="34" charset="0"/>
                <a:cs typeface="Arial" panose="020B0604020202020204" pitchFamily="34" charset="0"/>
              </a:rPr>
              <a:t>Add-on processor for RISC-V</a:t>
            </a:r>
            <a:endParaRPr lang="en-IL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E655B-7F45-43A9-9094-A05F53D237BD}"/>
              </a:ext>
            </a:extLst>
          </p:cNvPr>
          <p:cNvSpPr txBox="1"/>
          <p:nvPr/>
        </p:nvSpPr>
        <p:spPr>
          <a:xfrm>
            <a:off x="3679630" y="3635188"/>
            <a:ext cx="41954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Students:	David Dan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Dolev Vaknin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Supervisor: 	Eric Herbelin</a:t>
            </a:r>
          </a:p>
        </p:txBody>
      </p:sp>
    </p:spTree>
    <p:extLst>
      <p:ext uri="{BB962C8B-B14F-4D97-AF65-F5344CB8AC3E}">
        <p14:creationId xmlns:p14="http://schemas.microsoft.com/office/powerpoint/2010/main" val="388875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65FB7-8119-4013-9F5D-2DF0F70D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75" y="2361410"/>
            <a:ext cx="5615985" cy="212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A486846B-E2C6-4E50-86F9-645DFE9C22D9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41DA8-2EBC-4B9D-9939-4BF32A6599F8}"/>
              </a:ext>
            </a:extLst>
          </p:cNvPr>
          <p:cNvSpPr/>
          <p:nvPr/>
        </p:nvSpPr>
        <p:spPr>
          <a:xfrm>
            <a:off x="3048000" y="660070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ShiftRows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transposition step where the last three rows of the state are shifted cyclically a certain number of steps.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F535B39-C163-426C-86E1-95F2F3B25095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10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85103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D6654F-907F-4CAB-B198-819DE5247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57" y="2527926"/>
            <a:ext cx="5208282" cy="277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D942C837-6737-4095-AEE4-94F31038189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BF80A-BFC7-4119-800D-31E55D31CE15}"/>
              </a:ext>
            </a:extLst>
          </p:cNvPr>
          <p:cNvSpPr/>
          <p:nvPr/>
        </p:nvSpPr>
        <p:spPr>
          <a:xfrm>
            <a:off x="2610199" y="578590"/>
            <a:ext cx="697159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MixColumns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(except for the last round)</a:t>
            </a: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linear mixing operation which operates on the columns of the state, combining the four bytes in each column.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A0FE7-C7E7-449B-AAFD-93C8C3EE6542}"/>
              </a:ext>
            </a:extLst>
          </p:cNvPr>
          <p:cNvSpPr/>
          <p:nvPr/>
        </p:nvSpPr>
        <p:spPr>
          <a:xfrm>
            <a:off x="5630861" y="3239773"/>
            <a:ext cx="930273" cy="336232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cs typeface="Arial" panose="020B0604020202020204" pitchFamily="34" charset="0"/>
              </a:rPr>
              <a:t>MixColumns</a:t>
            </a:r>
            <a:endParaRPr lang="en-IL" sz="16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372CE-1ACE-4E81-A9D1-43B01BFEB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210" y="3701383"/>
            <a:ext cx="3383573" cy="10287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6BDB224-A0E3-4F7E-B052-A79B418A1796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11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077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F67AB-8656-4CA7-A84C-8971E2DA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779032"/>
            <a:ext cx="9848850" cy="392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C678AD-6883-47DE-8518-89EE967186A4}"/>
              </a:ext>
            </a:extLst>
          </p:cNvPr>
          <p:cNvSpPr txBox="1"/>
          <p:nvPr/>
        </p:nvSpPr>
        <p:spPr>
          <a:xfrm>
            <a:off x="2494156" y="953946"/>
            <a:ext cx="720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RI5CY Core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884C58F-8B1B-49D2-8DF1-B9F1E99046B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12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2761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DDDDDD3-7D07-45A3-8E77-9B89A8B20EB7}"/>
              </a:ext>
            </a:extLst>
          </p:cNvPr>
          <p:cNvSpPr txBox="1">
            <a:spLocks/>
          </p:cNvSpPr>
          <p:nvPr/>
        </p:nvSpPr>
        <p:spPr>
          <a:xfrm>
            <a:off x="1524000" y="838887"/>
            <a:ext cx="9144000" cy="53741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pPr marL="628650" lvl="1" indent="-17145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 module implementation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Specific module simulation.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Decode stage.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Write-Back stage.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AES simulation.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to C implementation.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Accessories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65AE8-3306-4296-9D2F-222D93CBCFA1}"/>
              </a:ext>
            </a:extLst>
          </p:cNvPr>
          <p:cNvSpPr txBox="1"/>
          <p:nvPr/>
        </p:nvSpPr>
        <p:spPr>
          <a:xfrm>
            <a:off x="4061460" y="315667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Workflow</a:t>
            </a:r>
            <a:endParaRPr lang="en-US" b="1" u="sn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4B02784-BC33-4D94-82F0-7B231993D724}"/>
              </a:ext>
            </a:extLst>
          </p:cNvPr>
          <p:cNvSpPr txBox="1">
            <a:spLocks/>
          </p:cNvSpPr>
          <p:nvPr/>
        </p:nvSpPr>
        <p:spPr>
          <a:xfrm>
            <a:off x="11741690" y="6456540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13</a:t>
            </a:fld>
            <a:endParaRPr lang="en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984EB79-EB11-4D31-BDFE-02F211EA64CC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050493-B144-4185-8C78-F4DD60F7C764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CFAAA5-2CDC-4E82-BD3E-CB59AAFDBF0A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8498F-90AB-4CFB-BDC3-286545BE8599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3FC76-1125-4C8C-B7DF-B20E84172D1C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72B03-8C4C-46D5-8656-71713590ADBE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40C18A-87B3-44A3-B068-CDFDA0478CAE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589EF3-73D7-4AD3-A458-7060F5EC890D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38F802-5596-45E3-A4D5-1C63CE8659E2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184B52-50FA-4DF6-B539-45685138C1AC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304AE4-90FA-4563-8101-3408FFE229A0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0EA9F-486A-448E-B9C9-D741034023DB}"/>
              </a:ext>
            </a:extLst>
          </p:cNvPr>
          <p:cNvSpPr/>
          <p:nvPr/>
        </p:nvSpPr>
        <p:spPr>
          <a:xfrm>
            <a:off x="3278592" y="6453518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E64F-8E34-4DFF-9403-93A0191EC3F4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219CFB-7B88-4635-AEA0-DAAAACB15D9E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2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AE726ED-142D-4BDB-A2F7-A96FC59E281B}"/>
              </a:ext>
            </a:extLst>
          </p:cNvPr>
          <p:cNvSpPr txBox="1"/>
          <p:nvPr/>
        </p:nvSpPr>
        <p:spPr>
          <a:xfrm>
            <a:off x="2732226" y="468036"/>
            <a:ext cx="672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 Base architecture - selected solution</a:t>
            </a:r>
            <a:endParaRPr lang="en-IL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24B325-FE0D-4765-B749-D78E760553C1}"/>
              </a:ext>
            </a:extLst>
          </p:cNvPr>
          <p:cNvGrpSpPr/>
          <p:nvPr/>
        </p:nvGrpSpPr>
        <p:grpSpPr>
          <a:xfrm>
            <a:off x="880820" y="1286995"/>
            <a:ext cx="10430359" cy="4843221"/>
            <a:chOff x="0" y="0"/>
            <a:chExt cx="5928995" cy="261132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5BC3A8-8E8D-4A88-9DE0-1CBF59ACDE95}"/>
                </a:ext>
              </a:extLst>
            </p:cNvPr>
            <p:cNvGrpSpPr/>
            <p:nvPr/>
          </p:nvGrpSpPr>
          <p:grpSpPr>
            <a:xfrm>
              <a:off x="0" y="0"/>
              <a:ext cx="5928995" cy="2611321"/>
              <a:chOff x="0" y="0"/>
              <a:chExt cx="8096250" cy="3846140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F5636B1-4BB5-4CE7-AB3A-E55187B3D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8096250" cy="3057525"/>
              </a:xfrm>
              <a:prstGeom prst="rect">
                <a:avLst/>
              </a:prstGeom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0AE303E-AC48-4323-964C-45B166FB213F}"/>
                  </a:ext>
                </a:extLst>
              </p:cNvPr>
              <p:cNvSpPr/>
              <p:nvPr/>
            </p:nvSpPr>
            <p:spPr>
              <a:xfrm>
                <a:off x="3032215" y="3279681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engine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A15AB72-218A-41C8-918C-FA436AC5DC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2727" y="3057133"/>
                <a:ext cx="2554648" cy="564631"/>
              </a:xfrm>
              <a:prstGeom prst="bentConnector3">
                <a:avLst>
                  <a:gd name="adj1" fmla="val 120432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DA5525AE-0677-4DED-AF88-C316800D17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5099" y="1064123"/>
                <a:ext cx="454392" cy="24932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006B8BE-D145-4EF6-B125-C1ECCB9C3257}"/>
                  </a:ext>
                </a:extLst>
              </p:cNvPr>
              <p:cNvSpPr/>
              <p:nvPr/>
            </p:nvSpPr>
            <p:spPr>
              <a:xfrm>
                <a:off x="652725" y="3279681"/>
                <a:ext cx="134901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register file</a:t>
                </a:r>
                <a:endParaRPr lang="en-US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5B3216-EB11-4E68-AF3D-C1529AC4C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7375" y="1880092"/>
                <a:ext cx="3" cy="11772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 descr="sd&#10;">
                <a:extLst>
                  <a:ext uri="{FF2B5EF4-FFF2-40B4-BE49-F238E27FC236}">
                    <a16:creationId xmlns:a16="http://schemas.microsoft.com/office/drawing/2014/main" id="{99A4D5EA-8BED-4052-A108-9079EF02A000}"/>
                  </a:ext>
                </a:extLst>
              </p:cNvPr>
              <p:cNvCxnSpPr/>
              <p:nvPr/>
            </p:nvCxnSpPr>
            <p:spPr>
              <a:xfrm>
                <a:off x="1999642" y="3412373"/>
                <a:ext cx="103257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F2E04F5-D618-46F9-8214-9967BE32AE68}"/>
                  </a:ext>
                </a:extLst>
              </p:cNvPr>
              <p:cNvCxnSpPr/>
              <p:nvPr/>
            </p:nvCxnSpPr>
            <p:spPr>
              <a:xfrm>
                <a:off x="2000866" y="3605248"/>
                <a:ext cx="103134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D84C35A-85E6-4E80-9D72-1C37E37F5A3C}"/>
                  </a:ext>
                </a:extLst>
              </p:cNvPr>
              <p:cNvSpPr/>
              <p:nvPr/>
            </p:nvSpPr>
            <p:spPr>
              <a:xfrm>
                <a:off x="5260363" y="3274150"/>
                <a:ext cx="1234736" cy="566459"/>
              </a:xfrm>
              <a:prstGeom prst="round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indent="0" algn="ctr">
                  <a:spcBef>
                    <a:spcPts val="0"/>
                  </a:spcBef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AES WB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6E4F819-4832-4B75-BF9D-F98C19ABA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053" y="3532427"/>
                <a:ext cx="971539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54">
                <a:extLst>
                  <a:ext uri="{FF2B5EF4-FFF2-40B4-BE49-F238E27FC236}">
                    <a16:creationId xmlns:a16="http://schemas.microsoft.com/office/drawing/2014/main" id="{73616E1C-04A0-4DAB-8866-C44F92A824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123892" y="2805215"/>
                <a:ext cx="216621" cy="708942"/>
              </a:xfrm>
              <a:prstGeom prst="bentConnector2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8C3AAB7-FF97-4995-90B2-5C1A55D6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6703" y="2702930"/>
                <a:ext cx="13064" cy="35459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D1E784BA-A62E-4D43-B051-BFEA741D84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9904" y="1242792"/>
                <a:ext cx="2094219" cy="1979559"/>
              </a:xfrm>
              <a:prstGeom prst="bentConnector3">
                <a:avLst>
                  <a:gd name="adj1" fmla="val 93663"/>
                </a:avLst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7BD812C2-2746-4DB8-8525-EC77CF621106}"/>
                  </a:ext>
                </a:extLst>
              </p:cNvPr>
              <p:cNvCxnSpPr/>
              <p:nvPr/>
            </p:nvCxnSpPr>
            <p:spPr>
              <a:xfrm rot="5400000" flipH="1" flipV="1">
                <a:off x="5871820" y="1696977"/>
                <a:ext cx="2081291" cy="651640"/>
              </a:xfrm>
              <a:prstGeom prst="bentConnector3">
                <a:avLst>
                  <a:gd name="adj1" fmla="val 564"/>
                </a:avLst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2F0EFA0-543A-4C53-AD48-672112105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6951" y="3721842"/>
                <a:ext cx="993412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19E48F9D-7E19-416D-94DD-00751B36DB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186671" y="2707693"/>
                <a:ext cx="1691064" cy="349837"/>
              </a:xfrm>
              <a:prstGeom prst="bentConnector3">
                <a:avLst>
                  <a:gd name="adj1" fmla="val 99703"/>
                </a:avLst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19E7567-19A8-4F80-88C6-710BF0FB3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9505" y="3709828"/>
                <a:ext cx="1032711" cy="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2" name="Text Box 2">
              <a:extLst>
                <a:ext uri="{FF2B5EF4-FFF2-40B4-BE49-F238E27FC236}">
                  <a16:creationId xmlns:a16="http://schemas.microsoft.com/office/drawing/2014/main" id="{27CF3036-C5A5-472F-97F6-7EC93B74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158211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9150037A-D12B-4739-BA79-1F209058B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658" y="2294519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key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D3CC5228-5978-49BE-AE83-0FD126CB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95" y="2294519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6" name="Text Box 2">
              <a:extLst>
                <a:ext uri="{FF2B5EF4-FFF2-40B4-BE49-F238E27FC236}">
                  <a16:creationId xmlns:a16="http://schemas.microsoft.com/office/drawing/2014/main" id="{726C8CC0-338A-4187-BECA-782ECD2F2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931" y="1618658"/>
              <a:ext cx="65849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6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data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39" name="Text Box 2">
              <a:extLst>
                <a:ext uri="{FF2B5EF4-FFF2-40B4-BE49-F238E27FC236}">
                  <a16:creationId xmlns:a16="http://schemas.microsoft.com/office/drawing/2014/main" id="{6EF0DB4D-733F-424D-A017-346367CD2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632" y="2239788"/>
              <a:ext cx="559028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128-bit ciphered 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A50A3F58-E9E6-4C81-A19E-57145B7F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064" y="2249083"/>
              <a:ext cx="408305" cy="23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indent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32-bit</a:t>
              </a:r>
              <a:endPara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60154A80-773F-41ED-A2E7-8BF22895A85F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65247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49BA2-0445-45E6-A794-53F77294DB7E}"/>
              </a:ext>
            </a:extLst>
          </p:cNvPr>
          <p:cNvSpPr txBox="1"/>
          <p:nvPr/>
        </p:nvSpPr>
        <p:spPr>
          <a:xfrm>
            <a:off x="3003221" y="383979"/>
            <a:ext cx="5979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Commands structure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147BAA-E228-410E-82F4-52B765E0FF58}"/>
              </a:ext>
            </a:extLst>
          </p:cNvPr>
          <p:cNvSpPr txBox="1"/>
          <p:nvPr/>
        </p:nvSpPr>
        <p:spPr>
          <a:xfrm>
            <a:off x="2039780" y="4473473"/>
            <a:ext cx="8035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Opcode</a:t>
            </a:r>
          </a:p>
          <a:p>
            <a:r>
              <a:rPr lang="en-US" dirty="0">
                <a:solidFill>
                  <a:srgbClr val="00B0F0"/>
                </a:solidFill>
              </a:rPr>
              <a:t>AES register (key or data)</a:t>
            </a:r>
          </a:p>
          <a:p>
            <a:r>
              <a:rPr lang="en-US" dirty="0">
                <a:solidFill>
                  <a:srgbClr val="FF9900"/>
                </a:solidFill>
              </a:rPr>
              <a:t>AES function</a:t>
            </a:r>
          </a:p>
          <a:p>
            <a:r>
              <a:rPr lang="en-US" dirty="0">
                <a:solidFill>
                  <a:srgbClr val="00B050"/>
                </a:solidFill>
              </a:rPr>
              <a:t>RISCV register</a:t>
            </a:r>
          </a:p>
          <a:p>
            <a:r>
              <a:rPr lang="en-US" dirty="0">
                <a:solidFill>
                  <a:srgbClr val="002060"/>
                </a:solidFill>
              </a:rPr>
              <a:t>Not in use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C5567C-704D-43A3-AF51-B33494813027}"/>
              </a:ext>
            </a:extLst>
          </p:cNvPr>
          <p:cNvGrpSpPr/>
          <p:nvPr/>
        </p:nvGrpSpPr>
        <p:grpSpPr>
          <a:xfrm>
            <a:off x="1824180" y="1578979"/>
            <a:ext cx="8543636" cy="2554187"/>
            <a:chOff x="1824180" y="1578979"/>
            <a:chExt cx="8543636" cy="255418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0B12EA-6B37-44A8-A460-D1601CCA1460}"/>
                </a:ext>
              </a:extLst>
            </p:cNvPr>
            <p:cNvGrpSpPr/>
            <p:nvPr/>
          </p:nvGrpSpPr>
          <p:grpSpPr>
            <a:xfrm>
              <a:off x="1824180" y="1578979"/>
              <a:ext cx="8543636" cy="2554187"/>
              <a:chOff x="1824180" y="1578979"/>
              <a:chExt cx="8543636" cy="25541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6A0F65E-3712-4964-8AF0-A5E81B25DF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1998" y="1578979"/>
                <a:ext cx="8128000" cy="1936144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29F7367-FEDC-4D06-9251-C2354447564A}"/>
                  </a:ext>
                </a:extLst>
              </p:cNvPr>
              <p:cNvGrpSpPr/>
              <p:nvPr/>
            </p:nvGrpSpPr>
            <p:grpSpPr>
              <a:xfrm>
                <a:off x="1824180" y="3583245"/>
                <a:ext cx="8543636" cy="549921"/>
                <a:chOff x="1824182" y="5195454"/>
                <a:chExt cx="8543636" cy="54992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9D75698-CE3B-40EC-A3D8-BE87FA3DAAB9}"/>
                    </a:ext>
                  </a:extLst>
                </p:cNvPr>
                <p:cNvGrpSpPr/>
                <p:nvPr/>
              </p:nvGrpSpPr>
              <p:grpSpPr>
                <a:xfrm>
                  <a:off x="1824182" y="5195454"/>
                  <a:ext cx="8543636" cy="549921"/>
                  <a:chOff x="0" y="0"/>
                  <a:chExt cx="5486400" cy="40830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34FA4A1-22D3-4269-9578-8E5EF341DD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0" y="0"/>
                    <a:ext cx="5486400" cy="408305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D9E28DD-8162-4827-9F13-1C26262DE047}"/>
                      </a:ext>
                    </a:extLst>
                  </p:cNvPr>
                  <p:cNvSpPr/>
                  <p:nvPr/>
                </p:nvSpPr>
                <p:spPr>
                  <a:xfrm>
                    <a:off x="4006516" y="204537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368D2F-26A9-4E48-95A9-832CD508D323}"/>
                      </a:ext>
                    </a:extLst>
                  </p:cNvPr>
                  <p:cNvSpPr/>
                  <p:nvPr/>
                </p:nvSpPr>
                <p:spPr>
                  <a:xfrm>
                    <a:off x="3284621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93B7C26-1BDB-4476-B0E1-404FA3594830}"/>
                      </a:ext>
                    </a:extLst>
                  </p:cNvPr>
                  <p:cNvSpPr/>
                  <p:nvPr/>
                </p:nvSpPr>
                <p:spPr>
                  <a:xfrm>
                    <a:off x="174458" y="192505"/>
                    <a:ext cx="926431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9573107-25CE-4DF2-B6D2-A3068F9C422C}"/>
                      </a:ext>
                    </a:extLst>
                  </p:cNvPr>
                  <p:cNvSpPr/>
                  <p:nvPr/>
                </p:nvSpPr>
                <p:spPr>
                  <a:xfrm>
                    <a:off x="2015289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E1CAF4E-CB05-4B1D-A220-D143CC8DA1E6}"/>
                      </a:ext>
                    </a:extLst>
                  </p:cNvPr>
                  <p:cNvSpPr/>
                  <p:nvPr/>
                </p:nvSpPr>
                <p:spPr>
                  <a:xfrm>
                    <a:off x="1263316" y="198521"/>
                    <a:ext cx="661737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F59E490-99BC-43D5-92CA-7E2FB57AC532}"/>
                      </a:ext>
                    </a:extLst>
                  </p:cNvPr>
                  <p:cNvSpPr/>
                  <p:nvPr/>
                </p:nvSpPr>
                <p:spPr>
                  <a:xfrm>
                    <a:off x="2785311" y="198521"/>
                    <a:ext cx="409073" cy="1503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a:t> 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1711AA5A-F416-4432-A88C-25B006DDB7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14793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0x3b</a:t>
                  </a:r>
                  <a:endPara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0EF7C665-A677-47AA-B11F-E0E5CB18D4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48697" y="5331802"/>
                  <a:ext cx="1086691" cy="4093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8" name="Text Box 2">
                  <a:extLst>
                    <a:ext uri="{FF2B5EF4-FFF2-40B4-BE49-F238E27FC236}">
                      <a16:creationId xmlns:a16="http://schemas.microsoft.com/office/drawing/2014/main" id="{122188C3-7E50-40F6-B1F6-8E6AD0422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5998" y="5329588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0x[0-4]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9" name="Text Box 2">
                  <a:extLst>
                    <a:ext uri="{FF2B5EF4-FFF2-40B4-BE49-F238E27FC236}">
                      <a16:creationId xmlns:a16="http://schemas.microsoft.com/office/drawing/2014/main" id="{0A634909-5117-4CCF-A227-C20E6CBDE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6718" y="5329588"/>
                  <a:ext cx="1171000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0x[0-31]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0" name="Text Box 2">
                  <a:extLst>
                    <a:ext uri="{FF2B5EF4-FFF2-40B4-BE49-F238E27FC236}">
                      <a16:creationId xmlns:a16="http://schemas.microsoft.com/office/drawing/2014/main" id="{7D7EB105-C403-4DD9-A7FB-4A78EF4BF6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9738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218F13A2-7282-421F-A614-222C081AB0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0776" y="5352835"/>
                  <a:ext cx="739657" cy="3882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indent="0"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0x0</a:t>
                  </a:r>
                  <a:endPara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0D0056-EE1B-4AB4-AE41-C89CF817A412}"/>
                  </a:ext>
                </a:extLst>
              </p:cNvPr>
              <p:cNvSpPr/>
              <p:nvPr/>
            </p:nvSpPr>
            <p:spPr>
              <a:xfrm>
                <a:off x="8074131" y="2316996"/>
                <a:ext cx="1279095" cy="2324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DFB771-6D90-4E82-A2CB-08317ED714BC}"/>
                  </a:ext>
                </a:extLst>
              </p:cNvPr>
              <p:cNvSpPr/>
              <p:nvPr/>
            </p:nvSpPr>
            <p:spPr>
              <a:xfrm>
                <a:off x="8025993" y="3834440"/>
                <a:ext cx="1544210" cy="22683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73A718B-29C7-48C5-8B33-42E3E7E9566D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8018245" y="2433234"/>
                <a:ext cx="55886" cy="1401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3F39046-EDBC-4F4F-B328-5F2666083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3226" y="2537329"/>
                <a:ext cx="201479" cy="129711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EA9DA7-7A18-4BC9-B105-2A2C0A73B7C0}"/>
                </a:ext>
              </a:extLst>
            </p:cNvPr>
            <p:cNvSpPr/>
            <p:nvPr/>
          </p:nvSpPr>
          <p:spPr>
            <a:xfrm>
              <a:off x="6905300" y="3842872"/>
              <a:ext cx="1094672" cy="21469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5EB272-4F04-4234-A46B-273E5323B900}"/>
                </a:ext>
              </a:extLst>
            </p:cNvPr>
            <p:cNvSpPr/>
            <p:nvPr/>
          </p:nvSpPr>
          <p:spPr>
            <a:xfrm>
              <a:off x="4878338" y="3842707"/>
              <a:ext cx="1120048" cy="2146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1962A6-00D3-4AE1-9F96-9A81CF5A8DAD}"/>
                </a:ext>
              </a:extLst>
            </p:cNvPr>
            <p:cNvSpPr/>
            <p:nvPr/>
          </p:nvSpPr>
          <p:spPr>
            <a:xfrm>
              <a:off x="6036590" y="3850621"/>
              <a:ext cx="829965" cy="211552"/>
            </a:xfrm>
            <a:prstGeom prst="rect">
              <a:avLst/>
            </a:prstGeom>
            <a:noFill/>
            <a:ln w="28575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F2651C-9B87-419B-88F4-F24975B3E91F}"/>
                </a:ext>
              </a:extLst>
            </p:cNvPr>
            <p:cNvSpPr/>
            <p:nvPr/>
          </p:nvSpPr>
          <p:spPr>
            <a:xfrm>
              <a:off x="1946134" y="3840330"/>
              <a:ext cx="2907863" cy="22095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CEA734DF-F162-4129-847E-4D476C3A7B0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17342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6CC21-7453-4849-9039-BE57A43BD78D}"/>
              </a:ext>
            </a:extLst>
          </p:cNvPr>
          <p:cNvSpPr txBox="1"/>
          <p:nvPr/>
        </p:nvSpPr>
        <p:spPr>
          <a:xfrm>
            <a:off x="3106271" y="577272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Engine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72784D2-6CA1-4C5B-A786-AC74453CB287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16</a:t>
            </a:fld>
            <a:endParaRPr lang="en-IL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03D35-D189-4E67-B97F-A681ECF4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93" y="1071047"/>
            <a:ext cx="7764614" cy="54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784B0-6AD5-4FE6-A71D-CEC070C7F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42" y="1577686"/>
            <a:ext cx="7741516" cy="482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2F7D2-39A1-403A-AE89-2929A2C4BFE2}"/>
              </a:ext>
            </a:extLst>
          </p:cNvPr>
          <p:cNvSpPr txBox="1"/>
          <p:nvPr/>
        </p:nvSpPr>
        <p:spPr>
          <a:xfrm>
            <a:off x="3106271" y="652739"/>
            <a:ext cx="597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AES Register File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91D8F8A-4305-497F-A323-C18C19E7C098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9839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88E8-3421-4D78-8B7F-13164F856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185987"/>
            <a:ext cx="9334500" cy="2486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AA4C3-41A7-484A-9376-928F2E1F60A7}"/>
              </a:ext>
            </a:extLst>
          </p:cNvPr>
          <p:cNvSpPr/>
          <p:nvPr/>
        </p:nvSpPr>
        <p:spPr>
          <a:xfrm>
            <a:off x="3731730" y="699145"/>
            <a:ext cx="4728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Architecture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B0AC000-A56E-4834-98C1-12160AC9478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87733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1D0F6-7D77-4C22-B0E6-AD63FB81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88" y="2024992"/>
            <a:ext cx="4692223" cy="4086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71494E-4228-4248-BC1E-74C15F3EE1BF}"/>
              </a:ext>
            </a:extLst>
          </p:cNvPr>
          <p:cNvSpPr/>
          <p:nvPr/>
        </p:nvSpPr>
        <p:spPr>
          <a:xfrm>
            <a:off x="4302110" y="872772"/>
            <a:ext cx="3587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AES Write Back FSM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946927E-44B9-47C3-900B-7687FA92FA67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19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42878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34C16-0E26-46DE-A518-9D60C3BA9649}"/>
              </a:ext>
            </a:extLst>
          </p:cNvPr>
          <p:cNvSpPr/>
          <p:nvPr/>
        </p:nvSpPr>
        <p:spPr>
          <a:xfrm>
            <a:off x="721963" y="1382537"/>
            <a:ext cx="10748074" cy="430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 our days, where we use sensors and processors anywhere and anytime, it’s getting 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very hard to keep our data safe.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chances to steal the information between collecting the raw data by a sensor, and encryption of that data by our processor.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The goal of this project is to design and implement an AES encryption (or any other safe encryption method) inside RISC-V processor, which can be positioned adjacent to a sensor.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 this project we are using RI5CY core embedded in Pulpenix microcontroller.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F8335-9363-413A-AF08-0304F3F529F2}"/>
              </a:ext>
            </a:extLst>
          </p:cNvPr>
          <p:cNvSpPr txBox="1">
            <a:spLocks/>
          </p:cNvSpPr>
          <p:nvPr/>
        </p:nvSpPr>
        <p:spPr>
          <a:xfrm>
            <a:off x="1201471" y="334855"/>
            <a:ext cx="9144000" cy="71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L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0FDE2-C1EA-4A49-8AE1-71202DBF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4440" y="6454328"/>
            <a:ext cx="285503" cy="365125"/>
          </a:xfrm>
        </p:spPr>
        <p:txBody>
          <a:bodyPr/>
          <a:lstStyle/>
          <a:p>
            <a:fld id="{FA14CE62-B6AF-475A-BB26-7E2CBB4B5225}" type="slidenum">
              <a:rPr lang="en-IL" sz="1600" smtClean="0"/>
              <a:t>2</a:t>
            </a:fld>
            <a:endParaRPr lang="en-IL" sz="16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CDD1229-9212-4FE7-B47A-458AD8F84540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D53C-E041-41AD-90C8-B17109A43C25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CE842C-04EC-404E-895F-54A22FDFBB1D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F31BEA-370A-4BFA-8329-0B8B39614A29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9CEAA-5E9A-4AB8-BEE6-2E8B7AAAE43B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601F697-828D-4A7F-A0F7-61656421B34D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DF2372-DD28-4E09-A2E8-52C7A851A1C0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E73A39-2ED1-459D-BCAA-9B6D607CA578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2B9329-42F1-4D69-8F6A-D0C045A6D10F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877FDA9-FF7E-49BE-A235-EDC8B33DEE17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E8E422-BF0E-4CCD-B922-138FCC1091CD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ECBADBE-9ED9-40F4-BAB6-8CE4F2640D12}"/>
              </a:ext>
            </a:extLst>
          </p:cNvPr>
          <p:cNvSpPr/>
          <p:nvPr/>
        </p:nvSpPr>
        <p:spPr>
          <a:xfrm>
            <a:off x="16200" y="6454328"/>
            <a:ext cx="1612749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AA9BC7-212D-4F42-B7C6-C1C1DA8CE14C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36EC66-B1FB-4E8B-9704-454C13338C7E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34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525DA-F04D-494A-9E5E-78C0F96D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470" y="6443255"/>
            <a:ext cx="448627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20</a:t>
            </a:fld>
            <a:endParaRPr lang="en-IL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32ADE8-0491-4C58-96BF-364250E52456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6B76A-8870-4318-9E75-107409BA23E4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5FF1D-6D01-4865-A851-25F795DD61B0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0576A-A428-47B2-91E6-03934C67A4BE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B367A-CCEF-4454-B33D-2C84A4255EEB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B8A14-ECE9-45F1-B51A-007F19B2CE8B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12FC50-8FEA-4CE8-B27B-B75777545BBD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4830D-CE27-43B0-AB93-F8A7AF6D92BA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0BCAF-2B0A-4367-899F-5C1482FA6C8D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44849F-9D16-4C88-BC2D-6748A7FCE306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99357C-BE40-473B-B12E-1FFA39D5164B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1E083E-B750-4189-B070-B89978C3AAA3}"/>
              </a:ext>
            </a:extLst>
          </p:cNvPr>
          <p:cNvSpPr/>
          <p:nvPr/>
        </p:nvSpPr>
        <p:spPr>
          <a:xfrm>
            <a:off x="4935371" y="6453518"/>
            <a:ext cx="1680027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00AFC-0506-45E7-83B5-9E162ACE09FD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0BAA81-9B30-48FD-9359-6E588DB33E10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014EFC52-5712-466F-ABAB-EAAA51627D7D}"/>
              </a:ext>
            </a:extLst>
          </p:cNvPr>
          <p:cNvSpPr txBox="1">
            <a:spLocks/>
          </p:cNvSpPr>
          <p:nvPr/>
        </p:nvSpPr>
        <p:spPr>
          <a:xfrm>
            <a:off x="1917129" y="1867547"/>
            <a:ext cx="8357741" cy="28904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Manual synthesis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dc_shell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long and complicated.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working from home, it’s even worse.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solution is synthesis script: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Allows us to run synthesis in one command.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of slow and tedious GUI.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Adding file to the design can be done by adding the file name to the script.</a:t>
            </a:r>
          </a:p>
          <a:p>
            <a:pPr indent="-342900">
              <a:spcBef>
                <a:spcPts val="1200"/>
              </a:spcBef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E08CD-FAC9-4E7E-8141-CB41AD46B2BC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Synthesis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8056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2140E-5B7B-4421-9DF2-4DAC3C9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21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B0143-0393-46A9-A00D-03567FF4D204}"/>
              </a:ext>
            </a:extLst>
          </p:cNvPr>
          <p:cNvSpPr txBox="1"/>
          <p:nvPr/>
        </p:nvSpPr>
        <p:spPr>
          <a:xfrm>
            <a:off x="4061460" y="487539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Synthesis 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36104-AC55-4E75-A2D5-3D05BA96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85" y="3714761"/>
            <a:ext cx="9320030" cy="209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75B59-A2D7-4856-9198-2F65616A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54" y="1755380"/>
            <a:ext cx="10135892" cy="12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0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5486C-0DB0-4C58-9041-34E9DD7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936" y="6459887"/>
            <a:ext cx="361815" cy="365125"/>
          </a:xfrm>
        </p:spPr>
        <p:txBody>
          <a:bodyPr/>
          <a:lstStyle/>
          <a:p>
            <a:fld id="{FA14CE62-B6AF-475A-BB26-7E2CBB4B5225}" type="slidenum">
              <a:rPr lang="en-IL" smtClean="0"/>
              <a:t>22</a:t>
            </a:fld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DFE49-EFD4-47BF-9CF6-6961FECCADE9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Compilation</a:t>
            </a:r>
            <a:endParaRPr lang="en-US" b="1" u="sng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A2F21DC-B6A2-498F-81E1-018E70A4C94B}"/>
              </a:ext>
            </a:extLst>
          </p:cNvPr>
          <p:cNvSpPr txBox="1">
            <a:spLocks/>
          </p:cNvSpPr>
          <p:nvPr/>
        </p:nvSpPr>
        <p:spPr>
          <a:xfrm>
            <a:off x="2013203" y="1527048"/>
            <a:ext cx="8165592" cy="2246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GCC doesn't support the new AES commands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Possible solutions: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hardcoded hex commands (using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.word).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 GCC compiler.</a:t>
            </a:r>
          </a:p>
          <a:p>
            <a:pPr lvl="1" indent="-342900">
              <a:spcBef>
                <a:spcPts val="12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Create external pre-compiler.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996AE-DEE8-49C0-A609-5F82BA4AC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0" t="6334" r="433" b="4539"/>
          <a:stretch/>
        </p:blipFill>
        <p:spPr>
          <a:xfrm>
            <a:off x="2469312" y="4556502"/>
            <a:ext cx="6757257" cy="7744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656C9C4-8C3C-48D8-8138-815544148F9E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428E2-2090-406C-B3EB-1349C3A8A21F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9F23D-4C6A-4184-81F5-13C307B79D97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F9F6F-6062-4D17-B39D-4042BC5E14C3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0E2D6-BCC6-4055-8227-8599524D4B98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59C869-F890-48A1-B527-E9677B1F576D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E55B56-95F4-4B50-9EA4-B602719E9E22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A67F9D-E265-4B0E-A309-DCE3F915E3E4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71C172-2448-4F70-AA2C-1FD9E32C3372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34D996-2C09-41DB-B79C-38ECCC3540EB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C4884C-9AFD-42BF-A5AB-6C535693D36B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5F1C64D-1984-4062-BE7E-815F6C1B694E}"/>
              </a:ext>
            </a:extLst>
          </p:cNvPr>
          <p:cNvSpPr/>
          <p:nvPr/>
        </p:nvSpPr>
        <p:spPr>
          <a:xfrm>
            <a:off x="6623150" y="6462741"/>
            <a:ext cx="1625219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59C1E-F419-4953-9010-575A3547DAB0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8E0F6-EA12-4788-BCF4-1D5950CA93FF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8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7780C-CC82-4F89-8381-ADDEB242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23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D2B61-457F-41F1-A181-FC0E849C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26" y="2372498"/>
            <a:ext cx="6562345" cy="2410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344A50-6236-4EEE-9966-E49EFC663AE2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Python’s </a:t>
            </a:r>
            <a:r>
              <a:rPr lang="en-US" sz="2800" dirty="0" err="1"/>
              <a:t>ctypes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89460-820D-4661-8466-1F31ECA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24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B9B7E-C6EF-466E-9F2F-9821EA5EC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531"/>
          <a:stretch/>
        </p:blipFill>
        <p:spPr>
          <a:xfrm>
            <a:off x="7044625" y="2114351"/>
            <a:ext cx="3131949" cy="3403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CEF0F-E068-4EA4-9970-44C4DF06902C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Dictionaries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A012-FBB2-4D52-86A3-D1E58918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53" y="3059357"/>
            <a:ext cx="3304423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F8BEB-0E06-4925-9C62-CF99DE80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25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65FD9-E549-44FA-BA0B-72B538F7F0FC}"/>
              </a:ext>
            </a:extLst>
          </p:cNvPr>
          <p:cNvSpPr txBox="1"/>
          <p:nvPr/>
        </p:nvSpPr>
        <p:spPr>
          <a:xfrm>
            <a:off x="4061459" y="59602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Instruction assignment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64358-4247-4668-8F2D-9AF6A9BE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16" y="1853943"/>
            <a:ext cx="3615161" cy="1714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05640-42A9-44FA-92D5-F8DD7DF77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03" y="4749812"/>
            <a:ext cx="7054993" cy="7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3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54712-1026-4E70-A5D9-31A5B0D6CC71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Simulation</a:t>
            </a:r>
            <a:endParaRPr lang="en-US" b="1" u="sn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5D9CDAF-3E69-465A-BFB8-9BCF6C0A7D6C}"/>
              </a:ext>
            </a:extLst>
          </p:cNvPr>
          <p:cNvSpPr txBox="1">
            <a:spLocks/>
          </p:cNvSpPr>
          <p:nvPr/>
        </p:nvSpPr>
        <p:spPr>
          <a:xfrm>
            <a:off x="11741690" y="644325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26</a:t>
            </a:fld>
            <a:endParaRPr lang="en-IL" sz="16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3D3BCB8-329F-401F-8D61-16D5827EDA95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41836-9E4F-4729-A8E0-30A207090A45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00B007-E04C-4CBE-B635-180A0266376F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536229-E8DE-4D9D-B99A-0D67BBB8E83E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4C87B-AE0B-4568-8830-D3EA389C2D5E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E8F1C1-BF2E-4F5A-9A76-CA54BDC4C7EF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501EAF-F221-4C3E-ADAF-4E294C3AFC0E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0F90BD-0DC2-4E90-BA0D-02AD8D8C1C63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6D4FAD-DD12-4BDF-8739-ED0EA962F351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D5B39DE-4A56-4646-92A4-1C5EB34C0C5D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6F08DC-EDE5-401E-85EE-14BEBC4B27F2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A374C-02D6-4731-AB59-1B7CEA9F9A79}"/>
              </a:ext>
            </a:extLst>
          </p:cNvPr>
          <p:cNvSpPr/>
          <p:nvPr/>
        </p:nvSpPr>
        <p:spPr>
          <a:xfrm>
            <a:off x="8260524" y="6459887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81CFE1-4906-463F-93E0-E29F754341F1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C3AABB-AE3E-46BD-ADFA-974EDAABD304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15689F-66BF-42CE-8D4A-FBF9E7A3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72" y="1866682"/>
            <a:ext cx="685895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7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D826C5-2DF6-4851-8EF5-18355EE37D5B}"/>
              </a:ext>
            </a:extLst>
          </p:cNvPr>
          <p:cNvGrpSpPr/>
          <p:nvPr/>
        </p:nvGrpSpPr>
        <p:grpSpPr>
          <a:xfrm>
            <a:off x="358697" y="1902923"/>
            <a:ext cx="11474605" cy="3657599"/>
            <a:chOff x="0" y="0"/>
            <a:chExt cx="5478780" cy="17072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B7C6DD-26D6-4CCB-9D56-FAA937D1A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" t="10894"/>
            <a:stretch/>
          </p:blipFill>
          <p:spPr bwMode="auto">
            <a:xfrm>
              <a:off x="210953" y="1248769"/>
              <a:ext cx="5012690" cy="45847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="" xmlns:ask="http://schemas.microsoft.com/office/drawing/2018/sketchyshapes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  <ask:seed>0</ask:seed>
                  </ask:lineSketchStyleProps>
                </a:ext>
              </a:extLst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9FC497-B9EF-457A-95FB-07345258A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" r="-1"/>
            <a:stretch/>
          </p:blipFill>
          <p:spPr bwMode="auto">
            <a:xfrm>
              <a:off x="0" y="0"/>
              <a:ext cx="5478780" cy="9931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3346D-DF5F-4F74-8030-37B832B5F55A}"/>
                </a:ext>
              </a:extLst>
            </p:cNvPr>
            <p:cNvSpPr/>
            <p:nvPr/>
          </p:nvSpPr>
          <p:spPr>
            <a:xfrm>
              <a:off x="1169" y="674347"/>
              <a:ext cx="3337841" cy="3131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75C0AF-6198-43C3-898E-1E29C858B6F8}"/>
                </a:ext>
              </a:extLst>
            </p:cNvPr>
            <p:cNvCxnSpPr/>
            <p:nvPr/>
          </p:nvCxnSpPr>
          <p:spPr>
            <a:xfrm flipH="1" flipV="1">
              <a:off x="3339010" y="982887"/>
              <a:ext cx="1883792" cy="2501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04C5A5-09A4-467B-8595-2A4DB11BC8A3}"/>
                </a:ext>
              </a:extLst>
            </p:cNvPr>
            <p:cNvCxnSpPr/>
            <p:nvPr/>
          </p:nvCxnSpPr>
          <p:spPr>
            <a:xfrm flipH="1" flipV="1">
              <a:off x="1169" y="982887"/>
              <a:ext cx="209784" cy="26588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15190" y="721195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Register file simulation</a:t>
            </a:r>
            <a:endParaRPr lang="en-US" u="sng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0C9698D7-8031-42C5-AE5D-9A1AB5634F2A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76928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3955583" y="796139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engine simulation</a:t>
            </a:r>
            <a:endParaRPr lang="en-US" u="sn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0A7D7-DFDE-4656-82D7-D176371DE212}"/>
              </a:ext>
            </a:extLst>
          </p:cNvPr>
          <p:cNvGrpSpPr/>
          <p:nvPr/>
        </p:nvGrpSpPr>
        <p:grpSpPr>
          <a:xfrm>
            <a:off x="955287" y="2078416"/>
            <a:ext cx="10281425" cy="3276249"/>
            <a:chOff x="0" y="0"/>
            <a:chExt cx="5392882" cy="16432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C3825E-B5E8-4926-BB83-3F0623908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4" b="32"/>
            <a:stretch/>
          </p:blipFill>
          <p:spPr bwMode="auto">
            <a:xfrm>
              <a:off x="0" y="0"/>
              <a:ext cx="5392882" cy="104170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A50507-5DBB-42EF-86AE-6E4965CB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77" y="1366404"/>
              <a:ext cx="4239260" cy="27686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4FB4E3-4B19-46E8-8B7D-2AB436B45620}"/>
                </a:ext>
              </a:extLst>
            </p:cNvPr>
            <p:cNvCxnSpPr/>
            <p:nvPr/>
          </p:nvCxnSpPr>
          <p:spPr>
            <a:xfrm>
              <a:off x="3464" y="897081"/>
              <a:ext cx="516024" cy="46181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F67680-4F81-4C6D-A2C5-0EFE85AE1BC8}"/>
                </a:ext>
              </a:extLst>
            </p:cNvPr>
            <p:cNvCxnSpPr/>
            <p:nvPr/>
          </p:nvCxnSpPr>
          <p:spPr>
            <a:xfrm>
              <a:off x="1887682" y="890154"/>
              <a:ext cx="2893637" cy="470478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F4E67F-3BB0-4E1C-9BDB-4381A9892455}"/>
                </a:ext>
              </a:extLst>
            </p:cNvPr>
            <p:cNvSpPr/>
            <p:nvPr/>
          </p:nvSpPr>
          <p:spPr>
            <a:xfrm>
              <a:off x="3464" y="807027"/>
              <a:ext cx="1887682" cy="831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DA7E1CC-F4BD-4EAE-93F6-0640BEC0989B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04663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CA7FFE-C97D-4C87-97BD-F6C2E6D0B338}"/>
              </a:ext>
            </a:extLst>
          </p:cNvPr>
          <p:cNvSpPr txBox="1"/>
          <p:nvPr/>
        </p:nvSpPr>
        <p:spPr>
          <a:xfrm>
            <a:off x="4061460" y="895896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WB simulation</a:t>
            </a:r>
            <a:endParaRPr lang="en-US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F15FC-6050-4EA6-8C78-BA21B107905B}"/>
              </a:ext>
            </a:extLst>
          </p:cNvPr>
          <p:cNvGrpSpPr/>
          <p:nvPr/>
        </p:nvGrpSpPr>
        <p:grpSpPr>
          <a:xfrm>
            <a:off x="1250794" y="2411117"/>
            <a:ext cx="9690410" cy="3289377"/>
            <a:chOff x="0" y="0"/>
            <a:chExt cx="5510801" cy="15124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D14F1B-B758-4044-BE49-733FCE16F815}"/>
                </a:ext>
              </a:extLst>
            </p:cNvPr>
            <p:cNvGrpSpPr/>
            <p:nvPr/>
          </p:nvGrpSpPr>
          <p:grpSpPr>
            <a:xfrm>
              <a:off x="0" y="138487"/>
              <a:ext cx="5510801" cy="1374005"/>
              <a:chOff x="0" y="0"/>
              <a:chExt cx="5510801" cy="137400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19F13B-9F1D-45D8-94F0-AB1DDEF7E1EB}"/>
                  </a:ext>
                </a:extLst>
              </p:cNvPr>
              <p:cNvGrpSpPr/>
              <p:nvPr/>
            </p:nvGrpSpPr>
            <p:grpSpPr>
              <a:xfrm>
                <a:off x="24401" y="349750"/>
                <a:ext cx="5486400" cy="1024255"/>
                <a:chOff x="0" y="0"/>
                <a:chExt cx="5486400" cy="1024808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ADDEDB-2DD3-461F-8E0F-C69C0987B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703" b="13488"/>
                <a:stretch/>
              </p:blipFill>
              <p:spPr bwMode="auto">
                <a:xfrm>
                  <a:off x="155955" y="820973"/>
                  <a:ext cx="5191760" cy="203835"/>
                </a:xfrm>
                <a:prstGeom prst="rect">
                  <a:avLst/>
                </a:prstGeom>
                <a:noFill/>
                <a:ln w="222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="" xmlns:ask="http://schemas.microsoft.com/office/drawing/2018/sketchyshapes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  <ask:seed>0</ask:seed>
                      </ask:lineSketchStyleProps>
                    </a:ext>
                  </a:extLst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1D7C022-1D37-452F-8809-40C593AD9D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486400" cy="499110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20E2CB9-511B-4035-8BD2-4DDE2D410D0B}"/>
                    </a:ext>
                  </a:extLst>
                </p:cNvPr>
                <p:cNvSpPr/>
                <p:nvPr/>
              </p:nvSpPr>
              <p:spPr>
                <a:xfrm>
                  <a:off x="2830296" y="297483"/>
                  <a:ext cx="2493645" cy="5980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7C43F5D-F64F-42BB-B42E-2BE8F3858E71}"/>
                    </a:ext>
                  </a:extLst>
                </p:cNvPr>
                <p:cNvCxnSpPr/>
                <p:nvPr/>
              </p:nvCxnSpPr>
              <p:spPr>
                <a:xfrm flipH="1">
                  <a:off x="158782" y="357285"/>
                  <a:ext cx="2671514" cy="4443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ACBDF16-577C-4112-96FF-D2B46DF0FD70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5323941" y="327384"/>
                  <a:ext cx="40383" cy="474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0E74D9-CC17-4C69-BF04-296CD84F7E28}"/>
                  </a:ext>
                </a:extLst>
              </p:cNvPr>
              <p:cNvCxnSpPr/>
              <p:nvPr/>
            </p:nvCxnSpPr>
            <p:spPr>
              <a:xfrm flipH="1" flipV="1">
                <a:off x="0" y="17124"/>
                <a:ext cx="2251010" cy="559837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A2999FE-8753-4551-8B9F-CAF4A77A0095}"/>
                  </a:ext>
                </a:extLst>
              </p:cNvPr>
              <p:cNvCxnSpPr/>
              <p:nvPr/>
            </p:nvCxnSpPr>
            <p:spPr>
              <a:xfrm flipH="1">
                <a:off x="5349411" y="0"/>
                <a:ext cx="51341" cy="575206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2362FE-0BEC-4A83-B46F-575C7B5B3183}"/>
                  </a:ext>
                </a:extLst>
              </p:cNvPr>
              <p:cNvSpPr/>
              <p:nvPr/>
            </p:nvSpPr>
            <p:spPr>
              <a:xfrm>
                <a:off x="2253465" y="575353"/>
                <a:ext cx="3098588" cy="6595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0D358C-0BCA-48FC-97BF-E881DAAF3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" t="35074" b="30572"/>
            <a:stretch/>
          </p:blipFill>
          <p:spPr bwMode="auto">
            <a:xfrm>
              <a:off x="6849" y="0"/>
              <a:ext cx="5398770" cy="13716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1A447782-ACB8-417A-8BD9-8BED50615672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29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09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D45C-4E99-4A36-9AEA-61B02FAAB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54"/>
            <a:ext cx="9144000" cy="71540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L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CFF4-9DD6-4CC7-906E-AF7BF2E9C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7036"/>
            <a:ext cx="9144000" cy="5374110"/>
          </a:xfrm>
        </p:spPr>
        <p:txBody>
          <a:bodyPr>
            <a:noAutofit/>
          </a:bodyPr>
          <a:lstStyle/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RISC-V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 ISA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Founded by University of Berkeley, California.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Adopted by many in both academy and industry.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Parallel Ultra Low Power open-source computing platform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collaboration of ETH Zurich and University of Bologna.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PULPino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PULP platform.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RI5CY core.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PULPeniX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Developed in Bar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Ilan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Enics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lab.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HW and SW development and simulation environment.</a:t>
            </a:r>
          </a:p>
          <a:p>
            <a:pPr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Advanced Encryption Standard - specification for the encryption of electronic data.</a:t>
            </a:r>
          </a:p>
          <a:p>
            <a:pPr marL="628650" lvl="1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a design principle known as a substitution–permutation network.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2423B13-362E-470C-B8A1-74DFBF197FB6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50600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53AEC3-5D4C-40B3-843A-F634B168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70" y="1975072"/>
            <a:ext cx="10245260" cy="4132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BC6F6B-1377-4729-9C0D-09CE0A029599}"/>
              </a:ext>
            </a:extLst>
          </p:cNvPr>
          <p:cNvSpPr txBox="1"/>
          <p:nvPr/>
        </p:nvSpPr>
        <p:spPr>
          <a:xfrm>
            <a:off x="4061460" y="668250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AES verification test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B18331-8BEE-489B-9CDF-4A0A543EDC15}"/>
              </a:ext>
            </a:extLst>
          </p:cNvPr>
          <p:cNvSpPr/>
          <p:nvPr/>
        </p:nvSpPr>
        <p:spPr>
          <a:xfrm>
            <a:off x="995153" y="5417389"/>
            <a:ext cx="4629270" cy="455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A6D93-27BD-4E5E-A9ED-229FCC754C60}"/>
              </a:ext>
            </a:extLst>
          </p:cNvPr>
          <p:cNvSpPr/>
          <p:nvPr/>
        </p:nvSpPr>
        <p:spPr>
          <a:xfrm>
            <a:off x="990622" y="4731456"/>
            <a:ext cx="10102947" cy="2718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522F8EE-D6E4-482A-8593-0944759F786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30</a:t>
            </a:fld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C4BAFA-F3A0-41CC-BEA4-FD89B5153771}"/>
              </a:ext>
            </a:extLst>
          </p:cNvPr>
          <p:cNvSpPr/>
          <p:nvPr/>
        </p:nvSpPr>
        <p:spPr>
          <a:xfrm>
            <a:off x="2794958" y="3019245"/>
            <a:ext cx="1949570" cy="2718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C68AB7-9228-4FD8-9EE7-D37C5A4EF01A}"/>
              </a:ext>
            </a:extLst>
          </p:cNvPr>
          <p:cNvSpPr/>
          <p:nvPr/>
        </p:nvSpPr>
        <p:spPr>
          <a:xfrm>
            <a:off x="2654060" y="4981623"/>
            <a:ext cx="1407400" cy="2718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B9F79-88ED-4403-93F3-B96029D46E9D}"/>
              </a:ext>
            </a:extLst>
          </p:cNvPr>
          <p:cNvSpPr txBox="1"/>
          <p:nvPr/>
        </p:nvSpPr>
        <p:spPr>
          <a:xfrm>
            <a:off x="4061460" y="97201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Performance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953219"/>
                  </p:ext>
                </p:extLst>
              </p:nvPr>
            </p:nvGraphicFramePr>
            <p:xfrm>
              <a:off x="2288540" y="2610823"/>
              <a:ext cx="76149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440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3108960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7.57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7.53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𝑛𝑆𝑒𝑐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62,230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246,131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19.62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20.02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𝑚𝑊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369594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369594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𝐶𝑦𝑐𝑙𝑒𝑠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C542E6C9-20AF-4395-BAF8-DC1E35FDE3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953219"/>
                  </p:ext>
                </p:extLst>
              </p:nvPr>
            </p:nvGraphicFramePr>
            <p:xfrm>
              <a:off x="2288540" y="2610823"/>
              <a:ext cx="76149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440">
                      <a:extLst>
                        <a:ext uri="{9D8B030D-6E8A-4147-A177-3AD203B41FA5}">
                          <a16:colId xmlns:a16="http://schemas.microsoft.com/office/drawing/2014/main" val="33564206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3017032101"/>
                        </a:ext>
                      </a:extLst>
                    </a:gridCol>
                    <a:gridCol w="3108960">
                      <a:extLst>
                        <a:ext uri="{9D8B030D-6E8A-4147-A177-3AD203B41FA5}">
                          <a16:colId xmlns:a16="http://schemas.microsoft.com/office/drawing/2014/main" val="3105117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GenPro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PULPenix</a:t>
                          </a:r>
                          <a:r>
                            <a:rPr lang="en-US" dirty="0"/>
                            <a:t> AES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8682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Timing (slack)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108197" r="-10362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108197" r="-78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58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208197" r="-10362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208197" r="-78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308197" r="-1036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308197" r="-78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0339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CoreMark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95" t="-408197" r="-1036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294" t="-408197" r="-78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3341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2FD30B9-1AD9-4933-A2A3-9005E878ABB2}"/>
              </a:ext>
            </a:extLst>
          </p:cNvPr>
          <p:cNvSpPr txBox="1">
            <a:spLocks/>
          </p:cNvSpPr>
          <p:nvPr/>
        </p:nvSpPr>
        <p:spPr>
          <a:xfrm>
            <a:off x="11741690" y="6442539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31</a:t>
            </a:fld>
            <a:endParaRPr lang="en-IL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538D7A-7C4F-42A2-86EE-FFA048023B1B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2046E-5CC5-48DF-B025-9C316247F3A6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E8B73-E6DD-48BE-A8DB-254EC64D591E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6476C-D05A-4DC5-AA7F-B2AF7509E694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8FEF7-F712-4141-A0B6-6C4D1D53E8FF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653E1-C248-486F-9AC3-9B9AD7870450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76967B-9778-4A08-8E11-055B528A5DEB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90C100-726D-428E-B32F-F7E79FA333E4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F8237C-7A7C-4737-A0E2-5C818D762C36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C9BBF2-069B-4F8D-9789-BD4A84D6241D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C06994-003B-4AA4-89DB-8CEA76EC5F8C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F710FE4-F6DD-47B4-96F4-929F5AF0BD80}"/>
              </a:ext>
            </a:extLst>
          </p:cNvPr>
          <p:cNvSpPr/>
          <p:nvPr/>
        </p:nvSpPr>
        <p:spPr>
          <a:xfrm>
            <a:off x="9925393" y="6450786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96460-AD00-46E3-8E7C-C3EB40AE4159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E5953F-920F-43A3-8AB1-AFD03A3A3A65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8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B85DB-7A42-4B37-8686-37202A92C39B}"/>
              </a:ext>
            </a:extLst>
          </p:cNvPr>
          <p:cNvSpPr txBox="1"/>
          <p:nvPr/>
        </p:nvSpPr>
        <p:spPr>
          <a:xfrm>
            <a:off x="4061459" y="448794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Conclusions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9830-9081-4CF1-AA76-35F92F9534F0}"/>
              </a:ext>
            </a:extLst>
          </p:cNvPr>
          <p:cNvSpPr txBox="1">
            <a:spLocks/>
          </p:cNvSpPr>
          <p:nvPr/>
        </p:nvSpPr>
        <p:spPr>
          <a:xfrm>
            <a:off x="2013204" y="1801368"/>
            <a:ext cx="8165592" cy="38039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Successfully integrate AES engine inside RISCV core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Minimal effect on power and timing performance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Significant effect on area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user friendly AES commands support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compiling scripts that run before GNU’s compiler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AES verification script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existing simulation scripts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GenPro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setup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new simulation options </a:t>
            </a:r>
          </a:p>
          <a:p>
            <a:pPr indent="-342900">
              <a:spcBef>
                <a:spcPts val="120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 synthesis script</a:t>
            </a:r>
          </a:p>
          <a:p>
            <a:pPr lvl="1" indent="-342900">
              <a:spcBef>
                <a:spcPts val="120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need to open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dc_shell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synthesize the project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500D5A-1548-4C4A-A48E-5562C55CE9C1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45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32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225653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8D749-2C94-42DD-A37A-5C42D388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33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FDF9F-D9BA-423C-878F-1F70502DBF94}"/>
              </a:ext>
            </a:extLst>
          </p:cNvPr>
          <p:cNvSpPr txBox="1"/>
          <p:nvPr/>
        </p:nvSpPr>
        <p:spPr>
          <a:xfrm>
            <a:off x="4061460" y="2726168"/>
            <a:ext cx="406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742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197479-FA3F-49F5-80F6-35CBB727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CE62-B6AF-475A-BB26-7E2CBB4B5225}" type="slidenum">
              <a:rPr lang="en-IL" smtClean="0"/>
              <a:t>34</a:t>
            </a:fld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54D7-4DB4-4CD7-B516-6F02C6374C49}"/>
              </a:ext>
            </a:extLst>
          </p:cNvPr>
          <p:cNvSpPr txBox="1"/>
          <p:nvPr/>
        </p:nvSpPr>
        <p:spPr>
          <a:xfrm>
            <a:off x="3816398" y="2905780"/>
            <a:ext cx="455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Thank you for your time!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7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D29BF-6663-4462-8D1B-383475FCC12A}"/>
              </a:ext>
            </a:extLst>
          </p:cNvPr>
          <p:cNvSpPr txBox="1"/>
          <p:nvPr/>
        </p:nvSpPr>
        <p:spPr>
          <a:xfrm>
            <a:off x="2935939" y="571677"/>
            <a:ext cx="63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67383-EB65-412C-8188-32EE4752C003}"/>
              </a:ext>
            </a:extLst>
          </p:cNvPr>
          <p:cNvSpPr txBox="1"/>
          <p:nvPr/>
        </p:nvSpPr>
        <p:spPr>
          <a:xfrm>
            <a:off x="1245703" y="1797784"/>
            <a:ext cx="9700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Knowing RISC-V PULP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ENIX</a:t>
            </a: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 infrastructure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Michael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Integrating AES in RISC-V 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AES accelerator and designated new commands (While maintaining backward compatibility).</a:t>
            </a: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IL" dirty="0">
                <a:latin typeface="Arial" panose="020B0604020202020204" pitchFamily="34" charset="0"/>
                <a:cs typeface="Arial" panose="020B0604020202020204" pitchFamily="34" charset="0"/>
              </a:rPr>
              <a:t>Demonstrate advantages in terms of performance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expect to increase in power, area (decrease in performance).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3235F12-3E84-41B4-BC5A-146B7E63993E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4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10623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71B9A-8901-4F24-9050-D973796AF026}"/>
              </a:ext>
            </a:extLst>
          </p:cNvPr>
          <p:cNvSpPr txBox="1"/>
          <p:nvPr/>
        </p:nvSpPr>
        <p:spPr>
          <a:xfrm>
            <a:off x="2901503" y="594892"/>
            <a:ext cx="638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Possible solutions – pros and cons</a:t>
            </a:r>
            <a:endParaRPr lang="en-IL" sz="2800" b="1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9B465B-BA63-4B62-8EDC-D65C1047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07288"/>
              </p:ext>
            </p:extLst>
          </p:nvPr>
        </p:nvGraphicFramePr>
        <p:xfrm>
          <a:off x="1066005" y="1885394"/>
          <a:ext cx="10059988" cy="383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553">
                  <a:extLst>
                    <a:ext uri="{9D8B030D-6E8A-4147-A177-3AD203B41FA5}">
                      <a16:colId xmlns:a16="http://schemas.microsoft.com/office/drawing/2014/main" val="4126224099"/>
                    </a:ext>
                  </a:extLst>
                </a:gridCol>
                <a:gridCol w="2882882">
                  <a:extLst>
                    <a:ext uri="{9D8B030D-6E8A-4147-A177-3AD203B41FA5}">
                      <a16:colId xmlns:a16="http://schemas.microsoft.com/office/drawing/2014/main" val="2183629188"/>
                    </a:ext>
                  </a:extLst>
                </a:gridCol>
                <a:gridCol w="3150848">
                  <a:extLst>
                    <a:ext uri="{9D8B030D-6E8A-4147-A177-3AD203B41FA5}">
                      <a16:colId xmlns:a16="http://schemas.microsoft.com/office/drawing/2014/main" val="169219873"/>
                    </a:ext>
                  </a:extLst>
                </a:gridCol>
                <a:gridCol w="2696705">
                  <a:extLst>
                    <a:ext uri="{9D8B030D-6E8A-4147-A177-3AD203B41FA5}">
                      <a16:colId xmlns:a16="http://schemas.microsoft.com/office/drawing/2014/main" val="1159880232"/>
                    </a:ext>
                  </a:extLst>
                </a:gridCol>
              </a:tblGrid>
              <a:tr h="1288197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Encryption from buffer</a:t>
                      </a:r>
                      <a:endParaRPr lang="en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Encryption on-the-fly</a:t>
                      </a:r>
                      <a:endParaRPr lang="en-IL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Encryption command</a:t>
                      </a:r>
                      <a:endParaRPr lang="en-IL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27473"/>
                  </a:ext>
                </a:extLst>
              </a:tr>
              <a:tr h="12707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Pros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Relatively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Relatively Easy to implement</a:t>
                      </a:r>
                      <a:endParaRPr lang="en-I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Encryption in early stages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Economical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store one encrypted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4464"/>
                  </a:ext>
                </a:extLst>
              </a:tr>
              <a:tr h="12714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Need to encrypt 4 registers (128-bit)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Requires a lot more area.</a:t>
                      </a:r>
                      <a:endParaRPr lang="en-I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secure (not AES)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very secure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to implement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Slow down the processor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51590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DA1C148-9D7F-47B4-9E6C-1A7E9031205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5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05328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75ED4-9B95-43A5-A973-D392A0EFD742}"/>
              </a:ext>
            </a:extLst>
          </p:cNvPr>
          <p:cNvSpPr txBox="1"/>
          <p:nvPr/>
        </p:nvSpPr>
        <p:spPr>
          <a:xfrm>
            <a:off x="3746124" y="228232"/>
            <a:ext cx="469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AES algorithm</a:t>
            </a:r>
            <a:endParaRPr lang="en-IL" sz="2800" b="1" u="s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9BA1F-AFE9-4A7A-A475-1B691DC9F15E}"/>
              </a:ext>
            </a:extLst>
          </p:cNvPr>
          <p:cNvSpPr/>
          <p:nvPr/>
        </p:nvSpPr>
        <p:spPr>
          <a:xfrm>
            <a:off x="6763806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D17DD-147A-409B-A032-A15BEB26985D}"/>
              </a:ext>
            </a:extLst>
          </p:cNvPr>
          <p:cNvSpPr/>
          <p:nvPr/>
        </p:nvSpPr>
        <p:spPr>
          <a:xfrm>
            <a:off x="3955267" y="1505135"/>
            <a:ext cx="1406170" cy="499015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Plain-Text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380E1A-4F7B-4554-8964-1486AC0CFC11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7466892" y="2004150"/>
            <a:ext cx="1" cy="29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F480EE79-FE8C-480B-9B8C-4146C18276AF}"/>
              </a:ext>
            </a:extLst>
          </p:cNvPr>
          <p:cNvSpPr/>
          <p:nvPr/>
        </p:nvSpPr>
        <p:spPr>
          <a:xfrm rot="5400000">
            <a:off x="5739065" y="3859583"/>
            <a:ext cx="3455655" cy="332681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Expansion Unit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D99CEE-335D-4A06-9B85-190653806186}"/>
              </a:ext>
            </a:extLst>
          </p:cNvPr>
          <p:cNvCxnSpPr>
            <a:cxnSpLocks/>
            <a:stCxn id="5" idx="2"/>
            <a:endCxn id="1027" idx="0"/>
          </p:cNvCxnSpPr>
          <p:nvPr/>
        </p:nvCxnSpPr>
        <p:spPr>
          <a:xfrm flipH="1">
            <a:off x="4651083" y="2004150"/>
            <a:ext cx="7269" cy="300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247E60FE-62E4-4835-AAD9-08244D011233}"/>
              </a:ext>
            </a:extLst>
          </p:cNvPr>
          <p:cNvSpPr/>
          <p:nvPr/>
        </p:nvSpPr>
        <p:spPr>
          <a:xfrm>
            <a:off x="5285192" y="2298096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61F5AA-BA7D-4FC3-BAE5-72279B7FE59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833110" y="245357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CD0A4B-A1BC-48D2-BC41-031AA122D9FD}"/>
              </a:ext>
            </a:extLst>
          </p:cNvPr>
          <p:cNvCxnSpPr>
            <a:cxnSpLocks/>
            <a:stCxn id="15" idx="1"/>
            <a:endCxn id="1027" idx="6"/>
          </p:cNvCxnSpPr>
          <p:nvPr/>
        </p:nvCxnSpPr>
        <p:spPr>
          <a:xfrm flipH="1">
            <a:off x="4817424" y="2456378"/>
            <a:ext cx="467768" cy="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9BC9EFC5-104D-48AD-9F4B-ED8BB7AA889B}"/>
              </a:ext>
            </a:extLst>
          </p:cNvPr>
          <p:cNvSpPr/>
          <p:nvPr/>
        </p:nvSpPr>
        <p:spPr>
          <a:xfrm>
            <a:off x="4000417" y="275335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D0C24838-B8C6-4FC9-BE71-2FF9B652646F}"/>
              </a:ext>
            </a:extLst>
          </p:cNvPr>
          <p:cNvSpPr/>
          <p:nvPr/>
        </p:nvSpPr>
        <p:spPr>
          <a:xfrm>
            <a:off x="4002804" y="31480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DA3ADB96-BEFF-4EC3-89D6-2734B2BACB8D}"/>
              </a:ext>
            </a:extLst>
          </p:cNvPr>
          <p:cNvSpPr/>
          <p:nvPr/>
        </p:nvSpPr>
        <p:spPr>
          <a:xfrm>
            <a:off x="4000417" y="3552395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MixColumn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8CF2B-819E-4FD1-B39F-15B0CD214375}"/>
              </a:ext>
            </a:extLst>
          </p:cNvPr>
          <p:cNvCxnSpPr>
            <a:cxnSpLocks/>
            <a:stCxn id="1027" idx="4"/>
            <a:endCxn id="24" idx="0"/>
          </p:cNvCxnSpPr>
          <p:nvPr/>
        </p:nvCxnSpPr>
        <p:spPr>
          <a:xfrm>
            <a:off x="4651083" y="2621447"/>
            <a:ext cx="5533" cy="1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52F28-024C-4AC6-BC32-D540DEC0A27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656616" y="3069913"/>
            <a:ext cx="2387" cy="7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03841F-FBA4-4777-A5D9-9B4D8161C4F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656616" y="3464658"/>
            <a:ext cx="2387" cy="87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Rectangle: Rounded Corners 46">
            <a:hlinkClick r:id="rId3" action="ppaction://hlinksldjump"/>
            <a:extLst>
              <a:ext uri="{FF2B5EF4-FFF2-40B4-BE49-F238E27FC236}">
                <a16:creationId xmlns:a16="http://schemas.microsoft.com/office/drawing/2014/main" id="{152CA6E9-D419-464F-8B77-5B2EA6A62426}"/>
              </a:ext>
            </a:extLst>
          </p:cNvPr>
          <p:cNvSpPr/>
          <p:nvPr/>
        </p:nvSpPr>
        <p:spPr>
          <a:xfrm>
            <a:off x="5288663" y="418342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(9)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10A8C4-B654-497E-9ACC-686278B7F0A1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6836580" y="4338900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581EC6-098D-44C6-B7C7-1A3E44314E23}"/>
              </a:ext>
            </a:extLst>
          </p:cNvPr>
          <p:cNvCxnSpPr>
            <a:cxnSpLocks/>
            <a:stCxn id="47" idx="1"/>
            <a:endCxn id="73" idx="6"/>
          </p:cNvCxnSpPr>
          <p:nvPr/>
        </p:nvCxnSpPr>
        <p:spPr>
          <a:xfrm flipH="1">
            <a:off x="4823718" y="4341707"/>
            <a:ext cx="464945" cy="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50" name="Rectangle: Rounded Corners 49">
            <a:hlinkClick r:id="rId4" action="ppaction://hlinksldjump"/>
            <a:extLst>
              <a:ext uri="{FF2B5EF4-FFF2-40B4-BE49-F238E27FC236}">
                <a16:creationId xmlns:a16="http://schemas.microsoft.com/office/drawing/2014/main" id="{AF4C7E27-3460-4481-BA09-7E5E8BB19AC5}"/>
              </a:ext>
            </a:extLst>
          </p:cNvPr>
          <p:cNvSpPr/>
          <p:nvPr/>
        </p:nvSpPr>
        <p:spPr>
          <a:xfrm>
            <a:off x="4003888" y="4630880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SubBytes</a:t>
            </a:r>
            <a:endParaRPr lang="en-US" sz="1600" dirty="0"/>
          </a:p>
        </p:txBody>
      </p:sp>
      <p:sp>
        <p:nvSpPr>
          <p:cNvPr id="51" name="Rectangle: Rounded Corners 50">
            <a:hlinkClick r:id="rId5" action="ppaction://hlinksldjump"/>
            <a:extLst>
              <a:ext uri="{FF2B5EF4-FFF2-40B4-BE49-F238E27FC236}">
                <a16:creationId xmlns:a16="http://schemas.microsoft.com/office/drawing/2014/main" id="{2AFA13D4-1557-4DFD-901F-8F31E5924BEF}"/>
              </a:ext>
            </a:extLst>
          </p:cNvPr>
          <p:cNvSpPr/>
          <p:nvPr/>
        </p:nvSpPr>
        <p:spPr>
          <a:xfrm>
            <a:off x="4006275" y="5038688"/>
            <a:ext cx="131239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ShiftRows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F422C3-2E42-4A46-901B-51815958D85E}"/>
              </a:ext>
            </a:extLst>
          </p:cNvPr>
          <p:cNvCxnSpPr>
            <a:cxnSpLocks/>
            <a:stCxn id="73" idx="4"/>
            <a:endCxn id="50" idx="0"/>
          </p:cNvCxnSpPr>
          <p:nvPr/>
        </p:nvCxnSpPr>
        <p:spPr>
          <a:xfrm>
            <a:off x="4657377" y="4506698"/>
            <a:ext cx="2710" cy="12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B5D7A4-37C4-457E-B681-47B87720612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660087" y="4947443"/>
            <a:ext cx="2387" cy="9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0A478-8D63-42FF-9582-2178DD9845C2}"/>
              </a:ext>
            </a:extLst>
          </p:cNvPr>
          <p:cNvCxnSpPr>
            <a:cxnSpLocks/>
            <a:stCxn id="51" idx="2"/>
            <a:endCxn id="72" idx="0"/>
          </p:cNvCxnSpPr>
          <p:nvPr/>
        </p:nvCxnSpPr>
        <p:spPr>
          <a:xfrm flipH="1">
            <a:off x="4656496" y="5355251"/>
            <a:ext cx="5978" cy="86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E33891-A138-4989-813A-7C33822B4E01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651083" y="4086528"/>
            <a:ext cx="6294" cy="1036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hlinkClick r:id="rId3" action="ppaction://hlinksldjump"/>
            <a:extLst>
              <a:ext uri="{FF2B5EF4-FFF2-40B4-BE49-F238E27FC236}">
                <a16:creationId xmlns:a16="http://schemas.microsoft.com/office/drawing/2014/main" id="{F7E5151C-0BFE-4429-84D1-846C09E5F415}"/>
              </a:ext>
            </a:extLst>
          </p:cNvPr>
          <p:cNvSpPr/>
          <p:nvPr/>
        </p:nvSpPr>
        <p:spPr>
          <a:xfrm>
            <a:off x="5288663" y="5435510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Round Key (10)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B092EC-A703-47BE-8BE4-D390F8F0392B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6836580" y="5590984"/>
            <a:ext cx="469179" cy="2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1C2AC2-F6BE-45EB-B154-2307E26E6B84}"/>
              </a:ext>
            </a:extLst>
          </p:cNvPr>
          <p:cNvCxnSpPr>
            <a:cxnSpLocks/>
            <a:stCxn id="60" idx="1"/>
            <a:endCxn id="72" idx="6"/>
          </p:cNvCxnSpPr>
          <p:nvPr/>
        </p:nvCxnSpPr>
        <p:spPr>
          <a:xfrm flipH="1">
            <a:off x="4822837" y="5593792"/>
            <a:ext cx="465826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73817E-DFCF-4CFA-99CC-71898E0A4D26}"/>
              </a:ext>
            </a:extLst>
          </p:cNvPr>
          <p:cNvCxnSpPr>
            <a:cxnSpLocks/>
            <a:stCxn id="72" idx="4"/>
          </p:cNvCxnSpPr>
          <p:nvPr/>
        </p:nvCxnSpPr>
        <p:spPr>
          <a:xfrm>
            <a:off x="4656496" y="5758321"/>
            <a:ext cx="5977" cy="14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89F8D78-F6B4-4C94-90B9-6E7481E2FB81}"/>
              </a:ext>
            </a:extLst>
          </p:cNvPr>
          <p:cNvSpPr/>
          <p:nvPr/>
        </p:nvSpPr>
        <p:spPr>
          <a:xfrm>
            <a:off x="3883850" y="5910355"/>
            <a:ext cx="1547917" cy="316563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Cipher text</a:t>
            </a:r>
          </a:p>
        </p:txBody>
      </p:sp>
      <p:sp>
        <p:nvSpPr>
          <p:cNvPr id="1027" name="Flowchart: Or 1026">
            <a:hlinkClick r:id="rId7" action="ppaction://hlinksldjump"/>
            <a:extLst>
              <a:ext uri="{FF2B5EF4-FFF2-40B4-BE49-F238E27FC236}">
                <a16:creationId xmlns:a16="http://schemas.microsoft.com/office/drawing/2014/main" id="{9E566F53-41C4-40B1-B728-92B9B2D110B4}"/>
              </a:ext>
            </a:extLst>
          </p:cNvPr>
          <p:cNvSpPr/>
          <p:nvPr/>
        </p:nvSpPr>
        <p:spPr>
          <a:xfrm>
            <a:off x="4484742" y="230488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Flowchart: Or 71">
            <a:hlinkClick r:id="rId7" action="ppaction://hlinksldjump"/>
            <a:extLst>
              <a:ext uri="{FF2B5EF4-FFF2-40B4-BE49-F238E27FC236}">
                <a16:creationId xmlns:a16="http://schemas.microsoft.com/office/drawing/2014/main" id="{F2260B3E-0004-434C-B55D-4CBB3393AEAC}"/>
              </a:ext>
            </a:extLst>
          </p:cNvPr>
          <p:cNvSpPr/>
          <p:nvPr/>
        </p:nvSpPr>
        <p:spPr>
          <a:xfrm>
            <a:off x="4490155" y="5441757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Flowchart: Or 72">
            <a:hlinkClick r:id="rId7" action="ppaction://hlinksldjump"/>
            <a:extLst>
              <a:ext uri="{FF2B5EF4-FFF2-40B4-BE49-F238E27FC236}">
                <a16:creationId xmlns:a16="http://schemas.microsoft.com/office/drawing/2014/main" id="{F475C989-E57D-42C3-B9BC-C4FCE6730FB9}"/>
              </a:ext>
            </a:extLst>
          </p:cNvPr>
          <p:cNvSpPr/>
          <p:nvPr/>
        </p:nvSpPr>
        <p:spPr>
          <a:xfrm>
            <a:off x="4491036" y="4190134"/>
            <a:ext cx="332682" cy="316564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748D2-F5F4-4B3D-B658-EFCD0B39E2C0}"/>
              </a:ext>
            </a:extLst>
          </p:cNvPr>
          <p:cNvSpPr/>
          <p:nvPr/>
        </p:nvSpPr>
        <p:spPr>
          <a:xfrm>
            <a:off x="752309" y="781211"/>
            <a:ext cx="10613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AES encryption is done in several rounds (10 rounds for 128 bit key), and each one of the rounds is consist of several processing steps.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9EB1-9725-41AC-ADE6-DCB24B7DB8D6}"/>
              </a:ext>
            </a:extLst>
          </p:cNvPr>
          <p:cNvSpPr txBox="1"/>
          <p:nvPr/>
        </p:nvSpPr>
        <p:spPr>
          <a:xfrm rot="5400000">
            <a:off x="6019328" y="3156889"/>
            <a:ext cx="44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2F9213-457D-4E00-B958-FAF121E247F6}"/>
              </a:ext>
            </a:extLst>
          </p:cNvPr>
          <p:cNvSpPr txBox="1"/>
          <p:nvPr/>
        </p:nvSpPr>
        <p:spPr>
          <a:xfrm rot="5400000">
            <a:off x="4498097" y="3878406"/>
            <a:ext cx="4483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IL" sz="1200" dirty="0"/>
          </a:p>
        </p:txBody>
      </p:sp>
      <p:sp>
        <p:nvSpPr>
          <p:cNvPr id="38" name="Slide Number Placeholder 1">
            <a:extLst>
              <a:ext uri="{FF2B5EF4-FFF2-40B4-BE49-F238E27FC236}">
                <a16:creationId xmlns:a16="http://schemas.microsoft.com/office/drawing/2014/main" id="{5F77F4E5-7506-46A0-B016-784FABFC83B9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6</a:t>
            </a:fld>
            <a:endParaRPr lang="en-IL" sz="1600" dirty="0"/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7A4C7E5C-4A32-46E9-8993-B5E8597766AE}"/>
              </a:ext>
            </a:extLst>
          </p:cNvPr>
          <p:cNvSpPr txBox="1">
            <a:spLocks/>
          </p:cNvSpPr>
          <p:nvPr/>
        </p:nvSpPr>
        <p:spPr>
          <a:xfrm>
            <a:off x="0" y="6480037"/>
            <a:ext cx="1591683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cs typeface="Arial" panose="020B0604020202020204" pitchFamily="34" charset="0"/>
              </a:rPr>
              <a:t>Introduction</a:t>
            </a:r>
            <a:endParaRPr lang="en-IL" sz="1600" dirty="0"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D39A27-7918-4442-9A25-37BEE5F164FA}"/>
              </a:ext>
            </a:extLst>
          </p:cNvPr>
          <p:cNvSpPr txBox="1"/>
          <p:nvPr/>
        </p:nvSpPr>
        <p:spPr>
          <a:xfrm>
            <a:off x="165739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AES algorithm</a:t>
            </a:r>
            <a:endParaRPr lang="en-IL" sz="16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E6AA73-E906-4F57-AC7E-0DE75BCD0B73}"/>
              </a:ext>
            </a:extLst>
          </p:cNvPr>
          <p:cNvSpPr txBox="1"/>
          <p:nvPr/>
        </p:nvSpPr>
        <p:spPr>
          <a:xfrm>
            <a:off x="3300532" y="6480037"/>
            <a:ext cx="16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Workflow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DE117D-BEA7-4099-9B9D-CDBB9C95DF15}"/>
              </a:ext>
            </a:extLst>
          </p:cNvPr>
          <p:cNvSpPr txBox="1"/>
          <p:nvPr/>
        </p:nvSpPr>
        <p:spPr>
          <a:xfrm>
            <a:off x="9955107" y="6478239"/>
            <a:ext cx="163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Performance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3E765A2-8237-4CD8-BBC3-C58BBC3C2D03}"/>
              </a:ext>
            </a:extLst>
          </p:cNvPr>
          <p:cNvSpPr txBox="1"/>
          <p:nvPr/>
        </p:nvSpPr>
        <p:spPr>
          <a:xfrm>
            <a:off x="8294739" y="6469826"/>
            <a:ext cx="1597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Simulation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5F369B-7836-4412-BA76-D3F34BA24AEC}"/>
              </a:ext>
            </a:extLst>
          </p:cNvPr>
          <p:cNvCxnSpPr>
            <a:cxnSpLocks/>
          </p:cNvCxnSpPr>
          <p:nvPr/>
        </p:nvCxnSpPr>
        <p:spPr>
          <a:xfrm>
            <a:off x="3281233" y="65010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84F275-DAC3-4AC0-BFBE-CD5F83E5B1DC}"/>
              </a:ext>
            </a:extLst>
          </p:cNvPr>
          <p:cNvCxnSpPr>
            <a:cxnSpLocks/>
          </p:cNvCxnSpPr>
          <p:nvPr/>
        </p:nvCxnSpPr>
        <p:spPr>
          <a:xfrm>
            <a:off x="8246993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6C7232E-E021-4C85-ADFE-837EF941312F}"/>
              </a:ext>
            </a:extLst>
          </p:cNvPr>
          <p:cNvCxnSpPr>
            <a:cxnSpLocks/>
          </p:cNvCxnSpPr>
          <p:nvPr/>
        </p:nvCxnSpPr>
        <p:spPr>
          <a:xfrm>
            <a:off x="9920196" y="6492927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F3ED39-79E5-415F-A331-64E6D978C956}"/>
              </a:ext>
            </a:extLst>
          </p:cNvPr>
          <p:cNvCxnSpPr>
            <a:cxnSpLocks/>
          </p:cNvCxnSpPr>
          <p:nvPr/>
        </p:nvCxnSpPr>
        <p:spPr>
          <a:xfrm>
            <a:off x="1625844" y="6495535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ED95BD5-BEE5-4878-9E08-B7E1EB9BD73E}"/>
              </a:ext>
            </a:extLst>
          </p:cNvPr>
          <p:cNvSpPr txBox="1"/>
          <p:nvPr/>
        </p:nvSpPr>
        <p:spPr>
          <a:xfrm>
            <a:off x="6623152" y="6469826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Compilation</a:t>
            </a:r>
            <a:endParaRPr lang="en-IL" sz="1600" dirty="0">
              <a:latin typeface="+mj-lt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C58FA3E-DBA4-4377-A1CB-2B74266D0088}"/>
              </a:ext>
            </a:extLst>
          </p:cNvPr>
          <p:cNvCxnSpPr>
            <a:cxnSpLocks/>
          </p:cNvCxnSpPr>
          <p:nvPr/>
        </p:nvCxnSpPr>
        <p:spPr>
          <a:xfrm>
            <a:off x="4936419" y="6502571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488C21D-2E70-41EB-8BE7-261FDA8E9199}"/>
              </a:ext>
            </a:extLst>
          </p:cNvPr>
          <p:cNvSpPr/>
          <p:nvPr/>
        </p:nvSpPr>
        <p:spPr>
          <a:xfrm>
            <a:off x="1626593" y="6454328"/>
            <a:ext cx="1646498" cy="386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A31B6B-FBC6-4FA1-B594-462AE289FEA4}"/>
              </a:ext>
            </a:extLst>
          </p:cNvPr>
          <p:cNvSpPr txBox="1"/>
          <p:nvPr/>
        </p:nvSpPr>
        <p:spPr>
          <a:xfrm>
            <a:off x="4978031" y="6482199"/>
            <a:ext cx="1623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Synthesis</a:t>
            </a:r>
            <a:endParaRPr lang="en-IL" sz="1600" dirty="0">
              <a:latin typeface="+mj-l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3CBD2E-55F9-4AAF-B1FB-A974135C09CB}"/>
              </a:ext>
            </a:extLst>
          </p:cNvPr>
          <p:cNvCxnSpPr>
            <a:cxnSpLocks/>
          </p:cNvCxnSpPr>
          <p:nvPr/>
        </p:nvCxnSpPr>
        <p:spPr>
          <a:xfrm>
            <a:off x="6623152" y="6500676"/>
            <a:ext cx="0" cy="338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8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24" grpId="0" animBg="1"/>
      <p:bldP spid="25" grpId="0" animBg="1"/>
      <p:bldP spid="26" grpId="0" animBg="1"/>
      <p:bldP spid="47" grpId="0" animBg="1"/>
      <p:bldP spid="50" grpId="0" animBg="1"/>
      <p:bldP spid="51" grpId="0" animBg="1"/>
      <p:bldP spid="60" grpId="0" animBg="1"/>
      <p:bldP spid="66" grpId="0" animBg="1"/>
      <p:bldP spid="1027" grpId="0" animBg="1"/>
      <p:bldP spid="72" grpId="0" animBg="1"/>
      <p:bldP spid="73" grpId="0" animBg="1"/>
      <p:bldP spid="13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CDB85-C543-48CF-8B38-BC22EB0FEA7D}"/>
              </a:ext>
            </a:extLst>
          </p:cNvPr>
          <p:cNvGrpSpPr/>
          <p:nvPr/>
        </p:nvGrpSpPr>
        <p:grpSpPr>
          <a:xfrm>
            <a:off x="3604880" y="1924492"/>
            <a:ext cx="4982240" cy="4357246"/>
            <a:chOff x="3162300" y="576262"/>
            <a:chExt cx="5867400" cy="570547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A2721E4-696D-413C-8E02-4A981A33B3D2}"/>
                </a:ext>
              </a:extLst>
            </p:cNvPr>
            <p:cNvCxnSpPr/>
            <p:nvPr/>
          </p:nvCxnSpPr>
          <p:spPr>
            <a:xfrm>
              <a:off x="3581400" y="3124199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A picture containing computer, black, remote&#10;&#10;Description automatically generated">
              <a:extLst>
                <a:ext uri="{FF2B5EF4-FFF2-40B4-BE49-F238E27FC236}">
                  <a16:creationId xmlns:a16="http://schemas.microsoft.com/office/drawing/2014/main" id="{D27A58B1-C1EF-4515-9FEA-8F85C81B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576262"/>
              <a:ext cx="5867400" cy="5705475"/>
            </a:xfrm>
            <a:prstGeom prst="rect">
              <a:avLst/>
            </a:prstGeom>
          </p:spPr>
        </p:pic>
        <p:sp>
          <p:nvSpPr>
            <p:cNvPr id="5" name="Flowchart: Or 4">
              <a:extLst>
                <a:ext uri="{FF2B5EF4-FFF2-40B4-BE49-F238E27FC236}">
                  <a16:creationId xmlns:a16="http://schemas.microsoft.com/office/drawing/2014/main" id="{2EB55446-E9B4-4332-ABE2-7FCFFE56DE5F}"/>
                </a:ext>
              </a:extLst>
            </p:cNvPr>
            <p:cNvSpPr/>
            <p:nvPr/>
          </p:nvSpPr>
          <p:spPr>
            <a:xfrm>
              <a:off x="3441700" y="3124199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7C8868-1F80-4B5B-BE1D-AC3758E8F038}"/>
                </a:ext>
              </a:extLst>
            </p:cNvPr>
            <p:cNvCxnSpPr/>
            <p:nvPr/>
          </p:nvCxnSpPr>
          <p:spPr>
            <a:xfrm>
              <a:off x="3594100" y="5659436"/>
              <a:ext cx="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Or 9">
              <a:extLst>
                <a:ext uri="{FF2B5EF4-FFF2-40B4-BE49-F238E27FC236}">
                  <a16:creationId xmlns:a16="http://schemas.microsoft.com/office/drawing/2014/main" id="{E8EA4E6A-E276-42B7-8FEF-B5D91C6FD889}"/>
                </a:ext>
              </a:extLst>
            </p:cNvPr>
            <p:cNvSpPr/>
            <p:nvPr/>
          </p:nvSpPr>
          <p:spPr>
            <a:xfrm>
              <a:off x="3454400" y="5659436"/>
              <a:ext cx="279400" cy="279400"/>
            </a:xfrm>
            <a:prstGeom prst="flowChar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9" name="Flowchart: Or 18">
            <a:extLst>
              <a:ext uri="{FF2B5EF4-FFF2-40B4-BE49-F238E27FC236}">
                <a16:creationId xmlns:a16="http://schemas.microsoft.com/office/drawing/2014/main" id="{DB136F5C-0425-452E-8BB7-7D04C9D26FBB}"/>
              </a:ext>
            </a:extLst>
          </p:cNvPr>
          <p:cNvSpPr/>
          <p:nvPr/>
        </p:nvSpPr>
        <p:spPr>
          <a:xfrm>
            <a:off x="5124948" y="3404435"/>
            <a:ext cx="222556" cy="206787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Arrow: Left 7">
            <a:hlinkClick r:id="rId4" action="ppaction://hlinksldjump"/>
            <a:extLst>
              <a:ext uri="{FF2B5EF4-FFF2-40B4-BE49-F238E27FC236}">
                <a16:creationId xmlns:a16="http://schemas.microsoft.com/office/drawing/2014/main" id="{4D22046B-41A7-4A4E-B0AB-4B46ABC13913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71DDFD-6F63-4091-9825-757FD8FB0D86}"/>
              </a:ext>
            </a:extLst>
          </p:cNvPr>
          <p:cNvSpPr/>
          <p:nvPr/>
        </p:nvSpPr>
        <p:spPr>
          <a:xfrm>
            <a:off x="2592572" y="521263"/>
            <a:ext cx="700685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KeyExpansion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Expanding the given key with 128 bits to 1408 bits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Rijndael's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key schedule.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1D069-D159-482C-B80B-3D570099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053" y="1855102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090EC-53DF-4936-B642-BCA9BA53B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817" y="1855102"/>
            <a:ext cx="3528366" cy="28958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801380-1C33-4C42-A238-B0E6C4516506}"/>
              </a:ext>
            </a:extLst>
          </p:cNvPr>
          <p:cNvSpPr/>
          <p:nvPr/>
        </p:nvSpPr>
        <p:spPr>
          <a:xfrm>
            <a:off x="3625200" y="3129280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RotWord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DF9B73-BB19-48F9-B951-5CC09015B956}"/>
              </a:ext>
            </a:extLst>
          </p:cNvPr>
          <p:cNvSpPr/>
          <p:nvPr/>
        </p:nvSpPr>
        <p:spPr>
          <a:xfrm>
            <a:off x="3625200" y="3611222"/>
            <a:ext cx="663133" cy="259118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SubWord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AA948A-09DC-444C-9686-1142F03729F4}"/>
              </a:ext>
            </a:extLst>
          </p:cNvPr>
          <p:cNvSpPr/>
          <p:nvPr/>
        </p:nvSpPr>
        <p:spPr>
          <a:xfrm>
            <a:off x="3635767" y="4100536"/>
            <a:ext cx="658662" cy="239137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Rcon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3FCA90-1CB4-4A87-895E-6A54167D9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006" y="2344262"/>
            <a:ext cx="6942422" cy="952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5" name="Picture 2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D35470F5-866F-4648-B41A-00EF968E8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7" y="3778199"/>
            <a:ext cx="3893820" cy="135636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D3FC82D-61D8-436A-B094-23F76DF610B9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7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1315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0FBCFBFC-7E62-4A4A-9E8F-AB8B9FCCC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54" y="2126512"/>
            <a:ext cx="5100891" cy="3965943"/>
          </a:xfrm>
          <a:prstGeom prst="rect">
            <a:avLst/>
          </a:prstGeom>
        </p:spPr>
      </p:pic>
      <p:sp>
        <p:nvSpPr>
          <p:cNvPr id="2" name="Arrow: Left 1">
            <a:hlinkClick r:id="rId4" action="ppaction://hlinksldjump"/>
            <a:extLst>
              <a:ext uri="{FF2B5EF4-FFF2-40B4-BE49-F238E27FC236}">
                <a16:creationId xmlns:a16="http://schemas.microsoft.com/office/drawing/2014/main" id="{9F133FF5-F2A1-4D41-A681-8D61833150BF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D4164-A720-4A99-ABDF-594ED9BF5187}"/>
              </a:ext>
            </a:extLst>
          </p:cNvPr>
          <p:cNvSpPr/>
          <p:nvPr/>
        </p:nvSpPr>
        <p:spPr>
          <a:xfrm>
            <a:off x="2237267" y="510364"/>
            <a:ext cx="771746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AddRoundKey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byte of the state is combined with a byte of the round key using bitwise xor. (twice in the first round - in the beginning and in the end of the round)</a:t>
            </a:r>
          </a:p>
          <a:p>
            <a:pPr lvl="1"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17F44C7-AE88-4DAF-86F4-D07D7EADBF39}"/>
              </a:ext>
            </a:extLst>
          </p:cNvPr>
          <p:cNvSpPr txBox="1">
            <a:spLocks/>
          </p:cNvSpPr>
          <p:nvPr/>
        </p:nvSpPr>
        <p:spPr>
          <a:xfrm>
            <a:off x="11733088" y="6495535"/>
            <a:ext cx="458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8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10799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rossword, clock, black, hanging&#10;&#10;Description automatically generated">
            <a:extLst>
              <a:ext uri="{FF2B5EF4-FFF2-40B4-BE49-F238E27FC236}">
                <a16:creationId xmlns:a16="http://schemas.microsoft.com/office/drawing/2014/main" id="{7AE85A75-CA82-4CE1-BD83-DA54BD0D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35" y="2794051"/>
            <a:ext cx="4832729" cy="2513019"/>
          </a:xfrm>
          <a:prstGeom prst="rect">
            <a:avLst/>
          </a:prstGeom>
        </p:spPr>
      </p:pic>
      <p:sp>
        <p:nvSpPr>
          <p:cNvPr id="3" name="Arrow: Left 2">
            <a:hlinkClick r:id="rId4" action="ppaction://hlinksldjump"/>
            <a:extLst>
              <a:ext uri="{FF2B5EF4-FFF2-40B4-BE49-F238E27FC236}">
                <a16:creationId xmlns:a16="http://schemas.microsoft.com/office/drawing/2014/main" id="{7087E8C6-596D-4B10-B106-9409F60806EB}"/>
              </a:ext>
            </a:extLst>
          </p:cNvPr>
          <p:cNvSpPr/>
          <p:nvPr/>
        </p:nvSpPr>
        <p:spPr>
          <a:xfrm>
            <a:off x="297711" y="6092455"/>
            <a:ext cx="552893" cy="4784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DCD7A4-5664-4CD0-8410-49F37C7F0F32}"/>
              </a:ext>
            </a:extLst>
          </p:cNvPr>
          <p:cNvSpPr/>
          <p:nvPr/>
        </p:nvSpPr>
        <p:spPr>
          <a:xfrm>
            <a:off x="2766237" y="612211"/>
            <a:ext cx="66595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SubBytes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non-linear substitution step where each byte is replaced with another according to a lookup table.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E4B23D-0387-49CD-824B-AE85365C525E}"/>
              </a:ext>
            </a:extLst>
          </p:cNvPr>
          <p:cNvSpPr/>
          <p:nvPr/>
        </p:nvSpPr>
        <p:spPr>
          <a:xfrm>
            <a:off x="5657863" y="3233737"/>
            <a:ext cx="876272" cy="333375"/>
          </a:xfrm>
          <a:prstGeom prst="roundRect">
            <a:avLst/>
          </a:prstGeom>
          <a:solidFill>
            <a:srgbClr val="EBFFC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cs typeface="Arial" panose="020B0604020202020204" pitchFamily="34" charset="0"/>
              </a:rPr>
              <a:t>SubBytes</a:t>
            </a:r>
            <a:endParaRPr lang="en-IL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A226-D4D0-4991-A5A6-1BFA3A67D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958" y="2076913"/>
            <a:ext cx="3718882" cy="3734124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2A589D-10BD-4268-907F-142D39166974}"/>
              </a:ext>
            </a:extLst>
          </p:cNvPr>
          <p:cNvSpPr txBox="1">
            <a:spLocks/>
          </p:cNvSpPr>
          <p:nvPr/>
        </p:nvSpPr>
        <p:spPr>
          <a:xfrm>
            <a:off x="11741690" y="6495535"/>
            <a:ext cx="28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14CE62-B6AF-475A-BB26-7E2CBB4B5225}" type="slidenum">
              <a:rPr lang="en-IL" sz="1600" smtClean="0"/>
              <a:pPr/>
              <a:t>9</a:t>
            </a:fld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2749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2565</Words>
  <Application>Microsoft Office PowerPoint</Application>
  <PresentationFormat>Widescreen</PresentationFormat>
  <Paragraphs>408</Paragraphs>
  <Slides>34</Slides>
  <Notes>32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Dan</dc:creator>
  <cp:lastModifiedBy>David Dan</cp:lastModifiedBy>
  <cp:revision>149</cp:revision>
  <dcterms:created xsi:type="dcterms:W3CDTF">2019-12-31T15:08:14Z</dcterms:created>
  <dcterms:modified xsi:type="dcterms:W3CDTF">2020-11-23T10:02:04Z</dcterms:modified>
</cp:coreProperties>
</file>