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74" r:id="rId3"/>
    <p:sldId id="257" r:id="rId4"/>
    <p:sldId id="280" r:id="rId5"/>
    <p:sldId id="258" r:id="rId6"/>
    <p:sldId id="261" r:id="rId7"/>
    <p:sldId id="259" r:id="rId8"/>
    <p:sldId id="268" r:id="rId9"/>
    <p:sldId id="270" r:id="rId10"/>
    <p:sldId id="269" r:id="rId11"/>
    <p:sldId id="271" r:id="rId12"/>
    <p:sldId id="272" r:id="rId13"/>
    <p:sldId id="281" r:id="rId14"/>
    <p:sldId id="262" r:id="rId15"/>
    <p:sldId id="273" r:id="rId16"/>
    <p:sldId id="275" r:id="rId17"/>
    <p:sldId id="277" r:id="rId18"/>
    <p:sldId id="278" r:id="rId19"/>
    <p:sldId id="286" r:id="rId20"/>
    <p:sldId id="293" r:id="rId21"/>
    <p:sldId id="294" r:id="rId22"/>
    <p:sldId id="289" r:id="rId23"/>
    <p:sldId id="290" r:id="rId24"/>
    <p:sldId id="291" r:id="rId25"/>
    <p:sldId id="292" r:id="rId26"/>
    <p:sldId id="288" r:id="rId27"/>
    <p:sldId id="283" r:id="rId28"/>
    <p:sldId id="284" r:id="rId29"/>
    <p:sldId id="285" r:id="rId30"/>
    <p:sldId id="276" r:id="rId31"/>
    <p:sldId id="282" r:id="rId32"/>
    <p:sldId id="287" r:id="rId33"/>
    <p:sldId id="295" r:id="rId34"/>
    <p:sldId id="296" r:id="rId35"/>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4AE33A-C409-4497-84E9-848659ABBC3F}">
          <p14:sldIdLst>
            <p14:sldId id="256"/>
            <p14:sldId id="274"/>
            <p14:sldId id="257"/>
            <p14:sldId id="280"/>
            <p14:sldId id="258"/>
            <p14:sldId id="261"/>
          </p14:sldIdLst>
        </p14:section>
        <p14:section name="diagram" id="{3AE94F32-826E-4138-A3AF-1535B3A7B7AA}">
          <p14:sldIdLst>
            <p14:sldId id="259"/>
            <p14:sldId id="268"/>
            <p14:sldId id="270"/>
            <p14:sldId id="269"/>
            <p14:sldId id="271"/>
            <p14:sldId id="272"/>
            <p14:sldId id="281"/>
            <p14:sldId id="262"/>
            <p14:sldId id="273"/>
            <p14:sldId id="275"/>
            <p14:sldId id="277"/>
            <p14:sldId id="278"/>
            <p14:sldId id="286"/>
            <p14:sldId id="293"/>
            <p14:sldId id="294"/>
            <p14:sldId id="289"/>
            <p14:sldId id="290"/>
            <p14:sldId id="291"/>
            <p14:sldId id="292"/>
            <p14:sldId id="288"/>
            <p14:sldId id="283"/>
            <p14:sldId id="284"/>
            <p14:sldId id="285"/>
            <p14:sldId id="276"/>
            <p14:sldId id="282"/>
            <p14:sldId id="287"/>
            <p14:sldId id="295"/>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Dan" initials="DD" lastIdx="1" clrIdx="0">
    <p:extLst>
      <p:ext uri="{19B8F6BF-5375-455C-9EA6-DF929625EA0E}">
        <p15:presenceInfo xmlns:p15="http://schemas.microsoft.com/office/powerpoint/2012/main" userId="7b932858d8f087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a:srgbClr val="EBFF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65" autoAdjust="0"/>
  </p:normalViewPr>
  <p:slideViewPr>
    <p:cSldViewPr snapToGrid="0">
      <p:cViewPr varScale="1">
        <p:scale>
          <a:sx n="100" d="100"/>
          <a:sy n="100" d="100"/>
        </p:scale>
        <p:origin x="9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BC9737-9BB3-4889-AC60-455F1CAA8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5FAA1C-0FF5-493E-BF0D-4CE04DBE1E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6428EB-730D-4ECB-BE38-5D805EB50BF4}" type="datetimeFigureOut">
              <a:rPr lang="en-US" smtClean="0"/>
              <a:t>11/23/2020</a:t>
            </a:fld>
            <a:endParaRPr lang="en-US"/>
          </a:p>
        </p:txBody>
      </p:sp>
      <p:sp>
        <p:nvSpPr>
          <p:cNvPr id="4" name="Footer Placeholder 3">
            <a:extLst>
              <a:ext uri="{FF2B5EF4-FFF2-40B4-BE49-F238E27FC236}">
                <a16:creationId xmlns:a16="http://schemas.microsoft.com/office/drawing/2014/main" id="{8D0DA158-A253-4CD4-BE43-3130E6DE92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36AA934-DC18-4C20-9937-6B1F4A56A6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A10453-8F62-4AA2-BC0D-025463145D24}" type="slidenum">
              <a:rPr lang="en-US" smtClean="0"/>
              <a:t>‹#›</a:t>
            </a:fld>
            <a:endParaRPr lang="en-US"/>
          </a:p>
        </p:txBody>
      </p:sp>
    </p:spTree>
    <p:extLst>
      <p:ext uri="{BB962C8B-B14F-4D97-AF65-F5344CB8AC3E}">
        <p14:creationId xmlns:p14="http://schemas.microsoft.com/office/powerpoint/2010/main" val="20401400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A85B0-C9C6-4BCF-B04E-268142AD739B}" type="datetimeFigureOut">
              <a:rPr lang="en-IL" smtClean="0"/>
              <a:t>11/23/2020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9FAFC-D191-4543-8F0A-0BA7C7185E85}" type="slidenum">
              <a:rPr lang="en-IL" smtClean="0"/>
              <a:t>‹#›</a:t>
            </a:fld>
            <a:endParaRPr lang="en-IL"/>
          </a:p>
        </p:txBody>
      </p:sp>
    </p:spTree>
    <p:extLst>
      <p:ext uri="{BB962C8B-B14F-4D97-AF65-F5344CB8AC3E}">
        <p14:creationId xmlns:p14="http://schemas.microsoft.com/office/powerpoint/2010/main" val="1756403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שלום לכולם, </a:t>
            </a:r>
            <a:br>
              <a:rPr lang="en-US" dirty="0"/>
            </a:br>
            <a:r>
              <a:rPr lang="he-IL" dirty="0"/>
              <a:t>אני דולב, נמצא איתי כאן דוד.</a:t>
            </a:r>
          </a:p>
          <a:p>
            <a:pPr algn="r" rtl="1"/>
            <a:r>
              <a:rPr lang="he-IL" dirty="0"/>
              <a:t>במהלך השנה האחרונה, עבדנו על פרויקט, בהנחייתו של אריק, למימוש והטמעת מאיץ </a:t>
            </a:r>
            <a:r>
              <a:rPr lang="en-US" dirty="0"/>
              <a:t>AES</a:t>
            </a:r>
            <a:r>
              <a:rPr lang="he-IL" dirty="0"/>
              <a:t> במעבד </a:t>
            </a:r>
            <a:r>
              <a:rPr lang="en-US" dirty="0"/>
              <a:t>RISCV</a:t>
            </a:r>
            <a:r>
              <a:rPr lang="he-IL" dirty="0"/>
              <a:t>.</a:t>
            </a:r>
          </a:p>
          <a:p>
            <a:pPr algn="r" rtl="1"/>
            <a:r>
              <a:rPr lang="he-IL" dirty="0"/>
              <a:t>הפרויקט בוצע במעבדות </a:t>
            </a:r>
            <a:r>
              <a:rPr lang="en-US" dirty="0"/>
              <a:t>ASIC2</a:t>
            </a:r>
            <a:r>
              <a:rPr lang="he-IL" dirty="0"/>
              <a:t> ו</a:t>
            </a:r>
            <a:r>
              <a:rPr lang="en-US" dirty="0"/>
              <a:t>VLSI</a:t>
            </a:r>
            <a:r>
              <a:rPr lang="he-IL" dirty="0"/>
              <a:t>.</a:t>
            </a:r>
          </a:p>
        </p:txBody>
      </p:sp>
      <p:sp>
        <p:nvSpPr>
          <p:cNvPr id="4" name="Slide Number Placeholder 3"/>
          <p:cNvSpPr>
            <a:spLocks noGrp="1"/>
          </p:cNvSpPr>
          <p:nvPr>
            <p:ph type="sldNum" sz="quarter" idx="5"/>
          </p:nvPr>
        </p:nvSpPr>
        <p:spPr/>
        <p:txBody>
          <a:bodyPr/>
          <a:lstStyle/>
          <a:p>
            <a:fld id="{FFE9FAFC-D191-4543-8F0A-0BA7C7185E85}" type="slidenum">
              <a:rPr lang="en-IL" smtClean="0"/>
              <a:t>1</a:t>
            </a:fld>
            <a:endParaRPr lang="en-IL"/>
          </a:p>
        </p:txBody>
      </p:sp>
    </p:spTree>
    <p:extLst>
      <p:ext uri="{BB962C8B-B14F-4D97-AF65-F5344CB8AC3E}">
        <p14:creationId xmlns:p14="http://schemas.microsoft.com/office/powerpoint/2010/main" val="3821390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שני הוא החלפת בתים, בו כל בייט מוחלף בתוצאה המתקבלת מפונקציית האש </a:t>
            </a:r>
            <a:r>
              <a:rPr lang="en-US" dirty="0"/>
              <a:t>SBOX</a:t>
            </a:r>
            <a:r>
              <a:rPr lang="he-IL" dirty="0"/>
              <a:t> עבור אותו בייט</a:t>
            </a:r>
          </a:p>
        </p:txBody>
      </p:sp>
      <p:sp>
        <p:nvSpPr>
          <p:cNvPr id="4" name="Slide Number Placeholder 3"/>
          <p:cNvSpPr>
            <a:spLocks noGrp="1"/>
          </p:cNvSpPr>
          <p:nvPr>
            <p:ph type="sldNum" sz="quarter" idx="5"/>
          </p:nvPr>
        </p:nvSpPr>
        <p:spPr/>
        <p:txBody>
          <a:bodyPr/>
          <a:lstStyle/>
          <a:p>
            <a:fld id="{FFE9FAFC-D191-4543-8F0A-0BA7C7185E85}" type="slidenum">
              <a:rPr lang="en-IL" smtClean="0"/>
              <a:t>10</a:t>
            </a:fld>
            <a:endParaRPr lang="en-IL"/>
          </a:p>
        </p:txBody>
      </p:sp>
    </p:spTree>
    <p:extLst>
      <p:ext uri="{BB962C8B-B14F-4D97-AF65-F5344CB8AC3E}">
        <p14:creationId xmlns:p14="http://schemas.microsoft.com/office/powerpoint/2010/main" val="42390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 כל שורה מוזזת לפי מיקומה:</a:t>
            </a:r>
          </a:p>
          <a:p>
            <a:pPr algn="r" rtl="1"/>
            <a:r>
              <a:rPr lang="he-IL" dirty="0"/>
              <a:t>שורה 1 	1&gt;&gt; כל בייט מוזז הזזה אחת שמאלה</a:t>
            </a:r>
          </a:p>
          <a:p>
            <a:pPr algn="r" rtl="1"/>
            <a:r>
              <a:rPr lang="he-IL" dirty="0"/>
              <a:t>שורה 2	2&gt;&gt; כל בייט מוזז שתי הזזות שמאלה</a:t>
            </a:r>
          </a:p>
          <a:p>
            <a:pPr algn="r" rtl="1"/>
            <a:r>
              <a:rPr lang="he-IL" dirty="0"/>
              <a:t>שורה 3	3&gt;&gt;</a:t>
            </a:r>
          </a:p>
          <a:p>
            <a:pPr algn="r" rtl="1"/>
            <a:r>
              <a:rPr lang="he-IL" dirty="0"/>
              <a:t>שורה 4	4&gt;&gt;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11</a:t>
            </a:fld>
            <a:endParaRPr lang="en-IL"/>
          </a:p>
        </p:txBody>
      </p:sp>
    </p:spTree>
    <p:extLst>
      <p:ext uri="{BB962C8B-B14F-4D97-AF65-F5344CB8AC3E}">
        <p14:creationId xmlns:p14="http://schemas.microsoft.com/office/powerpoint/2010/main" val="304068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a:t>
            </a:r>
          </a:p>
        </p:txBody>
      </p:sp>
      <p:sp>
        <p:nvSpPr>
          <p:cNvPr id="4" name="Slide Number Placeholder 3"/>
          <p:cNvSpPr>
            <a:spLocks noGrp="1"/>
          </p:cNvSpPr>
          <p:nvPr>
            <p:ph type="sldNum" sz="quarter" idx="5"/>
          </p:nvPr>
        </p:nvSpPr>
        <p:spPr/>
        <p:txBody>
          <a:bodyPr/>
          <a:lstStyle/>
          <a:p>
            <a:fld id="{FFE9FAFC-D191-4543-8F0A-0BA7C7185E85}" type="slidenum">
              <a:rPr lang="en-IL" smtClean="0"/>
              <a:t>12</a:t>
            </a:fld>
            <a:endParaRPr lang="en-IL"/>
          </a:p>
        </p:txBody>
      </p:sp>
    </p:spTree>
    <p:extLst>
      <p:ext uri="{BB962C8B-B14F-4D97-AF65-F5344CB8AC3E}">
        <p14:creationId xmlns:p14="http://schemas.microsoft.com/office/powerpoint/2010/main" val="364499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חילקנו את העבודה שלנו למספר שלבים:</a:t>
            </a:r>
          </a:p>
          <a:p>
            <a:pPr algn="r" rtl="1"/>
            <a:r>
              <a:rPr lang="he-IL" dirty="0"/>
              <a:t>התחלנו מתכנון הארכיטקטורה וחלוקה למודולים,</a:t>
            </a:r>
          </a:p>
          <a:p>
            <a:pPr algn="r" rtl="1"/>
            <a:r>
              <a:rPr lang="he-IL" dirty="0"/>
              <a:t>לאחר מכן, בשלב המימוש, מימשנו כל מודול בנפרד והרצנו סימולציות לכל מודול בנפרד.</a:t>
            </a:r>
          </a:p>
          <a:p>
            <a:pPr algn="r" rtl="1"/>
            <a:r>
              <a:rPr lang="he-IL" dirty="0"/>
              <a:t>וכשראינו שהכל תקין, חיברנו ביניהם והרצנו סימולצייה לכל יחידת ההצפנה.</a:t>
            </a:r>
          </a:p>
          <a:p>
            <a:pPr algn="r" rtl="1"/>
            <a:r>
              <a:rPr lang="he-IL" dirty="0"/>
              <a:t>אחרי זה בשלב הטמעת המאיץ, חיברנו את הכניסות והיציאות של יחידת ההצפנה ל- </a:t>
            </a:r>
            <a:r>
              <a:rPr lang="en-US" dirty="0"/>
              <a:t>RISCV</a:t>
            </a:r>
            <a:r>
              <a:rPr lang="he-IL" dirty="0"/>
              <a:t>, והרצנו סימולציות מלאות, והשוואנו את התוצאות למימוש ב- </a:t>
            </a:r>
            <a:r>
              <a:rPr lang="en-US" dirty="0"/>
              <a:t>C</a:t>
            </a:r>
            <a:r>
              <a:rPr lang="he-IL" dirty="0"/>
              <a:t>.</a:t>
            </a:r>
          </a:p>
          <a:p>
            <a:pPr algn="r" rtl="1"/>
            <a:r>
              <a:rPr lang="he-IL" dirty="0"/>
              <a:t>לבסוף הוספנו כל מיני סקריפטים שיקלו וייעלו את התהליך אותם נסקור בהמשך.</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13</a:t>
            </a:fld>
            <a:endParaRPr lang="en-IL"/>
          </a:p>
        </p:txBody>
      </p:sp>
    </p:spTree>
    <p:extLst>
      <p:ext uri="{BB962C8B-B14F-4D97-AF65-F5344CB8AC3E}">
        <p14:creationId xmlns:p14="http://schemas.microsoft.com/office/powerpoint/2010/main" val="3083850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בשקף הזה אנו רואים את אותה ליבת </a:t>
            </a:r>
            <a:r>
              <a:rPr lang="en-US" dirty="0"/>
              <a:t>RI5CY</a:t>
            </a:r>
            <a:r>
              <a:rPr lang="he-IL" dirty="0"/>
              <a:t> שראינו בהתחלה לאחר שהוספנו את המודולים של יחידת ההצפנה שמימשנו,  יחידת ההצפנה מתחברת לשלב ה-</a:t>
            </a:r>
            <a:r>
              <a:rPr lang="en-US" dirty="0"/>
              <a:t> decode</a:t>
            </a:r>
            <a:r>
              <a:rPr lang="he-IL" dirty="0"/>
              <a:t>, מקבלת מה- </a:t>
            </a:r>
            <a:r>
              <a:rPr lang="en-US" dirty="0"/>
              <a:t>register file</a:t>
            </a:r>
            <a:r>
              <a:rPr lang="he-IL" dirty="0"/>
              <a:t> את המפתח, את המידע שרוצים להצפין  ואת הכתובת אליה יכתב המידע המוצפן, ושומרת אותו </a:t>
            </a:r>
            <a:r>
              <a:rPr lang="en-US" dirty="0"/>
              <a:t>register file</a:t>
            </a:r>
            <a:r>
              <a:rPr lang="he-IL" dirty="0"/>
              <a:t> יעודי שהוספנו, לאחר שהמשתמש מאחסן את המידע והמפתח הוא מבצע את פקוד ההצפנה, המידע והמפתח עוברים למודול </a:t>
            </a:r>
            <a:r>
              <a:rPr lang="en-US" dirty="0"/>
              <a:t>AES engine</a:t>
            </a:r>
            <a:r>
              <a:rPr lang="he-IL" dirty="0"/>
              <a:t> שם מתבצעת בפועל ההצפנה, כשההצפנה מסתיימת המידע המוצפן עובר למודול </a:t>
            </a:r>
            <a:r>
              <a:rPr lang="en-US" dirty="0"/>
              <a:t>AES WB</a:t>
            </a:r>
            <a:r>
              <a:rPr lang="he-IL" dirty="0"/>
              <a:t> שם משהים את ה- </a:t>
            </a:r>
            <a:r>
              <a:rPr lang="en-US" dirty="0"/>
              <a:t>PIPE</a:t>
            </a:r>
            <a:r>
              <a:rPr lang="he-IL" dirty="0"/>
              <a:t> ומבצעים 4 כתיבות לזיכרון של המידע המוצפן בכתובת הרצויה.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14</a:t>
            </a:fld>
            <a:endParaRPr lang="en-IL"/>
          </a:p>
        </p:txBody>
      </p:sp>
    </p:spTree>
    <p:extLst>
      <p:ext uri="{BB962C8B-B14F-4D97-AF65-F5344CB8AC3E}">
        <p14:creationId xmlns:p14="http://schemas.microsoft.com/office/powerpoint/2010/main" val="932999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השלב הבא היה בחירת </a:t>
            </a:r>
            <a:r>
              <a:rPr lang="en-US"/>
              <a:t>OPCODE</a:t>
            </a:r>
            <a:r>
              <a:rPr lang="he-IL"/>
              <a:t> לפקודות ה-</a:t>
            </a:r>
            <a:r>
              <a:rPr lang="en-US"/>
              <a:t>AES</a:t>
            </a:r>
            <a:r>
              <a:rPr lang="he-IL"/>
              <a:t>, ומבנה פקודת ה-</a:t>
            </a:r>
            <a:r>
              <a:rPr lang="en-US"/>
              <a:t>AES</a:t>
            </a:r>
            <a:r>
              <a:rPr lang="he-IL"/>
              <a:t>.</a:t>
            </a:r>
          </a:p>
          <a:p>
            <a:pPr algn="r" rtl="1"/>
            <a:r>
              <a:rPr lang="he-IL"/>
              <a:t>אנו התמשנו ב-32</a:t>
            </a:r>
            <a:r>
              <a:rPr lang="en-US"/>
              <a:t>OP</a:t>
            </a:r>
            <a:r>
              <a:rPr lang="he-IL"/>
              <a:t>  מכיוון שהוא לא בשימוש ב-</a:t>
            </a:r>
            <a:r>
              <a:rPr lang="en-US"/>
              <a:t>PULPENIX</a:t>
            </a:r>
            <a:r>
              <a:rPr lang="he-IL"/>
              <a:t>, </a:t>
            </a:r>
          </a:p>
          <a:p>
            <a:pPr algn="r" rtl="1"/>
            <a:r>
              <a:rPr lang="he-IL"/>
              <a:t>מבנה הפקודה שלנו דומה לשל </a:t>
            </a:r>
            <a:r>
              <a:rPr lang="en-US"/>
              <a:t>R TYPE</a:t>
            </a:r>
            <a:r>
              <a:rPr lang="he-IL"/>
              <a:t>, רגיסטר מטרה (</a:t>
            </a:r>
            <a:r>
              <a:rPr lang="en-US"/>
              <a:t>AES</a:t>
            </a:r>
            <a:r>
              <a:rPr lang="he-IL"/>
              <a:t>), רגיסטר יעד (</a:t>
            </a:r>
            <a:r>
              <a:rPr lang="en-US"/>
              <a:t>RISCV</a:t>
            </a:r>
            <a:r>
              <a:rPr lang="he-IL"/>
              <a:t>) ,ופונקצית </a:t>
            </a:r>
            <a:r>
              <a:rPr lang="en-US"/>
              <a:t>AES</a:t>
            </a:r>
            <a:r>
              <a:rPr lang="he-IL"/>
              <a:t> (</a:t>
            </a:r>
            <a:r>
              <a:rPr lang="en-US"/>
              <a:t>FUNCT</a:t>
            </a:r>
            <a:r>
              <a:rPr lang="he-IL"/>
              <a:t>3), שאר הביטים לא בשימוש.</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15</a:t>
            </a:fld>
            <a:endParaRPr lang="en-IL"/>
          </a:p>
        </p:txBody>
      </p:sp>
    </p:spTree>
    <p:extLst>
      <p:ext uri="{BB962C8B-B14F-4D97-AF65-F5344CB8AC3E}">
        <p14:creationId xmlns:p14="http://schemas.microsoft.com/office/powerpoint/2010/main" val="2353861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אנחנו השתמשנו מימוש </a:t>
            </a:r>
            <a:r>
              <a:rPr lang="he-IL" dirty="0" err="1"/>
              <a:t>קומבינטורי</a:t>
            </a:r>
            <a:r>
              <a:rPr lang="he-IL" dirty="0"/>
              <a:t> של </a:t>
            </a:r>
            <a:r>
              <a:rPr lang="en-US" dirty="0"/>
              <a:t>AES</a:t>
            </a:r>
            <a:r>
              <a:rPr lang="he-IL" dirty="0"/>
              <a:t> ב-</a:t>
            </a:r>
            <a:r>
              <a:rPr lang="en-US" dirty="0"/>
              <a:t>SV</a:t>
            </a:r>
            <a:endParaRPr lang="he-IL" dirty="0"/>
          </a:p>
          <a:p>
            <a:pPr algn="r" rtl="1"/>
            <a:r>
              <a:rPr lang="he-IL" dirty="0"/>
              <a:t>כולל 9 סבבים מלאים</a:t>
            </a:r>
          </a:p>
          <a:p>
            <a:pPr algn="r" rtl="1"/>
            <a:r>
              <a:rPr lang="he-IL" dirty="0"/>
              <a:t>וסבב אחרון ללא ערבול עמודות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16</a:t>
            </a:fld>
            <a:endParaRPr lang="en-IL"/>
          </a:p>
        </p:txBody>
      </p:sp>
    </p:spTree>
    <p:extLst>
      <p:ext uri="{BB962C8B-B14F-4D97-AF65-F5344CB8AC3E}">
        <p14:creationId xmlns:p14="http://schemas.microsoft.com/office/powerpoint/2010/main" val="877552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מבנה הרגיסטר פייל שבנינו עבור ה-</a:t>
            </a:r>
            <a:r>
              <a:rPr lang="en-US"/>
              <a:t>AES</a:t>
            </a:r>
            <a:r>
              <a:rPr lang="he-IL"/>
              <a:t> הינו בעל 4 רגיסטרי </a:t>
            </a:r>
            <a:r>
              <a:rPr lang="en-US"/>
              <a:t>KEY</a:t>
            </a:r>
            <a:r>
              <a:rPr lang="he-IL"/>
              <a:t>, 4 רגיסטרי </a:t>
            </a:r>
            <a:r>
              <a:rPr lang="en-US"/>
              <a:t>DATA</a:t>
            </a:r>
            <a:r>
              <a:rPr lang="he-IL"/>
              <a:t>, ורגיסטר </a:t>
            </a:r>
            <a:r>
              <a:rPr lang="en-US"/>
              <a:t>WB</a:t>
            </a:r>
            <a:endParaRPr lang="he-IL"/>
          </a:p>
          <a:p>
            <a:pPr algn="r" rtl="1"/>
            <a:r>
              <a:rPr lang="he-IL"/>
              <a:t>בנוסף נכנסים לרגיסטר פייל</a:t>
            </a:r>
            <a:r>
              <a:rPr lang="en-US"/>
              <a:t> </a:t>
            </a:r>
            <a:r>
              <a:rPr lang="he-IL"/>
              <a:t> ומספר אותות נוספים הנחוצים לנו</a:t>
            </a:r>
          </a:p>
          <a:p>
            <a:pPr algn="r" rtl="1"/>
            <a:r>
              <a:rPr lang="he-IL" strike="sngStrike"/>
              <a:t>אותות כתיבה, כתובת לכתיבה, מידע לכתיבה, פונקציית ה-</a:t>
            </a:r>
            <a:r>
              <a:rPr lang="en-US" strike="sngStrike"/>
              <a:t>AES</a:t>
            </a:r>
            <a:r>
              <a:rPr lang="he-IL" strike="sngStrike"/>
              <a:t>, אות התחלת הצפנה,</a:t>
            </a:r>
          </a:p>
          <a:p>
            <a:pPr algn="r" rtl="1"/>
            <a:r>
              <a:rPr lang="he-IL"/>
              <a:t>היציאות מהרגיסטר הן 4 רגיסטרי </a:t>
            </a:r>
            <a:r>
              <a:rPr lang="en-US"/>
              <a:t>KEY</a:t>
            </a:r>
            <a:r>
              <a:rPr lang="he-IL"/>
              <a:t>, 4 רגיסטרי </a:t>
            </a:r>
            <a:r>
              <a:rPr lang="en-US"/>
              <a:t>DATA</a:t>
            </a:r>
            <a:r>
              <a:rPr lang="he-IL"/>
              <a:t>, רגיסטר </a:t>
            </a:r>
            <a:r>
              <a:rPr lang="en-US"/>
              <a:t>WB</a:t>
            </a:r>
            <a:r>
              <a:rPr lang="he-IL"/>
              <a:t> ואות התחלת 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17</a:t>
            </a:fld>
            <a:endParaRPr lang="en-IL"/>
          </a:p>
        </p:txBody>
      </p:sp>
    </p:spTree>
    <p:extLst>
      <p:ext uri="{BB962C8B-B14F-4D97-AF65-F5344CB8AC3E}">
        <p14:creationId xmlns:p14="http://schemas.microsoft.com/office/powerpoint/2010/main" val="3668527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ארכיטקטורת </a:t>
            </a:r>
            <a:r>
              <a:rPr lang="en-US" dirty="0"/>
              <a:t>AES WB</a:t>
            </a:r>
            <a:r>
              <a:rPr lang="he-IL" dirty="0"/>
              <a:t> מודול, מקבלים 128 ביטים של מידע מוצפן, את הכתובת אליה אנו רוצים לכתוב את המידע ואת האות </a:t>
            </a:r>
            <a:r>
              <a:rPr lang="en-US" dirty="0" err="1"/>
              <a:t>aes_start</a:t>
            </a:r>
            <a:r>
              <a:rPr lang="he-IL" dirty="0"/>
              <a:t> שעולה כאשר המידע המוצפן מוכן.</a:t>
            </a:r>
          </a:p>
          <a:p>
            <a:pPr algn="r" rtl="1"/>
            <a:r>
              <a:rPr lang="he-IL" dirty="0"/>
              <a:t>ביציאה אנו מוציאים אות </a:t>
            </a:r>
            <a:r>
              <a:rPr lang="en-US" dirty="0"/>
              <a:t>HALT</a:t>
            </a:r>
            <a:r>
              <a:rPr lang="he-IL" dirty="0"/>
              <a:t> שעוצר את ה</a:t>
            </a:r>
            <a:r>
              <a:rPr lang="en-US" dirty="0"/>
              <a:t>PIPE</a:t>
            </a:r>
            <a:r>
              <a:rPr lang="he-IL" dirty="0"/>
              <a:t>, אות </a:t>
            </a:r>
            <a:r>
              <a:rPr lang="en-US" dirty="0" err="1"/>
              <a:t>Wr_en</a:t>
            </a:r>
            <a:r>
              <a:rPr lang="he-IL" dirty="0"/>
              <a:t> שמתחבר ל- </a:t>
            </a:r>
            <a:r>
              <a:rPr lang="en-US" dirty="0"/>
              <a:t>LSU</a:t>
            </a:r>
            <a:r>
              <a:rPr lang="he-IL" dirty="0"/>
              <a:t> ומאפשר כתיבה לזיכרון. ו4 איטרציות של מידע מוצפן וכתובות סמוכות לכתוב אליהן.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18</a:t>
            </a:fld>
            <a:endParaRPr lang="en-IL"/>
          </a:p>
        </p:txBody>
      </p:sp>
    </p:spTree>
    <p:extLst>
      <p:ext uri="{BB962C8B-B14F-4D97-AF65-F5344CB8AC3E}">
        <p14:creationId xmlns:p14="http://schemas.microsoft.com/office/powerpoint/2010/main" val="1800512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את ה- </a:t>
            </a:r>
            <a:r>
              <a:rPr lang="en-US" dirty="0"/>
              <a:t>WB</a:t>
            </a:r>
            <a:r>
              <a:rPr lang="he-IL" dirty="0"/>
              <a:t> מודול מימשנו בעזרת מכונת מצבים, מתחילים במצב </a:t>
            </a:r>
            <a:r>
              <a:rPr lang="en-US" dirty="0"/>
              <a:t>IDLE</a:t>
            </a:r>
            <a:r>
              <a:rPr lang="he-IL" dirty="0"/>
              <a:t>, כאשר מגיע </a:t>
            </a:r>
            <a:r>
              <a:rPr lang="en-US" dirty="0" err="1"/>
              <a:t>AES_start</a:t>
            </a:r>
            <a:r>
              <a:rPr lang="he-IL" dirty="0"/>
              <a:t> אנו עוברים למצב </a:t>
            </a:r>
            <a:r>
              <a:rPr lang="en-US" dirty="0"/>
              <a:t>WRITE</a:t>
            </a:r>
            <a:r>
              <a:rPr lang="he-IL" dirty="0"/>
              <a:t>,.</a:t>
            </a:r>
          </a:p>
          <a:p>
            <a:pPr algn="r" rtl="1"/>
            <a:r>
              <a:rPr lang="he-IL" dirty="0"/>
              <a:t>במצב </a:t>
            </a:r>
            <a:r>
              <a:rPr lang="en-US" dirty="0"/>
              <a:t>WRITE</a:t>
            </a:r>
            <a:r>
              <a:rPr lang="he-IL" dirty="0"/>
              <a:t> המידע לכתיבה מתעדכן לרגיסטר אותו אנו רוצים לכתוב, והרגיסטר נשלח לכתיבה במודול ה-</a:t>
            </a:r>
            <a:r>
              <a:rPr lang="en-US" dirty="0"/>
              <a:t>LSU</a:t>
            </a:r>
            <a:r>
              <a:rPr lang="he-IL" dirty="0"/>
              <a:t>, ועוברים למצב </a:t>
            </a:r>
            <a:r>
              <a:rPr lang="en-US" dirty="0"/>
              <a:t>WAIT</a:t>
            </a:r>
            <a:r>
              <a:rPr lang="he-IL" dirty="0"/>
              <a:t> </a:t>
            </a:r>
          </a:p>
          <a:p>
            <a:pPr algn="r" rtl="1"/>
            <a:r>
              <a:rPr lang="he-IL" dirty="0"/>
              <a:t>במצב </a:t>
            </a:r>
            <a:r>
              <a:rPr lang="en-US" dirty="0"/>
              <a:t>WAIT</a:t>
            </a:r>
            <a:r>
              <a:rPr lang="he-IL" dirty="0"/>
              <a:t> אנו ממתינים 6 מחזורים עד שהמידע נכתב לזיכרון, ולאחר מכן חוזרים למצב </a:t>
            </a:r>
            <a:r>
              <a:rPr lang="en-US" dirty="0"/>
              <a:t>WRITE</a:t>
            </a:r>
            <a:r>
              <a:rPr lang="he-IL" dirty="0"/>
              <a:t> על מנת לכתוב את הרגיסטר הבא, או למצב </a:t>
            </a:r>
            <a:r>
              <a:rPr lang="en-US" dirty="0"/>
              <a:t>IDLE</a:t>
            </a:r>
            <a:r>
              <a:rPr lang="he-IL" dirty="0"/>
              <a:t> (לאחר כתיבת הרגיסטר הרביעי)</a:t>
            </a:r>
          </a:p>
        </p:txBody>
      </p:sp>
      <p:sp>
        <p:nvSpPr>
          <p:cNvPr id="4" name="Slide Number Placeholder 3"/>
          <p:cNvSpPr>
            <a:spLocks noGrp="1"/>
          </p:cNvSpPr>
          <p:nvPr>
            <p:ph type="sldNum" sz="quarter" idx="5"/>
          </p:nvPr>
        </p:nvSpPr>
        <p:spPr/>
        <p:txBody>
          <a:bodyPr/>
          <a:lstStyle/>
          <a:p>
            <a:fld id="{FFE9FAFC-D191-4543-8F0A-0BA7C7185E85}" type="slidenum">
              <a:rPr lang="en-IL" smtClean="0"/>
              <a:t>19</a:t>
            </a:fld>
            <a:endParaRPr lang="en-IL"/>
          </a:p>
        </p:txBody>
      </p:sp>
    </p:spTree>
    <p:extLst>
      <p:ext uri="{BB962C8B-B14F-4D97-AF65-F5344CB8AC3E}">
        <p14:creationId xmlns:p14="http://schemas.microsoft.com/office/powerpoint/2010/main" val="350727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בימינו, יש שימוש נרחב בחיישינים, שעם השנים רק הולך ומתרחב. </a:t>
            </a:r>
          </a:p>
          <a:p>
            <a:pPr algn="r" rtl="1"/>
            <a:r>
              <a:rPr lang="he-IL" dirty="0"/>
              <a:t>לרוב, החיישן והמעבד שמעבד את המידע המגיע ממנו לא נמצאים באותו מקום, והחיישן צריך לשלוח את המידע למעבד.</a:t>
            </a:r>
          </a:p>
          <a:p>
            <a:pPr algn="r" rtl="1"/>
            <a:r>
              <a:rPr lang="he-IL" dirty="0"/>
              <a:t>במשך זמן השליחה המידע חשוף ואפשר לקרוא אותו בקלות, מה שבמקרים רבים היינו רוצים למנוע.</a:t>
            </a:r>
          </a:p>
          <a:p>
            <a:pPr algn="r" rtl="1"/>
            <a:r>
              <a:rPr lang="he-IL" dirty="0"/>
              <a:t>מטרת הפרויקט היא הטמעת מאיץ </a:t>
            </a:r>
            <a:r>
              <a:rPr lang="en-US" dirty="0"/>
              <a:t>AES</a:t>
            </a:r>
            <a:r>
              <a:rPr lang="he-IL" dirty="0"/>
              <a:t> במעבד </a:t>
            </a:r>
            <a:r>
              <a:rPr lang="en-US" dirty="0"/>
              <a:t>RISCV</a:t>
            </a:r>
            <a:r>
              <a:rPr lang="he-IL" dirty="0"/>
              <a:t>, שנוכל למקם בצמוד לחיישן ובכך לשלוח ליחידת עיבוד המידע רק מידע שעבר הצפנה.</a:t>
            </a:r>
          </a:p>
          <a:p>
            <a:pPr algn="r" rtl="1"/>
            <a:r>
              <a:rPr lang="he-IL" dirty="0"/>
              <a:t>בפרויקט השתמשנו בליבת </a:t>
            </a:r>
            <a:r>
              <a:rPr lang="en-US" dirty="0"/>
              <a:t>RI5CY</a:t>
            </a:r>
            <a:r>
              <a:rPr lang="he-IL" dirty="0"/>
              <a:t> מבוססת </a:t>
            </a:r>
            <a:r>
              <a:rPr lang="en-US" dirty="0"/>
              <a:t>RISCV</a:t>
            </a:r>
            <a:r>
              <a:rPr lang="he-IL" dirty="0"/>
              <a:t> המוטמעת בבקר </a:t>
            </a:r>
            <a:r>
              <a:rPr lang="en-US" dirty="0"/>
              <a:t>PULPINO</a:t>
            </a:r>
          </a:p>
        </p:txBody>
      </p:sp>
      <p:sp>
        <p:nvSpPr>
          <p:cNvPr id="4" name="Slide Number Placeholder 3"/>
          <p:cNvSpPr>
            <a:spLocks noGrp="1"/>
          </p:cNvSpPr>
          <p:nvPr>
            <p:ph type="sldNum" sz="quarter" idx="5"/>
          </p:nvPr>
        </p:nvSpPr>
        <p:spPr/>
        <p:txBody>
          <a:bodyPr/>
          <a:lstStyle/>
          <a:p>
            <a:fld id="{FFE9FAFC-D191-4543-8F0A-0BA7C7185E85}" type="slidenum">
              <a:rPr lang="en-IL" smtClean="0"/>
              <a:t>2</a:t>
            </a:fld>
            <a:endParaRPr lang="en-IL"/>
          </a:p>
        </p:txBody>
      </p:sp>
    </p:spTree>
    <p:extLst>
      <p:ext uri="{BB962C8B-B14F-4D97-AF65-F5344CB8AC3E}">
        <p14:creationId xmlns:p14="http://schemas.microsoft.com/office/powerpoint/2010/main" val="630037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כשהתחלנו את הפרויקט, שלב </a:t>
            </a:r>
            <a:r>
              <a:rPr lang="he-IL" dirty="0" err="1"/>
              <a:t>הסינטזה</a:t>
            </a:r>
            <a:r>
              <a:rPr lang="he-IL" dirty="0"/>
              <a:t> היה אורך ומייגע, וכשעברנו לעבוד מהבית הרצת </a:t>
            </a:r>
            <a:r>
              <a:rPr lang="he-IL" dirty="0" err="1"/>
              <a:t>סינטזה</a:t>
            </a:r>
            <a:r>
              <a:rPr lang="he-IL" dirty="0"/>
              <a:t> הפכה לשלב בלתי נסבל (מבחינת איטיות ה-</a:t>
            </a:r>
            <a:r>
              <a:rPr lang="en-US" dirty="0"/>
              <a:t>GUI</a:t>
            </a:r>
            <a:r>
              <a:rPr lang="he-IL" dirty="0"/>
              <a:t>).</a:t>
            </a:r>
          </a:p>
          <a:p>
            <a:pPr algn="r" rtl="1"/>
            <a:r>
              <a:rPr lang="he-IL" dirty="0"/>
              <a:t>לכן החלטנו לבנות סקריפט שיאפשר לנו להריץ </a:t>
            </a:r>
            <a:r>
              <a:rPr lang="he-IL" dirty="0" err="1"/>
              <a:t>סינטזה</a:t>
            </a:r>
            <a:r>
              <a:rPr lang="he-IL" dirty="0"/>
              <a:t> בצורה פשוטה ומהירה, וללא פתיחה של </a:t>
            </a:r>
            <a:r>
              <a:rPr lang="en-US" dirty="0"/>
              <a:t>GUI</a:t>
            </a:r>
            <a:r>
              <a:rPr lang="he-IL" dirty="0"/>
              <a:t> איטי ומסורבל.</a:t>
            </a:r>
          </a:p>
          <a:p>
            <a:pPr algn="r" rtl="1"/>
            <a:r>
              <a:rPr lang="he-IL" dirty="0"/>
              <a:t>עם הסקריפט שבנינו קל מאוד להריץ </a:t>
            </a:r>
            <a:r>
              <a:rPr lang="he-IL" dirty="0" err="1"/>
              <a:t>סינטזה</a:t>
            </a:r>
            <a:r>
              <a:rPr lang="he-IL" dirty="0"/>
              <a:t>, וגם הוספת קבצים </a:t>
            </a:r>
            <a:r>
              <a:rPr lang="he-IL" dirty="0" err="1"/>
              <a:t>לסינטזה</a:t>
            </a:r>
            <a:r>
              <a:rPr lang="he-IL" dirty="0"/>
              <a:t> מתבצעת בצורה פשוטה.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20</a:t>
            </a:fld>
            <a:endParaRPr lang="en-IL"/>
          </a:p>
        </p:txBody>
      </p:sp>
    </p:spTree>
    <p:extLst>
      <p:ext uri="{BB962C8B-B14F-4D97-AF65-F5344CB8AC3E}">
        <p14:creationId xmlns:p14="http://schemas.microsoft.com/office/powerpoint/2010/main" val="1191170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סקריפט עליון מתאר את הפקודות שאנו רוצים להריץ על ה-</a:t>
            </a:r>
            <a:r>
              <a:rPr lang="en-US" dirty="0"/>
              <a:t>DC</a:t>
            </a:r>
            <a:r>
              <a:rPr lang="he-IL" dirty="0"/>
              <a:t>_</a:t>
            </a:r>
            <a:r>
              <a:rPr lang="en-US" dirty="0"/>
              <a:t>SHELL</a:t>
            </a:r>
            <a:r>
              <a:rPr lang="he-IL" dirty="0"/>
              <a:t>, במקרה זה הורדנו את כל הקבצים פרט לאחד (שורה ראשונה),  ניתן להוסיף קבצים </a:t>
            </a:r>
            <a:r>
              <a:rPr lang="he-IL" dirty="0" err="1"/>
              <a:t>לסינטזה</a:t>
            </a:r>
            <a:r>
              <a:rPr lang="he-IL" dirty="0"/>
              <a:t> בקלות על ידי הוספה שלהם לשורה הראשונה של הסקריפט העליון.</a:t>
            </a:r>
          </a:p>
          <a:p>
            <a:pPr algn="r" rtl="1"/>
            <a:r>
              <a:rPr lang="he-IL" dirty="0"/>
              <a:t>סקריפט תחתון מכין את הסביבה להרצת הסקריפט של </a:t>
            </a:r>
            <a:r>
              <a:rPr lang="he-IL" dirty="0" err="1"/>
              <a:t>הסינטזה</a:t>
            </a:r>
            <a:r>
              <a:rPr lang="he-IL" dirty="0"/>
              <a:t> (כולל עדכון שם משתמש בקובץ הפקודות)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21</a:t>
            </a:fld>
            <a:endParaRPr lang="en-IL"/>
          </a:p>
        </p:txBody>
      </p:sp>
    </p:spTree>
    <p:extLst>
      <p:ext uri="{BB962C8B-B14F-4D97-AF65-F5344CB8AC3E}">
        <p14:creationId xmlns:p14="http://schemas.microsoft.com/office/powerpoint/2010/main" val="410983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הקומפיילר של </a:t>
            </a:r>
            <a:r>
              <a:rPr lang="en-US" dirty="0"/>
              <a:t>GNU</a:t>
            </a:r>
            <a:r>
              <a:rPr lang="he-IL" dirty="0"/>
              <a:t> ( </a:t>
            </a:r>
            <a:r>
              <a:rPr lang="en-US" dirty="0"/>
              <a:t>GCC – Gnu Compiler Collection </a:t>
            </a:r>
            <a:r>
              <a:rPr lang="he-IL" dirty="0"/>
              <a:t> ) לא תומך בפקודות החדשות שהוספנו, לכן היינו צריכים למצוא פתרון עבור כתיבת הפקודות בקודים שאנחנו רוצים להריץ</a:t>
            </a:r>
          </a:p>
          <a:p>
            <a:pPr algn="r" rtl="1"/>
            <a:r>
              <a:rPr lang="he-IL" dirty="0"/>
              <a:t>פתרון ראשון היה המרת הפקודות באופן ידני, דבר ארוך ומייגע, ובכל שינוי בפקודה יש צורך לבצע את ההמרה מחדש</a:t>
            </a:r>
          </a:p>
          <a:p>
            <a:pPr algn="r" rtl="1"/>
            <a:r>
              <a:rPr lang="he-IL" dirty="0"/>
              <a:t>פתרון שני הוא עדכון של ה-</a:t>
            </a:r>
            <a:r>
              <a:rPr lang="en-US" dirty="0"/>
              <a:t>GCC</a:t>
            </a:r>
            <a:r>
              <a:rPr lang="he-IL" dirty="0"/>
              <a:t>, אך מכיוון שגם </a:t>
            </a:r>
            <a:r>
              <a:rPr lang="en-US" dirty="0"/>
              <a:t>ENICS LAB</a:t>
            </a:r>
            <a:r>
              <a:rPr lang="he-IL" dirty="0"/>
              <a:t> בבר אילן הזהירו  אותנו מלהיכנס לקומפיילר, וגם הפקודות שהוסיפו </a:t>
            </a:r>
            <a:r>
              <a:rPr lang="he-IL" dirty="0" err="1"/>
              <a:t>בפרוייקט</a:t>
            </a:r>
            <a:r>
              <a:rPr lang="he-IL" dirty="0"/>
              <a:t> </a:t>
            </a:r>
            <a:r>
              <a:rPr lang="en-US" dirty="0"/>
              <a:t>PULP</a:t>
            </a:r>
            <a:r>
              <a:rPr lang="he-IL" dirty="0"/>
              <a:t> לא נתמכות, הבנו שזה בעייתי.</a:t>
            </a:r>
          </a:p>
          <a:p>
            <a:pPr algn="r" rtl="1"/>
            <a:r>
              <a:rPr lang="he-IL" dirty="0"/>
              <a:t>פתרון שלישי הוא בניית סקריפט שירוץ לפני הקומפיילר של </a:t>
            </a:r>
            <a:r>
              <a:rPr lang="en-US" dirty="0"/>
              <a:t>GNU</a:t>
            </a:r>
            <a:r>
              <a:rPr lang="he-IL" dirty="0"/>
              <a:t>, וימיר את פקודות ה-</a:t>
            </a:r>
            <a:r>
              <a:rPr lang="en-US" dirty="0"/>
              <a:t>AES</a:t>
            </a:r>
            <a:r>
              <a:rPr lang="he-IL" dirty="0"/>
              <a:t> עבורנו.</a:t>
            </a:r>
          </a:p>
          <a:p>
            <a:pPr algn="r" rtl="1"/>
            <a:r>
              <a:rPr lang="he-IL" dirty="0"/>
              <a:t>ניתן לראות בתמונה הדפסה של הסקריפט אותו בנינו, בה הוא מכריז על הצלחה בהמרת הפקודות למספר </a:t>
            </a:r>
            <a:r>
              <a:rPr lang="he-IL" dirty="0" err="1"/>
              <a:t>הקסאדצימלי</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22</a:t>
            </a:fld>
            <a:endParaRPr lang="en-IL"/>
          </a:p>
        </p:txBody>
      </p:sp>
    </p:spTree>
    <p:extLst>
      <p:ext uri="{BB962C8B-B14F-4D97-AF65-F5344CB8AC3E}">
        <p14:creationId xmlns:p14="http://schemas.microsoft.com/office/powerpoint/2010/main" val="185784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בספריית </a:t>
            </a:r>
            <a:r>
              <a:rPr lang="en-US" dirty="0"/>
              <a:t>CTYPES</a:t>
            </a:r>
            <a:r>
              <a:rPr lang="he-IL" dirty="0"/>
              <a:t> של פייטון בתוך הקומפיילר שבנינו מאפשרת לנו לייצר שדות עם גודל בביטים, ולאחד אותם לפקודה של 32 ביט</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23</a:t>
            </a:fld>
            <a:endParaRPr lang="en-IL"/>
          </a:p>
        </p:txBody>
      </p:sp>
    </p:spTree>
    <p:extLst>
      <p:ext uri="{BB962C8B-B14F-4D97-AF65-F5344CB8AC3E}">
        <p14:creationId xmlns:p14="http://schemas.microsoft.com/office/powerpoint/2010/main" val="3477794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שימוש במילון של פייטון על מנת לקבל את מספרי הרגיסטרים לפי שם הרגיסטר, ואת מספר פונקציית ה-</a:t>
            </a:r>
            <a:r>
              <a:rPr lang="en-US" dirty="0"/>
              <a:t>AES</a:t>
            </a:r>
            <a:r>
              <a:rPr lang="he-IL" dirty="0"/>
              <a:t> לפי שם הפקודה, מחליף את השימוש בערכים קבועים בקוד, והופך את העדכון שלו לפשוט יותר, ואת הקוד עצמו לקריא יותר.</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24</a:t>
            </a:fld>
            <a:endParaRPr lang="en-IL"/>
          </a:p>
        </p:txBody>
      </p:sp>
    </p:spTree>
    <p:extLst>
      <p:ext uri="{BB962C8B-B14F-4D97-AF65-F5344CB8AC3E}">
        <p14:creationId xmlns:p14="http://schemas.microsoft.com/office/powerpoint/2010/main" val="1193252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כאן אנו רואים דוגמא ליצירת אובייקט מסוג </a:t>
            </a:r>
            <a:r>
              <a:rPr lang="en-US" dirty="0"/>
              <a:t>INSTR</a:t>
            </a:r>
            <a:r>
              <a:rPr lang="he-IL" dirty="0"/>
              <a:t> והשמה של ערכים לשדות שלו</a:t>
            </a:r>
          </a:p>
          <a:p>
            <a:pPr algn="r" rtl="1"/>
            <a:r>
              <a:rPr lang="he-IL" dirty="0"/>
              <a:t>ובתמונה למטה ודוגמא לשימוש במילון הפונקציות של </a:t>
            </a:r>
            <a:r>
              <a:rPr lang="en-US" dirty="0"/>
              <a:t>AES</a:t>
            </a:r>
            <a:r>
              <a:rPr lang="he-IL" dirty="0"/>
              <a:t> (הרבה יותר קריא לקרוא את מספר הפונקציה של </a:t>
            </a:r>
            <a:r>
              <a:rPr lang="en-US" dirty="0"/>
              <a:t>AES</a:t>
            </a:r>
            <a:r>
              <a:rPr lang="he-IL" dirty="0"/>
              <a:t>_</a:t>
            </a:r>
            <a:r>
              <a:rPr lang="en-US" dirty="0"/>
              <a:t>RUN</a:t>
            </a:r>
            <a:r>
              <a:rPr lang="he-IL" dirty="0"/>
              <a:t> מהמילון לעומת השמה של המספר 4 ישירות)</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25</a:t>
            </a:fld>
            <a:endParaRPr lang="en-IL"/>
          </a:p>
        </p:txBody>
      </p:sp>
    </p:spTree>
    <p:extLst>
      <p:ext uri="{BB962C8B-B14F-4D97-AF65-F5344CB8AC3E}">
        <p14:creationId xmlns:p14="http://schemas.microsoft.com/office/powerpoint/2010/main" val="453670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בקוד מולנו ניתן לראות דוגמא לכתיבת רגיסטר אחד של מידע לרגיסטר </a:t>
            </a:r>
            <a:r>
              <a:rPr lang="he-IL" dirty="0" err="1"/>
              <a:t>פייל</a:t>
            </a:r>
            <a:r>
              <a:rPr lang="he-IL" dirty="0"/>
              <a:t> </a:t>
            </a:r>
            <a:r>
              <a:rPr lang="en-US" dirty="0"/>
              <a:t>AES</a:t>
            </a:r>
            <a:endParaRPr lang="he-IL" dirty="0"/>
          </a:p>
          <a:p>
            <a:pPr algn="r" rtl="1"/>
            <a:r>
              <a:rPr lang="he-IL" dirty="0"/>
              <a:t>ודוגמא לכתיבת רגיסטר אחד של מפתח לרגיסטר </a:t>
            </a:r>
            <a:r>
              <a:rPr lang="he-IL" dirty="0" err="1"/>
              <a:t>פייל</a:t>
            </a:r>
            <a:r>
              <a:rPr lang="he-IL" dirty="0"/>
              <a:t> </a:t>
            </a:r>
            <a:r>
              <a:rPr lang="en-US" dirty="0"/>
              <a:t>AES</a:t>
            </a:r>
            <a:endParaRPr lang="he-IL" dirty="0"/>
          </a:p>
          <a:p>
            <a:pPr algn="r" rtl="1"/>
            <a:r>
              <a:rPr lang="he-IL" dirty="0"/>
              <a:t>ניתן לראות שסימולציה זו הרבה יותר קריאה לעומת פקודות הכתובות במספר בבסיס </a:t>
            </a:r>
            <a:r>
              <a:rPr lang="he-IL" dirty="0" err="1"/>
              <a:t>הקסאדצימלי</a:t>
            </a:r>
            <a:r>
              <a:rPr lang="he-IL" dirty="0"/>
              <a:t> (</a:t>
            </a:r>
            <a:r>
              <a:rPr lang="en-US" dirty="0"/>
              <a:t>.word 0x45453</a:t>
            </a:r>
            <a:r>
              <a:rPr lang="he-IL" dirty="0"/>
              <a:t>)</a:t>
            </a:r>
          </a:p>
          <a:p>
            <a:pPr algn="r" rtl="1"/>
            <a:r>
              <a:rPr lang="he-IL" dirty="0"/>
              <a:t>(האחוזים בפקודות ה-</a:t>
            </a:r>
            <a:r>
              <a:rPr lang="en-US" dirty="0"/>
              <a:t>LUI – Load Upper Immediate</a:t>
            </a:r>
            <a:r>
              <a:rPr lang="he-IL" dirty="0"/>
              <a:t> משמשים אותנו להצבת ערכים </a:t>
            </a:r>
            <a:r>
              <a:rPr lang="he-IL" dirty="0" err="1"/>
              <a:t>רנדומים</a:t>
            </a:r>
            <a:r>
              <a:rPr lang="he-IL" dirty="0"/>
              <a:t> ב-</a:t>
            </a:r>
            <a:r>
              <a:rPr lang="en-US" dirty="0"/>
              <a:t>KEY</a:t>
            </a:r>
            <a:r>
              <a:rPr lang="he-IL" dirty="0"/>
              <a:t> ו-</a:t>
            </a:r>
            <a:r>
              <a:rPr lang="en-US" dirty="0"/>
              <a:t>DATA</a:t>
            </a:r>
            <a:r>
              <a:rPr lang="he-IL" dirty="0"/>
              <a:t> לצרכי </a:t>
            </a:r>
            <a:r>
              <a:rPr lang="he-IL" dirty="0" err="1"/>
              <a:t>וריפיקציה</a:t>
            </a:r>
            <a:r>
              <a:rPr lang="he-IL" dirty="0"/>
              <a:t>)</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26</a:t>
            </a:fld>
            <a:endParaRPr lang="en-IL"/>
          </a:p>
        </p:txBody>
      </p:sp>
    </p:spTree>
    <p:extLst>
      <p:ext uri="{BB962C8B-B14F-4D97-AF65-F5344CB8AC3E}">
        <p14:creationId xmlns:p14="http://schemas.microsoft.com/office/powerpoint/2010/main" val="377254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err="1"/>
              <a:t>דוגמאת</a:t>
            </a:r>
            <a:r>
              <a:rPr lang="he-IL" dirty="0"/>
              <a:t> סימולציה של כתיבת מידע לרגיסטר </a:t>
            </a:r>
            <a:r>
              <a:rPr lang="he-IL" dirty="0" err="1"/>
              <a:t>פייל</a:t>
            </a:r>
            <a:r>
              <a:rPr lang="he-IL" dirty="0"/>
              <a:t> </a:t>
            </a:r>
            <a:r>
              <a:rPr lang="en-US" dirty="0"/>
              <a:t>AES</a:t>
            </a:r>
            <a:endParaRPr lang="he-IL" dirty="0"/>
          </a:p>
          <a:p>
            <a:pPr algn="r" rtl="1"/>
            <a:r>
              <a:rPr lang="he-IL" dirty="0"/>
              <a:t>ניתן לראות שרצינו לכתוב </a:t>
            </a:r>
            <a:r>
              <a:rPr lang="en-US" dirty="0"/>
              <a:t>DEADBEEF</a:t>
            </a:r>
            <a:r>
              <a:rPr lang="he-IL" dirty="0"/>
              <a:t> לרגיסטר אחד ו- </a:t>
            </a:r>
            <a:r>
              <a:rPr lang="en-US" dirty="0"/>
              <a:t>DEAFBABE</a:t>
            </a:r>
            <a:r>
              <a:rPr lang="he-IL" dirty="0"/>
              <a:t> לרגיסטר שני, והכתיבה התבצעה בהצלחה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27</a:t>
            </a:fld>
            <a:endParaRPr lang="en-IL"/>
          </a:p>
        </p:txBody>
      </p:sp>
    </p:spTree>
    <p:extLst>
      <p:ext uri="{BB962C8B-B14F-4D97-AF65-F5344CB8AC3E}">
        <p14:creationId xmlns:p14="http://schemas.microsoft.com/office/powerpoint/2010/main" val="4129839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מאיץ ה-</a:t>
            </a:r>
            <a:r>
              <a:rPr lang="en-US" dirty="0"/>
              <a:t>AES</a:t>
            </a:r>
            <a:r>
              <a:rPr lang="he-IL" dirty="0"/>
              <a:t>, ניתן לראות את תוצאת ההצפנה של המידע שטענו בסימולציה קודמת.</a:t>
            </a:r>
          </a:p>
          <a:p>
            <a:pPr algn="r" rtl="1"/>
            <a:r>
              <a:rPr lang="he-IL" dirty="0"/>
              <a:t>וידאנו שתוצאת ההצפנה שקיבלנו הינה נכונה בעזרת אלגוריתמים מהאינטרנט (בשלב זה)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28</a:t>
            </a:fld>
            <a:endParaRPr lang="en-IL"/>
          </a:p>
        </p:txBody>
      </p:sp>
    </p:spTree>
    <p:extLst>
      <p:ext uri="{BB962C8B-B14F-4D97-AF65-F5344CB8AC3E}">
        <p14:creationId xmlns:p14="http://schemas.microsoft.com/office/powerpoint/2010/main" val="3396614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דוגמא לסימולציה של מודול הכתיבה, ניתן לראות את התקדמות הכתובת לכתיבה בצהוב (4+ בכל שלב), ואת התחלפות המידע לכתיבה באדום בהתאם לרגיסטר אותו אנו רוצים לכתוב.</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29</a:t>
            </a:fld>
            <a:endParaRPr lang="en-IL"/>
          </a:p>
        </p:txBody>
      </p:sp>
    </p:spTree>
    <p:extLst>
      <p:ext uri="{BB962C8B-B14F-4D97-AF65-F5344CB8AC3E}">
        <p14:creationId xmlns:p14="http://schemas.microsoft.com/office/powerpoint/2010/main" val="1594073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קצת רקע לפני שנתחיל,</a:t>
            </a:r>
          </a:p>
          <a:p>
            <a:pPr algn="r" rtl="1"/>
            <a:r>
              <a:rPr lang="en-US" dirty="0"/>
              <a:t>RISCV</a:t>
            </a:r>
            <a:r>
              <a:rPr lang="he-IL" dirty="0"/>
              <a:t> זהו סט פקודות "פתוח", כלומר, כל אחד יכול לגשת אליו ולעשות בו שימוש כרצונו וללא תשלום.</a:t>
            </a:r>
          </a:p>
          <a:p>
            <a:pPr algn="r" rtl="1"/>
            <a:r>
              <a:rPr lang="he-IL" dirty="0"/>
              <a:t>הוא פותח באוניברסיטת </a:t>
            </a:r>
            <a:r>
              <a:rPr lang="en-US" dirty="0" err="1"/>
              <a:t>Berkely</a:t>
            </a:r>
            <a:r>
              <a:rPr lang="he-IL" dirty="0"/>
              <a:t> בקליפורניה.</a:t>
            </a:r>
          </a:p>
          <a:p>
            <a:pPr algn="r" rtl="1"/>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PULP</a:t>
            </a:r>
            <a:r>
              <a:rPr lang="he-IL" dirty="0"/>
              <a:t> - מיקרו בקר  שפותח בשיתוף פעולה של אוניברסיטת ציריך ואוניברסיטת בולוניה</a:t>
            </a:r>
          </a:p>
          <a:p>
            <a:pPr algn="r" rtl="1"/>
            <a:endParaRPr lang="he-IL" dirty="0"/>
          </a:p>
          <a:p>
            <a:pPr algn="r" rtl="1"/>
            <a:r>
              <a:rPr lang="en-US" dirty="0" err="1"/>
              <a:t>PULPino</a:t>
            </a:r>
            <a:r>
              <a:rPr lang="he-IL" dirty="0"/>
              <a:t> – מיקרו בקר מבוסס </a:t>
            </a:r>
            <a:r>
              <a:rPr lang="en-US" dirty="0"/>
              <a:t>PULP</a:t>
            </a:r>
            <a:r>
              <a:rPr lang="he-IL" dirty="0"/>
              <a:t> עם ליבת </a:t>
            </a:r>
            <a:r>
              <a:rPr lang="en-US" dirty="0"/>
              <a:t>RI5CY</a:t>
            </a:r>
            <a:r>
              <a:rPr lang="he-IL" dirty="0"/>
              <a:t>.</a:t>
            </a:r>
          </a:p>
          <a:p>
            <a:pPr algn="r" rtl="1"/>
            <a:endParaRPr lang="he-IL" dirty="0"/>
          </a:p>
          <a:p>
            <a:pPr algn="r" rtl="1"/>
            <a:r>
              <a:rPr lang="en-US" dirty="0" err="1"/>
              <a:t>PULPeniX</a:t>
            </a:r>
            <a:r>
              <a:rPr lang="he-IL" dirty="0"/>
              <a:t> – זה בעצם </a:t>
            </a:r>
            <a:r>
              <a:rPr lang="en-US" dirty="0" err="1"/>
              <a:t>PULPino</a:t>
            </a:r>
            <a:r>
              <a:rPr lang="he-IL" dirty="0"/>
              <a:t> בתוספת סביבת סימולציה ופיתוח יותר מתקדמות.</a:t>
            </a:r>
          </a:p>
          <a:p>
            <a:pPr algn="r" rtl="1"/>
            <a:endParaRPr lang="he-IL" dirty="0"/>
          </a:p>
          <a:p>
            <a:pPr algn="r" rtl="1"/>
            <a:r>
              <a:rPr lang="en-US" dirty="0"/>
              <a:t>AES</a:t>
            </a:r>
            <a:r>
              <a:rPr lang="he-IL" dirty="0"/>
              <a:t> ראשי תיבות של </a:t>
            </a:r>
            <a:r>
              <a:rPr lang="en-US" dirty="0"/>
              <a:t>Advanced Encryption Standard</a:t>
            </a:r>
            <a:r>
              <a:rPr lang="he-IL" dirty="0"/>
              <a:t>, זהו אלגוריתם הצפנה סימטרי, כלומר, אותו מפתח משמש להצפנה ולפיענוח,  הוכרז ע"י המכון הלאומי לתקנים וטכנולוגיה בארה"ב כתקן הצפנה רישמי. נכון להיום, זהו תקן ההצפנה הנפוץ ביותר.</a:t>
            </a:r>
          </a:p>
        </p:txBody>
      </p:sp>
      <p:sp>
        <p:nvSpPr>
          <p:cNvPr id="4" name="Slide Number Placeholder 3"/>
          <p:cNvSpPr>
            <a:spLocks noGrp="1"/>
          </p:cNvSpPr>
          <p:nvPr>
            <p:ph type="sldNum" sz="quarter" idx="5"/>
          </p:nvPr>
        </p:nvSpPr>
        <p:spPr/>
        <p:txBody>
          <a:bodyPr/>
          <a:lstStyle/>
          <a:p>
            <a:fld id="{FFE9FAFC-D191-4543-8F0A-0BA7C7185E85}" type="slidenum">
              <a:rPr lang="en-IL" smtClean="0"/>
              <a:t>3</a:t>
            </a:fld>
            <a:endParaRPr lang="en-IL"/>
          </a:p>
        </p:txBody>
      </p:sp>
    </p:spTree>
    <p:extLst>
      <p:ext uri="{BB962C8B-B14F-4D97-AF65-F5344CB8AC3E}">
        <p14:creationId xmlns:p14="http://schemas.microsoft.com/office/powerpoint/2010/main" val="378797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דוגמא לטסט של מצפין ה-</a:t>
            </a:r>
            <a:r>
              <a:rPr lang="en-US" dirty="0"/>
              <a:t>AES</a:t>
            </a:r>
            <a:endParaRPr lang="he-IL" dirty="0"/>
          </a:p>
          <a:p>
            <a:pPr algn="r" rtl="1"/>
            <a:r>
              <a:rPr lang="he-IL" dirty="0"/>
              <a:t>ניתן לראות (בכחול) שההצפנה ב-</a:t>
            </a:r>
            <a:r>
              <a:rPr lang="en-US" dirty="0"/>
              <a:t>RISCV</a:t>
            </a:r>
            <a:r>
              <a:rPr lang="he-IL" dirty="0"/>
              <a:t> זהה להצפנה ב-</a:t>
            </a:r>
            <a:r>
              <a:rPr lang="en-US" dirty="0"/>
              <a:t>C</a:t>
            </a:r>
            <a:r>
              <a:rPr lang="he-IL" dirty="0"/>
              <a:t>, וזהה להצפנה ב-פייטון, לכן הטסט עבר בהצלחה (בכחול)</a:t>
            </a:r>
          </a:p>
          <a:p>
            <a:pPr algn="r" rtl="1"/>
            <a:r>
              <a:rPr lang="he-IL" dirty="0"/>
              <a:t>ניתן לראות (באדום) שה-</a:t>
            </a:r>
            <a:r>
              <a:rPr lang="en-US" dirty="0"/>
              <a:t>RISCV</a:t>
            </a:r>
            <a:r>
              <a:rPr lang="he-IL" dirty="0"/>
              <a:t> רץ ב-5417 מחזורים בעוד </a:t>
            </a:r>
            <a:r>
              <a:rPr lang="en-US" dirty="0"/>
              <a:t>C</a:t>
            </a:r>
            <a:r>
              <a:rPr lang="he-IL" dirty="0"/>
              <a:t> רץ ב-32715 מחזורים, לכן אנו רואים שיפור משמעותי בזמן הריצה ב-</a:t>
            </a:r>
            <a:r>
              <a:rPr lang="en-US" dirty="0"/>
              <a:t>RISCV</a:t>
            </a:r>
            <a:r>
              <a:rPr lang="he-IL" dirty="0"/>
              <a:t> </a:t>
            </a:r>
            <a:r>
              <a:rPr lang="en-US" dirty="0"/>
              <a:t>AES</a:t>
            </a:r>
            <a:r>
              <a:rPr lang="he-IL" dirty="0"/>
              <a:t> לעומת </a:t>
            </a:r>
            <a:r>
              <a:rPr lang="en-US" dirty="0"/>
              <a:t>C</a:t>
            </a:r>
            <a:r>
              <a:rPr lang="he-IL" dirty="0"/>
              <a:t> </a:t>
            </a:r>
            <a:r>
              <a:rPr lang="en-US" dirty="0"/>
              <a:t>AES</a:t>
            </a:r>
            <a:r>
              <a:rPr lang="he-IL" dirty="0"/>
              <a:t> ( פי 6 יותר מהיר, באדום)</a:t>
            </a:r>
          </a:p>
          <a:p>
            <a:pPr algn="r" rtl="1"/>
            <a:r>
              <a:rPr lang="he-IL" dirty="0"/>
              <a:t>הטקסט שהצפנו בכתום, והטקסט לאחר ההצפנה בירוק, ניתן לראות שהרקע שמלווה אותנו במצגת בצד שמאל למעלה הוא בעצם הצפנה של המשפט </a:t>
            </a:r>
            <a:r>
              <a:rPr lang="en-US" dirty="0"/>
              <a:t>thanks take care</a:t>
            </a:r>
            <a:r>
              <a:rPr lang="he-IL" dirty="0"/>
              <a:t>, בעוד שלא ניתן להבין זאת כלל ללא פענוח הטקסט המוצפן.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30</a:t>
            </a:fld>
            <a:endParaRPr lang="en-IL"/>
          </a:p>
        </p:txBody>
      </p:sp>
    </p:spTree>
    <p:extLst>
      <p:ext uri="{BB962C8B-B14F-4D97-AF65-F5344CB8AC3E}">
        <p14:creationId xmlns:p14="http://schemas.microsoft.com/office/powerpoint/2010/main" val="3312130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ניתן לראות שהביצועים מבחינת צריכת הספק ואורך מסלול קריטי בקושי השתנו, בעוד צריכת המקום עלתה פי ארבע.</a:t>
            </a:r>
          </a:p>
          <a:p>
            <a:pPr algn="r" rtl="1"/>
            <a:r>
              <a:rPr lang="he-IL" dirty="0"/>
              <a:t>אנו עשינו שימוש במאיץ </a:t>
            </a:r>
            <a:r>
              <a:rPr lang="he-IL" dirty="0" err="1"/>
              <a:t>קומבינטורי</a:t>
            </a:r>
            <a:r>
              <a:rPr lang="he-IL" dirty="0"/>
              <a:t>, בעוד שימוש במאיץ סינכרוני יכול להקטין את השטח, אך לעלות בהספק ובזמן.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31</a:t>
            </a:fld>
            <a:endParaRPr lang="en-IL"/>
          </a:p>
        </p:txBody>
      </p:sp>
    </p:spTree>
    <p:extLst>
      <p:ext uri="{BB962C8B-B14F-4D97-AF65-F5344CB8AC3E}">
        <p14:creationId xmlns:p14="http://schemas.microsoft.com/office/powerpoint/2010/main" val="1779939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לסיכום, מימשנו בהצלחה מאיץ </a:t>
            </a:r>
            <a:r>
              <a:rPr lang="en-US" dirty="0"/>
              <a:t>AES</a:t>
            </a:r>
            <a:r>
              <a:rPr lang="he-IL" dirty="0"/>
              <a:t> בתוך מעבד </a:t>
            </a:r>
            <a:r>
              <a:rPr lang="en-US" dirty="0"/>
              <a:t>RISCV</a:t>
            </a:r>
            <a:r>
              <a:rPr lang="he-IL" dirty="0"/>
              <a:t>, תוך שמירה על ביצועי </a:t>
            </a:r>
            <a:r>
              <a:rPr lang="en-US" dirty="0"/>
              <a:t>POWER</a:t>
            </a:r>
            <a:r>
              <a:rPr lang="he-IL" dirty="0"/>
              <a:t> ו-</a:t>
            </a:r>
            <a:r>
              <a:rPr lang="en-US" dirty="0"/>
              <a:t>TIME</a:t>
            </a:r>
            <a:r>
              <a:rPr lang="he-IL" dirty="0"/>
              <a:t>, אך עם השפעה ניכרת על ה-</a:t>
            </a:r>
            <a:r>
              <a:rPr lang="en-US" dirty="0"/>
              <a:t>AREA</a:t>
            </a:r>
            <a:endParaRPr lang="he-IL" dirty="0"/>
          </a:p>
          <a:p>
            <a:pPr algn="r" rtl="1"/>
            <a:r>
              <a:rPr lang="he-IL" dirty="0"/>
              <a:t>ייצרנו סביבת משתמש קלה לשימוש, הכוללת כתיבת פקודות בצורה דומה לפקודות המקוריות של </a:t>
            </a:r>
            <a:r>
              <a:rPr lang="en-US" dirty="0"/>
              <a:t>RISCV</a:t>
            </a:r>
            <a:r>
              <a:rPr lang="he-IL" dirty="0"/>
              <a:t>, ובנוסף סקריפט בדיקה למערכת ה-</a:t>
            </a:r>
            <a:r>
              <a:rPr lang="en-US" dirty="0"/>
              <a:t>AES</a:t>
            </a:r>
            <a:r>
              <a:rPr lang="he-IL" dirty="0"/>
              <a:t>.</a:t>
            </a:r>
          </a:p>
          <a:p>
            <a:pPr algn="r" rtl="1"/>
            <a:r>
              <a:rPr lang="he-IL" dirty="0"/>
              <a:t>שיפרנו את הסקריפטים המקוריים, והוספנו אפשרויות סימולציה.</a:t>
            </a:r>
          </a:p>
          <a:p>
            <a:pPr algn="r" rtl="1"/>
            <a:r>
              <a:rPr lang="he-IL" dirty="0"/>
              <a:t>והוספנו סקריפט </a:t>
            </a:r>
            <a:r>
              <a:rPr lang="he-IL" dirty="0" err="1"/>
              <a:t>סינטזה</a:t>
            </a:r>
            <a:r>
              <a:rPr lang="he-IL" dirty="0"/>
              <a:t> המקל על השימוש והפיתוח בבקר ה-</a:t>
            </a:r>
            <a:r>
              <a:rPr lang="en-US" dirty="0"/>
              <a:t>PULPENIX</a:t>
            </a:r>
            <a:r>
              <a:rPr lang="he-IL"/>
              <a:t>.</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32</a:t>
            </a:fld>
            <a:endParaRPr lang="en-IL"/>
          </a:p>
        </p:txBody>
      </p:sp>
    </p:spTree>
    <p:extLst>
      <p:ext uri="{BB962C8B-B14F-4D97-AF65-F5344CB8AC3E}">
        <p14:creationId xmlns:p14="http://schemas.microsoft.com/office/powerpoint/2010/main" val="2719930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E9FAFC-D191-4543-8F0A-0BA7C7185E85}" type="slidenum">
              <a:rPr lang="en-IL" smtClean="0"/>
              <a:t>33</a:t>
            </a:fld>
            <a:endParaRPr lang="en-IL"/>
          </a:p>
        </p:txBody>
      </p:sp>
    </p:spTree>
    <p:extLst>
      <p:ext uri="{BB962C8B-B14F-4D97-AF65-F5344CB8AC3E}">
        <p14:creationId xmlns:p14="http://schemas.microsoft.com/office/powerpoint/2010/main" val="335329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זוהי ליבת ה-</a:t>
            </a:r>
            <a:r>
              <a:rPr lang="en-US" dirty="0"/>
              <a:t>RISCY</a:t>
            </a:r>
            <a:r>
              <a:rPr lang="he-IL" dirty="0"/>
              <a:t> מורכבת מ-4 שלבים:</a:t>
            </a:r>
          </a:p>
          <a:p>
            <a:pPr algn="r" rtl="1"/>
            <a:r>
              <a:rPr lang="en-US" dirty="0"/>
              <a:t>IF</a:t>
            </a:r>
            <a:endParaRPr lang="he-IL" dirty="0"/>
          </a:p>
          <a:p>
            <a:pPr algn="r" rtl="1"/>
            <a:r>
              <a:rPr lang="en-US" dirty="0"/>
              <a:t>ID</a:t>
            </a:r>
            <a:endParaRPr lang="he-IL" dirty="0"/>
          </a:p>
          <a:p>
            <a:pPr algn="r" rtl="1"/>
            <a:r>
              <a:rPr lang="en-US" dirty="0"/>
              <a:t>EX</a:t>
            </a:r>
            <a:endParaRPr lang="he-IL" dirty="0"/>
          </a:p>
          <a:p>
            <a:pPr algn="r" rtl="1"/>
            <a:r>
              <a:rPr lang="en-US" dirty="0"/>
              <a:t>WB</a:t>
            </a:r>
            <a:endParaRPr lang="he-IL" dirty="0"/>
          </a:p>
          <a:p>
            <a:pPr algn="r" rtl="1"/>
            <a:r>
              <a:rPr lang="he-IL" dirty="0"/>
              <a:t>התבססנו על הליבה הזאת בתכנון שלנו.</a:t>
            </a:r>
          </a:p>
        </p:txBody>
      </p:sp>
      <p:sp>
        <p:nvSpPr>
          <p:cNvPr id="4" name="Slide Number Placeholder 3"/>
          <p:cNvSpPr>
            <a:spLocks noGrp="1"/>
          </p:cNvSpPr>
          <p:nvPr>
            <p:ph type="sldNum" sz="quarter" idx="5"/>
          </p:nvPr>
        </p:nvSpPr>
        <p:spPr/>
        <p:txBody>
          <a:bodyPr/>
          <a:lstStyle/>
          <a:p>
            <a:fld id="{FFE9FAFC-D191-4543-8F0A-0BA7C7185E85}" type="slidenum">
              <a:rPr lang="en-IL" smtClean="0"/>
              <a:t>4</a:t>
            </a:fld>
            <a:endParaRPr lang="en-IL"/>
          </a:p>
        </p:txBody>
      </p:sp>
    </p:spTree>
    <p:extLst>
      <p:ext uri="{BB962C8B-B14F-4D97-AF65-F5344CB8AC3E}">
        <p14:creationId xmlns:p14="http://schemas.microsoft.com/office/powerpoint/2010/main" val="2933117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מטרות הפרויקט</a:t>
            </a:r>
          </a:p>
          <a:p>
            <a:pPr algn="r" rtl="1"/>
            <a:r>
              <a:rPr lang="he-IL" dirty="0"/>
              <a:t>הכרת תשתית ה-</a:t>
            </a:r>
            <a:r>
              <a:rPr lang="en-US" dirty="0"/>
              <a:t>PULPENIX</a:t>
            </a:r>
            <a:r>
              <a:rPr lang="he-IL" dirty="0"/>
              <a:t> בהסתמך על הפרויקט של אבי ומיכאל</a:t>
            </a:r>
          </a:p>
          <a:p>
            <a:pPr algn="r" rtl="1"/>
            <a:r>
              <a:rPr lang="he-IL" dirty="0"/>
              <a:t>מימוש והטמנעת מאיץ </a:t>
            </a:r>
            <a:r>
              <a:rPr lang="en-US" dirty="0"/>
              <a:t>AES</a:t>
            </a:r>
            <a:r>
              <a:rPr lang="he-IL" dirty="0"/>
              <a:t> או אלגוריתם הצפנה אחר על מעבד </a:t>
            </a:r>
            <a:r>
              <a:rPr lang="en-US" dirty="0"/>
              <a:t>RISCV</a:t>
            </a:r>
            <a:endParaRPr lang="he-IL" dirty="0"/>
          </a:p>
          <a:p>
            <a:pPr algn="r" rtl="1"/>
            <a:r>
              <a:rPr lang="he-IL" dirty="0"/>
              <a:t>ובחינת הביצועים לאחר הטמעת המאיץ ( אנו צופים שצריכת ההספק והשטח יגדלו).</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5</a:t>
            </a:fld>
            <a:endParaRPr lang="en-IL"/>
          </a:p>
        </p:txBody>
      </p:sp>
    </p:spTree>
    <p:extLst>
      <p:ext uri="{BB962C8B-B14F-4D97-AF65-F5344CB8AC3E}">
        <p14:creationId xmlns:p14="http://schemas.microsoft.com/office/powerpoint/2010/main" val="38227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אז נפגשנו עם אריק וליאוניד והתחלנו לחשוב על פתרונות אפשריים.</a:t>
            </a:r>
            <a:br>
              <a:rPr lang="en-US" dirty="0"/>
            </a:br>
            <a:r>
              <a:rPr lang="he-IL" dirty="0"/>
              <a:t>במהלך הפגישה עלו 3 פתרונות אפשריים:</a:t>
            </a:r>
          </a:p>
          <a:p>
            <a:pPr algn="r" rtl="1"/>
            <a:endParaRPr lang="he-IL" dirty="0"/>
          </a:p>
          <a:p>
            <a:pPr algn="r" rtl="1"/>
            <a:r>
              <a:rPr lang="en-US" dirty="0"/>
              <a:t>Encryption from buffer</a:t>
            </a:r>
            <a:r>
              <a:rPr lang="he-IL" dirty="0"/>
              <a:t> – זהו הפתרון הנבחר, בכל פעם שהמשתמש רוצה להצפין הוא כותב ל </a:t>
            </a:r>
            <a:r>
              <a:rPr lang="en-US" dirty="0"/>
              <a:t>register file</a:t>
            </a:r>
            <a:r>
              <a:rPr lang="he-IL" dirty="0"/>
              <a:t> יעודי את המידע ואת מפתח ההצפנה ומריץ פקודת הצפנה.</a:t>
            </a:r>
          </a:p>
          <a:p>
            <a:pPr algn="r" rtl="1"/>
            <a:r>
              <a:rPr lang="he-IL" dirty="0"/>
              <a:t>		יחסית מאובטח (יחסית מכיוון שהמידע חשוף עד שאנו כותבים 4 רגיסטרים) וקל למימוש.</a:t>
            </a:r>
          </a:p>
          <a:p>
            <a:pPr algn="r" rtl="1"/>
            <a:r>
              <a:rPr lang="he-IL" dirty="0"/>
              <a:t>		דורש הרבה מקום מלבד מנוע ההצפנה אנחנו מוסיפים עוד 8 רגיסטרים.</a:t>
            </a:r>
            <a:br>
              <a:rPr lang="en-US" dirty="0"/>
            </a:br>
            <a:endParaRPr lang="he-IL" dirty="0"/>
          </a:p>
          <a:p>
            <a:pPr algn="r" rtl="1"/>
            <a:r>
              <a:rPr lang="en-US" dirty="0"/>
              <a:t>Encryption on the fly</a:t>
            </a:r>
            <a:r>
              <a:rPr lang="he-IL" dirty="0"/>
              <a:t> – בפתרון זה אנו מצפינים כל רגיסטר בנפרד ולכן ניתן להצפין ישר כשהמידע מתקבל, פתרון זה חסכוני מאוד בכל הפרמטרים וקל מאוד למימוש אך החיסרון, וזה חיסרון משמעותי שלא</a:t>
            </a:r>
          </a:p>
          <a:p>
            <a:pPr algn="r" rtl="1"/>
            <a:r>
              <a:rPr lang="he-IL" dirty="0"/>
              <a:t>		ניתן להצפין את המידע עם </a:t>
            </a:r>
            <a:r>
              <a:rPr lang="en-US" dirty="0"/>
              <a:t>AES</a:t>
            </a:r>
            <a:r>
              <a:rPr lang="he-IL" dirty="0"/>
              <a:t> כי הצפנת </a:t>
            </a:r>
            <a:r>
              <a:rPr lang="en-US" dirty="0"/>
              <a:t>AES</a:t>
            </a:r>
            <a:r>
              <a:rPr lang="he-IL" dirty="0"/>
              <a:t> דורשת לפחות 128 ביטים.</a:t>
            </a:r>
          </a:p>
          <a:p>
            <a:pPr algn="r" rtl="1"/>
            <a:endParaRPr lang="he-IL" dirty="0"/>
          </a:p>
          <a:p>
            <a:pPr algn="r" rtl="1"/>
            <a:r>
              <a:rPr lang="en-US" dirty="0"/>
              <a:t>Encryption command</a:t>
            </a:r>
            <a:r>
              <a:rPr lang="he-IL" dirty="0"/>
              <a:t> –בכל פעם שהמשתמש רוצה להצפין מידע ששמור ברגיסטר מסוים, הוא קורא מהזיכרון את המידע  בבלוק 128 הביטים הרלוונטים מפענח אותם מחליף את הערך הרצוי מצפין וכותב לזיכרון. בפתרון זה  אנו משתמשים בהצפנת </a:t>
            </a:r>
            <a:r>
              <a:rPr lang="en-US" dirty="0"/>
              <a:t>AES</a:t>
            </a:r>
            <a:r>
              <a:rPr lang="he-IL" dirty="0"/>
              <a:t> וניתן גם להצפין רגיסטר בודד אךיש לו מספר חסרונות, תהיה האטה משמעותית במעבד, נדרש לממש פיענוח, כלומר, נשלם בשטח, </a:t>
            </a:r>
          </a:p>
          <a:p>
            <a:pPr algn="r" rtl="1"/>
            <a:r>
              <a:rPr lang="he-IL" dirty="0"/>
              <a:t>ובמשך זמן הקריאה מהזיכרון והפיענוח המידע שלנו חשוף.</a:t>
            </a:r>
          </a:p>
          <a:p>
            <a:pPr algn="r" rtl="1"/>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6</a:t>
            </a:fld>
            <a:endParaRPr lang="en-IL"/>
          </a:p>
        </p:txBody>
      </p:sp>
    </p:spTree>
    <p:extLst>
      <p:ext uri="{BB962C8B-B14F-4D97-AF65-F5344CB8AC3E}">
        <p14:creationId xmlns:p14="http://schemas.microsoft.com/office/powerpoint/2010/main" val="552251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אלגוריתם ה-</a:t>
            </a:r>
            <a:r>
              <a:rPr lang="en-US" dirty="0"/>
              <a:t>AES</a:t>
            </a:r>
            <a:r>
              <a:rPr lang="he-IL" dirty="0"/>
              <a:t> בנוי מסבבים, וכל סבב ממספר שלבים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אך ראשית מתבצעת הרחבת מפתח ההצפנה מ-128 ביט ל-128*11 (1408) ביט</a:t>
            </a:r>
          </a:p>
          <a:p>
            <a:pPr algn="r" rtl="1"/>
            <a:r>
              <a:rPr lang="he-IL" dirty="0"/>
              <a:t>שלב ראשון בכל סבב הינו פעולת </a:t>
            </a:r>
            <a:r>
              <a:rPr lang="en-US" dirty="0"/>
              <a:t>XOR</a:t>
            </a:r>
            <a:r>
              <a:rPr lang="he-IL" dirty="0"/>
              <a:t> עם 128 ביט ממפתח ההצפנה  המורחב</a:t>
            </a:r>
            <a:r>
              <a:rPr lang="en-US" dirty="0"/>
              <a:t> </a:t>
            </a:r>
            <a:r>
              <a:rPr lang="he-IL" dirty="0"/>
              <a:t> (ניתן לראות בתמונה שהדרך הנוחה להסתכל על המידע בתהליך ההצפנה היא במטריצה 4</a:t>
            </a:r>
            <a:r>
              <a:rPr lang="en-US" dirty="0"/>
              <a:t>X</a:t>
            </a:r>
            <a:r>
              <a:rPr lang="he-IL" dirty="0"/>
              <a:t>4)</a:t>
            </a:r>
          </a:p>
          <a:p>
            <a:pPr algn="r" rtl="1"/>
            <a:r>
              <a:rPr lang="he-IL" dirty="0"/>
              <a:t>שלב שני הוא החלפת בתים, בו כל בייט מוחלף בתוצאה המתקבלת מפונקציית האש </a:t>
            </a:r>
            <a:r>
              <a:rPr lang="en-US" dirty="0"/>
              <a:t>SBOX</a:t>
            </a:r>
            <a:r>
              <a:rPr lang="he-IL" dirty="0"/>
              <a:t> עבור אותו בייט</a:t>
            </a:r>
          </a:p>
          <a:p>
            <a:pPr algn="r" rtl="1"/>
            <a:r>
              <a:rPr lang="he-IL" dirty="0"/>
              <a:t>שלב שלישי הינו הזזת שורות, שהוא בעצם פעולת </a:t>
            </a:r>
            <a:r>
              <a:rPr lang="en-US" dirty="0"/>
              <a:t>SHIFT</a:t>
            </a:r>
            <a:r>
              <a:rPr lang="he-IL" dirty="0"/>
              <a:t> של שורות מטריצת המידע (מטריצת 4</a:t>
            </a:r>
            <a:r>
              <a:rPr lang="en-US" dirty="0"/>
              <a:t>X</a:t>
            </a:r>
            <a:r>
              <a:rPr lang="he-IL" dirty="0"/>
              <a:t>4, בה כל תא הוא בייט)</a:t>
            </a:r>
          </a:p>
          <a:p>
            <a:pPr algn="r" rtl="1"/>
            <a:r>
              <a:rPr lang="he-IL" dirty="0"/>
              <a:t>שלב רביעי הוא ערבול עמודות, בו מתבצע כפל </a:t>
            </a:r>
            <a:r>
              <a:rPr lang="he-IL" dirty="0" err="1"/>
              <a:t>מטריצי</a:t>
            </a:r>
            <a:r>
              <a:rPr lang="he-IL" dirty="0"/>
              <a:t> של מטריצה ספציפית ואחידה בכל אחת מעמודות המטריצה של המידע, ולאחר מכן פעולת </a:t>
            </a:r>
            <a:r>
              <a:rPr lang="en-US" dirty="0"/>
              <a:t>XOR</a:t>
            </a:r>
            <a:r>
              <a:rPr lang="he-IL" dirty="0"/>
              <a:t> של התוצאה עם מטריצת המידע.</a:t>
            </a:r>
          </a:p>
          <a:p>
            <a:pPr algn="r" rtl="1"/>
            <a:endParaRPr lang="he-IL" dirty="0"/>
          </a:p>
          <a:p>
            <a:pPr algn="r" rtl="1"/>
            <a:r>
              <a:rPr lang="he-IL" dirty="0"/>
              <a:t>סבב אחרון לא כולל בתוכו ערבול עמודות, מכיוון שפעולה זו בסבב האחרון לא תורמת עוד לרמת ההצפנה.</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7</a:t>
            </a:fld>
            <a:endParaRPr lang="en-IL"/>
          </a:p>
        </p:txBody>
      </p:sp>
    </p:spTree>
    <p:extLst>
      <p:ext uri="{BB962C8B-B14F-4D97-AF65-F5344CB8AC3E}">
        <p14:creationId xmlns:p14="http://schemas.microsoft.com/office/powerpoint/2010/main" val="1077255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מרחיבה את מפתח ההצפנה מ-128 ביט ל-11*128 ביטים שהם 1408 ביטים</a:t>
            </a:r>
          </a:p>
          <a:p>
            <a:pPr algn="r" rtl="1"/>
            <a:r>
              <a:rPr lang="he-IL" dirty="0"/>
              <a:t>128 ביטים ל-10 סבבים ראשונים + 128 ביטים לסוף הסבב האחרון</a:t>
            </a:r>
            <a:endParaRPr lang="en-US" dirty="0"/>
          </a:p>
        </p:txBody>
      </p:sp>
      <p:sp>
        <p:nvSpPr>
          <p:cNvPr id="4" name="Slide Number Placeholder 3"/>
          <p:cNvSpPr>
            <a:spLocks noGrp="1"/>
          </p:cNvSpPr>
          <p:nvPr>
            <p:ph type="sldNum" sz="quarter" idx="5"/>
          </p:nvPr>
        </p:nvSpPr>
        <p:spPr/>
        <p:txBody>
          <a:bodyPr/>
          <a:lstStyle/>
          <a:p>
            <a:fld id="{FFE9FAFC-D191-4543-8F0A-0BA7C7185E85}" type="slidenum">
              <a:rPr lang="en-IL" smtClean="0"/>
              <a:t>8</a:t>
            </a:fld>
            <a:endParaRPr lang="en-IL"/>
          </a:p>
        </p:txBody>
      </p:sp>
    </p:spTree>
    <p:extLst>
      <p:ext uri="{BB962C8B-B14F-4D97-AF65-F5344CB8AC3E}">
        <p14:creationId xmlns:p14="http://schemas.microsoft.com/office/powerpoint/2010/main" val="413697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שלב ראשון בכל סבבה הינו פעולת </a:t>
            </a:r>
            <a:r>
              <a:rPr lang="en-US" dirty="0"/>
              <a:t>XOR</a:t>
            </a:r>
            <a:r>
              <a:rPr lang="he-IL" dirty="0"/>
              <a:t> עם 128 ביטים (עוקבים בין כל סבב) ממפתח ההצפנה המורחב</a:t>
            </a:r>
          </a:p>
          <a:p>
            <a:pPr algn="r" rtl="1"/>
            <a:r>
              <a:rPr lang="he-IL" dirty="0"/>
              <a:t>ניתן לראות בתמונה שהדרך הנוחה להסתכל על המידע בתהליך ההצפנה היא במטריצה 4</a:t>
            </a:r>
            <a:r>
              <a:rPr lang="en-US" dirty="0"/>
              <a:t>X</a:t>
            </a:r>
            <a:r>
              <a:rPr lang="he-IL" dirty="0"/>
              <a:t>4, ונציג את המידע בתהליך ההצפנה בצורה כזו מעכשיו</a:t>
            </a:r>
          </a:p>
        </p:txBody>
      </p:sp>
      <p:sp>
        <p:nvSpPr>
          <p:cNvPr id="4" name="Slide Number Placeholder 3"/>
          <p:cNvSpPr>
            <a:spLocks noGrp="1"/>
          </p:cNvSpPr>
          <p:nvPr>
            <p:ph type="sldNum" sz="quarter" idx="5"/>
          </p:nvPr>
        </p:nvSpPr>
        <p:spPr/>
        <p:txBody>
          <a:bodyPr/>
          <a:lstStyle/>
          <a:p>
            <a:fld id="{FFE9FAFC-D191-4543-8F0A-0BA7C7185E85}" type="slidenum">
              <a:rPr lang="en-IL" smtClean="0"/>
              <a:t>9</a:t>
            </a:fld>
            <a:endParaRPr lang="en-IL"/>
          </a:p>
        </p:txBody>
      </p:sp>
    </p:spTree>
    <p:extLst>
      <p:ext uri="{BB962C8B-B14F-4D97-AF65-F5344CB8AC3E}">
        <p14:creationId xmlns:p14="http://schemas.microsoft.com/office/powerpoint/2010/main" val="378387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EA22-CD06-4799-AD75-C7C925DE16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EF72A3DD-D71A-43D4-97F1-423E079ED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ACEEA49-0001-407E-9A03-0CEAC4D08ABE}"/>
              </a:ext>
            </a:extLst>
          </p:cNvPr>
          <p:cNvSpPr>
            <a:spLocks noGrp="1"/>
          </p:cNvSpPr>
          <p:nvPr>
            <p:ph type="dt" sz="half" idx="10"/>
          </p:nvPr>
        </p:nvSpPr>
        <p:spPr/>
        <p:txBody>
          <a:bodyPr/>
          <a:lstStyle/>
          <a:p>
            <a:fld id="{56803F0A-4B0D-4070-ADDA-67492E690BD0}" type="datetime1">
              <a:rPr lang="LID4096" smtClean="0"/>
              <a:t>11/23/2020</a:t>
            </a:fld>
            <a:endParaRPr lang="en-IL"/>
          </a:p>
        </p:txBody>
      </p:sp>
      <p:sp>
        <p:nvSpPr>
          <p:cNvPr id="5" name="Footer Placeholder 4">
            <a:extLst>
              <a:ext uri="{FF2B5EF4-FFF2-40B4-BE49-F238E27FC236}">
                <a16:creationId xmlns:a16="http://schemas.microsoft.com/office/drawing/2014/main" id="{16D9E763-91CD-47F9-9508-6DACE6061D6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8D74D6-90A4-4C82-AB2F-189509CCAF0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294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68B3-7A8D-4C44-BA39-33EA4BFBA45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2360F7A-0429-490F-82FD-C9A43D222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2C08180-B1F3-4F2D-9581-D84EF50FCF85}"/>
              </a:ext>
            </a:extLst>
          </p:cNvPr>
          <p:cNvSpPr>
            <a:spLocks noGrp="1"/>
          </p:cNvSpPr>
          <p:nvPr>
            <p:ph type="dt" sz="half" idx="10"/>
          </p:nvPr>
        </p:nvSpPr>
        <p:spPr/>
        <p:txBody>
          <a:bodyPr/>
          <a:lstStyle/>
          <a:p>
            <a:fld id="{62F7DB90-7AC0-4C94-A341-9EBFCB91AFC7}" type="datetime1">
              <a:rPr lang="LID4096" smtClean="0"/>
              <a:t>11/23/2020</a:t>
            </a:fld>
            <a:endParaRPr lang="en-IL"/>
          </a:p>
        </p:txBody>
      </p:sp>
      <p:sp>
        <p:nvSpPr>
          <p:cNvPr id="5" name="Footer Placeholder 4">
            <a:extLst>
              <a:ext uri="{FF2B5EF4-FFF2-40B4-BE49-F238E27FC236}">
                <a16:creationId xmlns:a16="http://schemas.microsoft.com/office/drawing/2014/main" id="{4B08B964-0773-4CDB-8587-D84BF4981E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42BE8CE-F24C-4686-BA26-D7019115AE48}"/>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43494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16A2D5-68E3-4420-9DEC-CFD5008FC0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BC72929-B116-4CDF-8B2E-49CCDCA95F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2FE0F3F-7495-494D-B4AA-5CE1F14E87FD}"/>
              </a:ext>
            </a:extLst>
          </p:cNvPr>
          <p:cNvSpPr>
            <a:spLocks noGrp="1"/>
          </p:cNvSpPr>
          <p:nvPr>
            <p:ph type="dt" sz="half" idx="10"/>
          </p:nvPr>
        </p:nvSpPr>
        <p:spPr/>
        <p:txBody>
          <a:bodyPr/>
          <a:lstStyle/>
          <a:p>
            <a:fld id="{5B53CD4F-F4FB-45C6-951B-3D8B3968C11F}" type="datetime1">
              <a:rPr lang="LID4096" smtClean="0"/>
              <a:t>11/23/2020</a:t>
            </a:fld>
            <a:endParaRPr lang="en-IL"/>
          </a:p>
        </p:txBody>
      </p:sp>
      <p:sp>
        <p:nvSpPr>
          <p:cNvPr id="5" name="Footer Placeholder 4">
            <a:extLst>
              <a:ext uri="{FF2B5EF4-FFF2-40B4-BE49-F238E27FC236}">
                <a16:creationId xmlns:a16="http://schemas.microsoft.com/office/drawing/2014/main" id="{A1889525-04E3-475A-8B78-D0929993784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721724E-2330-4160-8FB8-E1CF8770F59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8727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A789-B181-496B-AD64-23D2C08EF7C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E0789DD-3326-4859-B490-4D0C8C8D52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B093C2F-0D7E-4CFF-96DD-3E0C54B61803}"/>
              </a:ext>
            </a:extLst>
          </p:cNvPr>
          <p:cNvSpPr>
            <a:spLocks noGrp="1"/>
          </p:cNvSpPr>
          <p:nvPr>
            <p:ph type="dt" sz="half" idx="10"/>
          </p:nvPr>
        </p:nvSpPr>
        <p:spPr/>
        <p:txBody>
          <a:bodyPr/>
          <a:lstStyle/>
          <a:p>
            <a:fld id="{5C22EACB-E4D2-4587-9AD8-D5B7462E01AC}" type="datetime1">
              <a:rPr lang="LID4096" smtClean="0"/>
              <a:t>11/23/2020</a:t>
            </a:fld>
            <a:endParaRPr lang="en-IL"/>
          </a:p>
        </p:txBody>
      </p:sp>
      <p:sp>
        <p:nvSpPr>
          <p:cNvPr id="5" name="Footer Placeholder 4">
            <a:extLst>
              <a:ext uri="{FF2B5EF4-FFF2-40B4-BE49-F238E27FC236}">
                <a16:creationId xmlns:a16="http://schemas.microsoft.com/office/drawing/2014/main" id="{D3FA8B4A-1366-476B-8F0F-D8C56A5E294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AE0795E-3856-475F-92DE-5270F60A44E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3741701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F759-029C-465F-AF52-1C3DB0771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20738B3-82E9-47CF-B9AB-008081B666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9D693-A5FE-4A81-932F-367E38A49C97}"/>
              </a:ext>
            </a:extLst>
          </p:cNvPr>
          <p:cNvSpPr>
            <a:spLocks noGrp="1"/>
          </p:cNvSpPr>
          <p:nvPr>
            <p:ph type="dt" sz="half" idx="10"/>
          </p:nvPr>
        </p:nvSpPr>
        <p:spPr/>
        <p:txBody>
          <a:bodyPr/>
          <a:lstStyle/>
          <a:p>
            <a:fld id="{39CCDACC-4DA8-4DC2-9AFA-EF103FE8069E}" type="datetime1">
              <a:rPr lang="LID4096" smtClean="0"/>
              <a:t>11/23/2020</a:t>
            </a:fld>
            <a:endParaRPr lang="en-IL"/>
          </a:p>
        </p:txBody>
      </p:sp>
      <p:sp>
        <p:nvSpPr>
          <p:cNvPr id="5" name="Footer Placeholder 4">
            <a:extLst>
              <a:ext uri="{FF2B5EF4-FFF2-40B4-BE49-F238E27FC236}">
                <a16:creationId xmlns:a16="http://schemas.microsoft.com/office/drawing/2014/main" id="{F873D6B5-ADCB-455D-A9EA-A5BEBAAEDB0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6D1387-34CD-46A9-BD01-059AB3798C0A}"/>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890496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9A0B-C5A3-4604-AA8B-4E063BB08D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9340E12-C378-4852-9B48-3363A624E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FF5A51A-B7CE-42E6-9BA1-4CE45966A5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6C1311F-142A-4DC5-97F7-57CD853B4A37}"/>
              </a:ext>
            </a:extLst>
          </p:cNvPr>
          <p:cNvSpPr>
            <a:spLocks noGrp="1"/>
          </p:cNvSpPr>
          <p:nvPr>
            <p:ph type="dt" sz="half" idx="10"/>
          </p:nvPr>
        </p:nvSpPr>
        <p:spPr/>
        <p:txBody>
          <a:bodyPr/>
          <a:lstStyle/>
          <a:p>
            <a:fld id="{6A2E9728-5DF4-4F5B-BB48-2C3728B7AB67}" type="datetime1">
              <a:rPr lang="LID4096" smtClean="0"/>
              <a:t>11/23/2020</a:t>
            </a:fld>
            <a:endParaRPr lang="en-IL"/>
          </a:p>
        </p:txBody>
      </p:sp>
      <p:sp>
        <p:nvSpPr>
          <p:cNvPr id="6" name="Footer Placeholder 5">
            <a:extLst>
              <a:ext uri="{FF2B5EF4-FFF2-40B4-BE49-F238E27FC236}">
                <a16:creationId xmlns:a16="http://schemas.microsoft.com/office/drawing/2014/main" id="{A31917AF-6811-4CE0-9EBC-8341CC7A849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0AF0B80-E739-47B7-9DF6-2B12A6FF1379}"/>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49540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CDD6-C086-44A2-85CA-E0ABDC9CC87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9A90057-EF19-43CE-9FA0-CE1CCAB267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EB476-F117-487A-9F73-66B2B7343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F6E07A72-CE59-409D-90BE-9232BD689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5C2712-7733-44F4-A29A-89B5BC715E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331359D-ED7B-40B6-9B2E-678564DA0C43}"/>
              </a:ext>
            </a:extLst>
          </p:cNvPr>
          <p:cNvSpPr>
            <a:spLocks noGrp="1"/>
          </p:cNvSpPr>
          <p:nvPr>
            <p:ph type="dt" sz="half" idx="10"/>
          </p:nvPr>
        </p:nvSpPr>
        <p:spPr/>
        <p:txBody>
          <a:bodyPr/>
          <a:lstStyle/>
          <a:p>
            <a:fld id="{26EB8399-9295-468F-910F-6B63E2139E06}" type="datetime1">
              <a:rPr lang="LID4096" smtClean="0"/>
              <a:t>11/23/2020</a:t>
            </a:fld>
            <a:endParaRPr lang="en-IL"/>
          </a:p>
        </p:txBody>
      </p:sp>
      <p:sp>
        <p:nvSpPr>
          <p:cNvPr id="8" name="Footer Placeholder 7">
            <a:extLst>
              <a:ext uri="{FF2B5EF4-FFF2-40B4-BE49-F238E27FC236}">
                <a16:creationId xmlns:a16="http://schemas.microsoft.com/office/drawing/2014/main" id="{37C8A760-9560-470E-B78C-0181C0D6694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A40A653-3EF6-4C96-8A5E-265447F59E62}"/>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545385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505EA-ADE1-400A-A75C-2DB9C253447B}"/>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9CB68F81-C53B-44BD-8594-5AFC427DB504}"/>
              </a:ext>
            </a:extLst>
          </p:cNvPr>
          <p:cNvSpPr>
            <a:spLocks noGrp="1"/>
          </p:cNvSpPr>
          <p:nvPr>
            <p:ph type="dt" sz="half" idx="10"/>
          </p:nvPr>
        </p:nvSpPr>
        <p:spPr/>
        <p:txBody>
          <a:bodyPr/>
          <a:lstStyle/>
          <a:p>
            <a:fld id="{0B2D3F7B-6FC7-4D85-AD93-46B16823D905}" type="datetime1">
              <a:rPr lang="LID4096" smtClean="0"/>
              <a:t>11/23/2020</a:t>
            </a:fld>
            <a:endParaRPr lang="en-IL"/>
          </a:p>
        </p:txBody>
      </p:sp>
      <p:sp>
        <p:nvSpPr>
          <p:cNvPr id="4" name="Footer Placeholder 3">
            <a:extLst>
              <a:ext uri="{FF2B5EF4-FFF2-40B4-BE49-F238E27FC236}">
                <a16:creationId xmlns:a16="http://schemas.microsoft.com/office/drawing/2014/main" id="{D066EBC5-5775-4321-8F18-4993B25519B1}"/>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15970377-F9E3-4717-B711-E66EB2ADCD93}"/>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30560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7E652-9C80-499B-953D-C57584186E2F}"/>
              </a:ext>
            </a:extLst>
          </p:cNvPr>
          <p:cNvSpPr>
            <a:spLocks noGrp="1"/>
          </p:cNvSpPr>
          <p:nvPr>
            <p:ph type="dt" sz="half" idx="10"/>
          </p:nvPr>
        </p:nvSpPr>
        <p:spPr/>
        <p:txBody>
          <a:bodyPr/>
          <a:lstStyle/>
          <a:p>
            <a:fld id="{6FA9CB84-FD53-4737-9D90-4D340C6EBC1E}" type="datetime1">
              <a:rPr lang="LID4096" smtClean="0"/>
              <a:t>11/23/2020</a:t>
            </a:fld>
            <a:endParaRPr lang="en-IL"/>
          </a:p>
        </p:txBody>
      </p:sp>
      <p:sp>
        <p:nvSpPr>
          <p:cNvPr id="3" name="Footer Placeholder 2">
            <a:extLst>
              <a:ext uri="{FF2B5EF4-FFF2-40B4-BE49-F238E27FC236}">
                <a16:creationId xmlns:a16="http://schemas.microsoft.com/office/drawing/2014/main" id="{E6CDB253-E963-452B-93BD-014612A9F467}"/>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AF2F7554-686C-43BB-8691-6B239C9612F5}"/>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77714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81CB-C1E3-42C3-8F12-0EAF7DDF3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2D06456-27E2-495E-BBD3-C8ED39261F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A0941C87-8C54-4B9C-B045-74EB6CDA9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CFAD0-3CBA-4AE5-BE6A-CF67C32A23ED}"/>
              </a:ext>
            </a:extLst>
          </p:cNvPr>
          <p:cNvSpPr>
            <a:spLocks noGrp="1"/>
          </p:cNvSpPr>
          <p:nvPr>
            <p:ph type="dt" sz="half" idx="10"/>
          </p:nvPr>
        </p:nvSpPr>
        <p:spPr/>
        <p:txBody>
          <a:bodyPr/>
          <a:lstStyle/>
          <a:p>
            <a:fld id="{9531E078-4DCC-4F67-A4DA-CD91FD1A0E32}" type="datetime1">
              <a:rPr lang="LID4096" smtClean="0"/>
              <a:t>11/23/2020</a:t>
            </a:fld>
            <a:endParaRPr lang="en-IL"/>
          </a:p>
        </p:txBody>
      </p:sp>
      <p:sp>
        <p:nvSpPr>
          <p:cNvPr id="6" name="Footer Placeholder 5">
            <a:extLst>
              <a:ext uri="{FF2B5EF4-FFF2-40B4-BE49-F238E27FC236}">
                <a16:creationId xmlns:a16="http://schemas.microsoft.com/office/drawing/2014/main" id="{4DB34797-2AA3-493A-9468-9B74E13E692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117C926-A8E4-4A8D-8000-84229F16C67F}"/>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177486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D0A13-D6A3-43EC-A5A5-B6151CEB5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9F78DE49-B3B1-46DB-8DE1-11A4C7222F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47B2F47-4959-401B-8966-1A9EA765C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F814-32D1-4A58-BF4A-31F3E1965121}"/>
              </a:ext>
            </a:extLst>
          </p:cNvPr>
          <p:cNvSpPr>
            <a:spLocks noGrp="1"/>
          </p:cNvSpPr>
          <p:nvPr>
            <p:ph type="dt" sz="half" idx="10"/>
          </p:nvPr>
        </p:nvSpPr>
        <p:spPr/>
        <p:txBody>
          <a:bodyPr/>
          <a:lstStyle/>
          <a:p>
            <a:fld id="{805C7B9C-091B-458E-A10E-3C1A34E8903E}" type="datetime1">
              <a:rPr lang="LID4096" smtClean="0"/>
              <a:t>11/23/2020</a:t>
            </a:fld>
            <a:endParaRPr lang="en-IL"/>
          </a:p>
        </p:txBody>
      </p:sp>
      <p:sp>
        <p:nvSpPr>
          <p:cNvPr id="6" name="Footer Placeholder 5">
            <a:extLst>
              <a:ext uri="{FF2B5EF4-FFF2-40B4-BE49-F238E27FC236}">
                <a16:creationId xmlns:a16="http://schemas.microsoft.com/office/drawing/2014/main" id="{839EA7DB-902C-40A6-9AA2-9995C17B36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FD0E8C1-3C9C-4388-B437-6CB7DD5C05C0}"/>
              </a:ext>
            </a:extLst>
          </p:cNvPr>
          <p:cNvSpPr>
            <a:spLocks noGrp="1"/>
          </p:cNvSpPr>
          <p:nvPr>
            <p:ph type="sldNum" sz="quarter" idx="12"/>
          </p:nvPr>
        </p:nvSpPr>
        <p:spPr/>
        <p:txBody>
          <a:bodyPr/>
          <a:lstStyle/>
          <a:p>
            <a:fld id="{FA14CE62-B6AF-475A-BB26-7E2CBB4B5225}" type="slidenum">
              <a:rPr lang="en-IL" smtClean="0"/>
              <a:t>‹#›</a:t>
            </a:fld>
            <a:endParaRPr lang="en-IL"/>
          </a:p>
        </p:txBody>
      </p:sp>
    </p:spTree>
    <p:extLst>
      <p:ext uri="{BB962C8B-B14F-4D97-AF65-F5344CB8AC3E}">
        <p14:creationId xmlns:p14="http://schemas.microsoft.com/office/powerpoint/2010/main" val="275494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21F6B3-2EBC-422E-BA4E-5C0C11B8E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7A2BD6AA-2FA9-4B61-91D0-6955FD54A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554AC99-E9BA-4F29-9699-DDA209901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F8C310-2B72-4576-8ACE-BCC70E44AB45}" type="datetime1">
              <a:rPr lang="LID4096" smtClean="0"/>
              <a:t>11/23/2020</a:t>
            </a:fld>
            <a:endParaRPr lang="en-IL"/>
          </a:p>
        </p:txBody>
      </p:sp>
      <p:sp>
        <p:nvSpPr>
          <p:cNvPr id="5" name="Footer Placeholder 4">
            <a:extLst>
              <a:ext uri="{FF2B5EF4-FFF2-40B4-BE49-F238E27FC236}">
                <a16:creationId xmlns:a16="http://schemas.microsoft.com/office/drawing/2014/main" id="{A89032D6-69CB-425A-A624-EEACF91AA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9EABB5F-740A-427E-ACA2-8789A84C6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4CE62-B6AF-475A-BB26-7E2CBB4B5225}" type="slidenum">
              <a:rPr lang="en-IL" smtClean="0"/>
              <a:t>‹#›</a:t>
            </a:fld>
            <a:endParaRPr lang="en-IL"/>
          </a:p>
        </p:txBody>
      </p:sp>
    </p:spTree>
    <p:extLst>
      <p:ext uri="{BB962C8B-B14F-4D97-AF65-F5344CB8AC3E}">
        <p14:creationId xmlns:p14="http://schemas.microsoft.com/office/powerpoint/2010/main" val="24130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slide" Target="sl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slide" Target="slid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9EF060-DFD5-43BF-8956-4EFD5D317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7136" y="80439"/>
            <a:ext cx="1283164" cy="1283164"/>
          </a:xfrm>
          <a:prstGeom prst="rect">
            <a:avLst/>
          </a:prstGeom>
        </p:spPr>
      </p:pic>
      <p:pic>
        <p:nvPicPr>
          <p:cNvPr id="5" name="Picture 4">
            <a:extLst>
              <a:ext uri="{FF2B5EF4-FFF2-40B4-BE49-F238E27FC236}">
                <a16:creationId xmlns:a16="http://schemas.microsoft.com/office/drawing/2014/main" id="{6D6AF093-CD89-4D50-ACB6-0B4BE75CB17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410228" y="6152428"/>
            <a:ext cx="2664769" cy="625133"/>
          </a:xfrm>
          <a:prstGeom prst="rect">
            <a:avLst/>
          </a:prstGeom>
          <a:noFill/>
          <a:ln w="9525">
            <a:noFill/>
            <a:miter lim="800000"/>
            <a:headEnd/>
            <a:tailEnd/>
          </a:ln>
        </p:spPr>
      </p:pic>
      <p:pic>
        <p:nvPicPr>
          <p:cNvPr id="6" name="Picture 5">
            <a:extLst>
              <a:ext uri="{FF2B5EF4-FFF2-40B4-BE49-F238E27FC236}">
                <a16:creationId xmlns:a16="http://schemas.microsoft.com/office/drawing/2014/main" id="{ABEFFC57-B56D-4DC0-95A0-6B2FA1CF4EC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7003" y="5954601"/>
            <a:ext cx="5280660" cy="822960"/>
          </a:xfrm>
          <a:prstGeom prst="rect">
            <a:avLst/>
          </a:prstGeom>
          <a:noFill/>
          <a:ln>
            <a:noFill/>
          </a:ln>
        </p:spPr>
      </p:pic>
      <p:sp>
        <p:nvSpPr>
          <p:cNvPr id="7" name="TextBox 6">
            <a:extLst>
              <a:ext uri="{FF2B5EF4-FFF2-40B4-BE49-F238E27FC236}">
                <a16:creationId xmlns:a16="http://schemas.microsoft.com/office/drawing/2014/main" id="{F20E64FA-32D2-4A2D-A1B0-2E31067352A4}"/>
              </a:ext>
            </a:extLst>
          </p:cNvPr>
          <p:cNvSpPr txBox="1"/>
          <p:nvPr/>
        </p:nvSpPr>
        <p:spPr>
          <a:xfrm>
            <a:off x="2119211" y="641582"/>
            <a:ext cx="7316320" cy="2800767"/>
          </a:xfrm>
          <a:prstGeom prst="rect">
            <a:avLst/>
          </a:prstGeom>
          <a:noFill/>
        </p:spPr>
        <p:txBody>
          <a:bodyPr wrap="square" rtlCol="0">
            <a:spAutoFit/>
          </a:bodyPr>
          <a:lstStyle/>
          <a:p>
            <a:pPr algn="ctr"/>
            <a:r>
              <a:rPr lang="en-IL" sz="5400" b="1" dirty="0">
                <a:latin typeface="Arial" panose="020B0604020202020204" pitchFamily="34" charset="0"/>
                <a:cs typeface="Arial" panose="020B0604020202020204" pitchFamily="34" charset="0"/>
              </a:rPr>
              <a:t>AES</a:t>
            </a:r>
            <a:endParaRPr lang="en-US" sz="5400" b="1" dirty="0">
              <a:latin typeface="Arial" panose="020B0604020202020204" pitchFamily="34" charset="0"/>
              <a:cs typeface="Arial" panose="020B0604020202020204" pitchFamily="34" charset="0"/>
            </a:endParaRPr>
          </a:p>
          <a:p>
            <a:pPr algn="ctr"/>
            <a:r>
              <a:rPr lang="en-IL" sz="5400" b="1" dirty="0">
                <a:latin typeface="Arial" panose="020B0604020202020204" pitchFamily="34" charset="0"/>
                <a:cs typeface="Arial" panose="020B0604020202020204" pitchFamily="34" charset="0"/>
              </a:rPr>
              <a:t>Add-on processor for RISC-V</a:t>
            </a:r>
            <a:endParaRPr lang="en-IL" sz="5400" dirty="0">
              <a:latin typeface="Arial" panose="020B0604020202020204" pitchFamily="34" charset="0"/>
              <a:cs typeface="Arial" panose="020B0604020202020204" pitchFamily="34" charset="0"/>
            </a:endParaRPr>
          </a:p>
          <a:p>
            <a:pPr algn="ctr"/>
            <a:endParaRPr lang="en-IL"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BAE655B-7F45-43A9-9094-A05F53D237BD}"/>
              </a:ext>
            </a:extLst>
          </p:cNvPr>
          <p:cNvSpPr txBox="1"/>
          <p:nvPr/>
        </p:nvSpPr>
        <p:spPr>
          <a:xfrm>
            <a:off x="3679630" y="3635188"/>
            <a:ext cx="4195482" cy="1231106"/>
          </a:xfrm>
          <a:prstGeom prst="rect">
            <a:avLst/>
          </a:prstGeom>
          <a:noFill/>
        </p:spPr>
        <p:txBody>
          <a:bodyPr wrap="square" rtlCol="0">
            <a:spAutoFit/>
          </a:bodyPr>
          <a:lstStyle/>
          <a:p>
            <a:pPr>
              <a:spcBef>
                <a:spcPts val="600"/>
              </a:spcBef>
              <a:spcAft>
                <a:spcPts val="600"/>
              </a:spcAft>
            </a:pPr>
            <a:r>
              <a:rPr lang="en-US" dirty="0">
                <a:latin typeface="Arial" panose="020B0604020202020204" pitchFamily="34" charset="0"/>
                <a:cs typeface="Arial" panose="020B0604020202020204" pitchFamily="34" charset="0"/>
              </a:rPr>
              <a:t>Students:	David Dan</a:t>
            </a:r>
          </a:p>
          <a:p>
            <a:pPr>
              <a:spcBef>
                <a:spcPts val="600"/>
              </a:spcBef>
              <a:spcAft>
                <a:spcPts val="600"/>
              </a:spcAft>
            </a:pPr>
            <a:r>
              <a:rPr lang="en-US" dirty="0">
                <a:latin typeface="Arial" panose="020B0604020202020204" pitchFamily="34" charset="0"/>
                <a:cs typeface="Arial" panose="020B0604020202020204" pitchFamily="34" charset="0"/>
              </a:rPr>
              <a:t>		Dolev Vaknin</a:t>
            </a:r>
          </a:p>
          <a:p>
            <a:pPr>
              <a:spcBef>
                <a:spcPts val="600"/>
              </a:spcBef>
              <a:spcAft>
                <a:spcPts val="600"/>
              </a:spcAft>
            </a:pPr>
            <a:r>
              <a:rPr lang="en-US" dirty="0">
                <a:latin typeface="Arial" panose="020B0604020202020204" pitchFamily="34" charset="0"/>
                <a:cs typeface="Arial" panose="020B0604020202020204" pitchFamily="34" charset="0"/>
              </a:rPr>
              <a:t>Supervisor: 	Eric Herbelin</a:t>
            </a:r>
          </a:p>
        </p:txBody>
      </p:sp>
    </p:spTree>
    <p:extLst>
      <p:ext uri="{BB962C8B-B14F-4D97-AF65-F5344CB8AC3E}">
        <p14:creationId xmlns:p14="http://schemas.microsoft.com/office/powerpoint/2010/main" val="388875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A picture containing crossword, clock, black, hanging&#10;&#10;Description automatically generated">
            <a:extLst>
              <a:ext uri="{FF2B5EF4-FFF2-40B4-BE49-F238E27FC236}">
                <a16:creationId xmlns:a16="http://schemas.microsoft.com/office/drawing/2014/main" id="{7AE85A75-CA82-4CE1-BD83-DA54BD0D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635" y="2794051"/>
            <a:ext cx="4832729" cy="2513019"/>
          </a:xfrm>
          <a:prstGeom prst="rect">
            <a:avLst/>
          </a:prstGeom>
        </p:spPr>
      </p:pic>
      <p:sp>
        <p:nvSpPr>
          <p:cNvPr id="3" name="Arrow: Left 2">
            <a:hlinkClick r:id="rId4" action="ppaction://hlinksldjump"/>
            <a:extLst>
              <a:ext uri="{FF2B5EF4-FFF2-40B4-BE49-F238E27FC236}">
                <a16:creationId xmlns:a16="http://schemas.microsoft.com/office/drawing/2014/main" id="{7087E8C6-596D-4B10-B106-9409F60806EB}"/>
              </a:ext>
            </a:extLst>
          </p:cNvPr>
          <p:cNvSpPr/>
          <p:nvPr/>
        </p:nvSpPr>
        <p:spPr>
          <a:xfrm>
            <a:off x="297711" y="6092455"/>
            <a:ext cx="552893" cy="478465"/>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66DCD7A4-5664-4CD0-8410-49F37C7F0F32}"/>
              </a:ext>
            </a:extLst>
          </p:cNvPr>
          <p:cNvSpPr/>
          <p:nvPr/>
        </p:nvSpPr>
        <p:spPr>
          <a:xfrm>
            <a:off x="2766237" y="612211"/>
            <a:ext cx="6659524"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SubBytes</a:t>
            </a:r>
            <a:endParaRPr lang="en-US" b="1" dirty="0">
              <a:latin typeface="Arial" panose="020B0604020202020204" pitchFamily="34" charset="0"/>
              <a:cs typeface="Arial" panose="020B0604020202020204" pitchFamily="34" charset="0"/>
            </a:endParaRPr>
          </a:p>
          <a:p>
            <a:pPr marL="457200" lvl="2">
              <a:spcBef>
                <a:spcPts val="600"/>
              </a:spcBef>
            </a:pPr>
            <a:r>
              <a:rPr lang="en-US" sz="1600" dirty="0">
                <a:latin typeface="Arial" panose="020B0604020202020204" pitchFamily="34" charset="0"/>
                <a:cs typeface="Arial" panose="020B0604020202020204" pitchFamily="34" charset="0"/>
              </a:rPr>
              <a:t>A non-linear substitution step where each byte is replaced with another according to a lookup table.</a:t>
            </a:r>
          </a:p>
        </p:txBody>
      </p:sp>
      <p:sp>
        <p:nvSpPr>
          <p:cNvPr id="6" name="Rectangle: Rounded Corners 5">
            <a:extLst>
              <a:ext uri="{FF2B5EF4-FFF2-40B4-BE49-F238E27FC236}">
                <a16:creationId xmlns:a16="http://schemas.microsoft.com/office/drawing/2014/main" id="{25E4B23D-0387-49CD-824B-AE85365C525E}"/>
              </a:ext>
            </a:extLst>
          </p:cNvPr>
          <p:cNvSpPr/>
          <p:nvPr/>
        </p:nvSpPr>
        <p:spPr>
          <a:xfrm>
            <a:off x="5657863" y="3233737"/>
            <a:ext cx="876272" cy="333375"/>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err="1">
                <a:cs typeface="Arial" panose="020B0604020202020204" pitchFamily="34" charset="0"/>
              </a:rPr>
              <a:t>SubBytes</a:t>
            </a:r>
            <a:endParaRPr lang="en-IL" dirty="0">
              <a:cs typeface="Arial" panose="020B0604020202020204" pitchFamily="34" charset="0"/>
            </a:endParaRPr>
          </a:p>
        </p:txBody>
      </p:sp>
      <p:pic>
        <p:nvPicPr>
          <p:cNvPr id="5" name="Picture 4">
            <a:extLst>
              <a:ext uri="{FF2B5EF4-FFF2-40B4-BE49-F238E27FC236}">
                <a16:creationId xmlns:a16="http://schemas.microsoft.com/office/drawing/2014/main" id="{A554A226-D4D0-4991-A5A6-1BFA3A67D6B8}"/>
              </a:ext>
            </a:extLst>
          </p:cNvPr>
          <p:cNvPicPr>
            <a:picLocks noChangeAspect="1"/>
          </p:cNvPicPr>
          <p:nvPr/>
        </p:nvPicPr>
        <p:blipFill>
          <a:blip r:embed="rId5"/>
          <a:stretch>
            <a:fillRect/>
          </a:stretch>
        </p:blipFill>
        <p:spPr>
          <a:xfrm>
            <a:off x="7182958" y="2076913"/>
            <a:ext cx="3718882" cy="3734124"/>
          </a:xfrm>
          <a:prstGeom prst="rect">
            <a:avLst/>
          </a:prstGeom>
          <a:ln w="41275">
            <a:solidFill>
              <a:schemeClr val="accent1"/>
            </a:solidFill>
          </a:ln>
        </p:spPr>
      </p:pic>
      <p:sp>
        <p:nvSpPr>
          <p:cNvPr id="8" name="Slide Number Placeholder 1">
            <a:extLst>
              <a:ext uri="{FF2B5EF4-FFF2-40B4-BE49-F238E27FC236}">
                <a16:creationId xmlns:a16="http://schemas.microsoft.com/office/drawing/2014/main" id="{A12A589D-10BD-4268-907F-142D39166974}"/>
              </a:ext>
            </a:extLst>
          </p:cNvPr>
          <p:cNvSpPr txBox="1">
            <a:spLocks/>
          </p:cNvSpPr>
          <p:nvPr/>
        </p:nvSpPr>
        <p:spPr>
          <a:xfrm>
            <a:off x="11741690" y="6495535"/>
            <a:ext cx="285503"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10</a:t>
            </a:fld>
            <a:endParaRPr lang="en-IL" sz="1600" dirty="0"/>
          </a:p>
        </p:txBody>
      </p:sp>
    </p:spTree>
    <p:extLst>
      <p:ext uri="{BB962C8B-B14F-4D97-AF65-F5344CB8AC3E}">
        <p14:creationId xmlns:p14="http://schemas.microsoft.com/office/powerpoint/2010/main" val="32749113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A65FB7-8119-4013-9F5D-2DF0F70DC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175" y="2361410"/>
            <a:ext cx="5615985" cy="2124818"/>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A486846B-E2C6-4E50-86F9-645DFE9C22D9}"/>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40C41DA8-2EBC-4B9D-9939-4BF32A6599F8}"/>
              </a:ext>
            </a:extLst>
          </p:cNvPr>
          <p:cNvSpPr/>
          <p:nvPr/>
        </p:nvSpPr>
        <p:spPr>
          <a:xfrm>
            <a:off x="3048000" y="660070"/>
            <a:ext cx="6096000" cy="938719"/>
          </a:xfrm>
          <a:prstGeom prst="rect">
            <a:avLst/>
          </a:prstGeom>
        </p:spPr>
        <p:txBody>
          <a:bodyPr>
            <a:spAutoFit/>
          </a:bodyPr>
          <a:lstStyle/>
          <a:p>
            <a:pPr algn="ctr"/>
            <a:r>
              <a:rPr lang="en-US" b="1" dirty="0" err="1">
                <a:latin typeface="Arial" panose="020B0604020202020204" pitchFamily="34" charset="0"/>
                <a:cs typeface="Arial" panose="020B0604020202020204" pitchFamily="34" charset="0"/>
              </a:rPr>
              <a:t>ShiftRows</a:t>
            </a:r>
            <a:endParaRPr lang="en-US" b="1" dirty="0">
              <a:latin typeface="Arial" panose="020B0604020202020204" pitchFamily="34" charset="0"/>
              <a:cs typeface="Arial" panose="020B0604020202020204" pitchFamily="34" charset="0"/>
            </a:endParaRPr>
          </a:p>
          <a:p>
            <a:pPr>
              <a:spcBef>
                <a:spcPts val="600"/>
              </a:spcBef>
            </a:pPr>
            <a:r>
              <a:rPr lang="en-US" sz="1600" dirty="0">
                <a:latin typeface="Arial" panose="020B0604020202020204" pitchFamily="34" charset="0"/>
                <a:cs typeface="Arial" panose="020B0604020202020204" pitchFamily="34" charset="0"/>
              </a:rPr>
              <a:t>A transposition step where the last three rows of the state are shifted cyclically a certain number of steps.</a:t>
            </a:r>
          </a:p>
        </p:txBody>
      </p:sp>
      <p:sp>
        <p:nvSpPr>
          <p:cNvPr id="6" name="Slide Number Placeholder 1">
            <a:extLst>
              <a:ext uri="{FF2B5EF4-FFF2-40B4-BE49-F238E27FC236}">
                <a16:creationId xmlns:a16="http://schemas.microsoft.com/office/drawing/2014/main" id="{1F535B39-C163-426C-86E1-95F2F3B25095}"/>
              </a:ext>
            </a:extLst>
          </p:cNvPr>
          <p:cNvSpPr txBox="1">
            <a:spLocks/>
          </p:cNvSpPr>
          <p:nvPr/>
        </p:nvSpPr>
        <p:spPr>
          <a:xfrm>
            <a:off x="11741690" y="6495535"/>
            <a:ext cx="285503"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11</a:t>
            </a:fld>
            <a:endParaRPr lang="en-IL" sz="1600" dirty="0"/>
          </a:p>
        </p:txBody>
      </p:sp>
    </p:spTree>
    <p:extLst>
      <p:ext uri="{BB962C8B-B14F-4D97-AF65-F5344CB8AC3E}">
        <p14:creationId xmlns:p14="http://schemas.microsoft.com/office/powerpoint/2010/main" val="85103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CD6654F-907F-4CAB-B198-819DE5247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57" y="2527926"/>
            <a:ext cx="5208282" cy="277497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 2">
            <a:hlinkClick r:id="rId4" action="ppaction://hlinksldjump"/>
            <a:extLst>
              <a:ext uri="{FF2B5EF4-FFF2-40B4-BE49-F238E27FC236}">
                <a16:creationId xmlns:a16="http://schemas.microsoft.com/office/drawing/2014/main" id="{D942C837-6737-4095-AEE4-94F31038189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752BF80A-BFC7-4119-800D-31E55D31CE15}"/>
              </a:ext>
            </a:extLst>
          </p:cNvPr>
          <p:cNvSpPr/>
          <p:nvPr/>
        </p:nvSpPr>
        <p:spPr>
          <a:xfrm>
            <a:off x="2610199" y="578590"/>
            <a:ext cx="6971599" cy="938719"/>
          </a:xfrm>
          <a:prstGeom prst="rect">
            <a:avLst/>
          </a:prstGeom>
        </p:spPr>
        <p:txBody>
          <a:bodyPr wrap="square">
            <a:spAutoFit/>
          </a:bodyPr>
          <a:lstStyle/>
          <a:p>
            <a:pPr marL="0" lvl="1" algn="ctr">
              <a:spcBef>
                <a:spcPts val="600"/>
              </a:spcBef>
            </a:pPr>
            <a:r>
              <a:rPr lang="en-US" b="1" dirty="0" err="1">
                <a:latin typeface="Arial" panose="020B0604020202020204" pitchFamily="34" charset="0"/>
                <a:cs typeface="Arial" panose="020B0604020202020204" pitchFamily="34" charset="0"/>
              </a:rPr>
              <a:t>MixColumns</a:t>
            </a:r>
            <a:r>
              <a:rPr lang="en-US" b="1" dirty="0">
                <a:latin typeface="Arial" panose="020B0604020202020204" pitchFamily="34" charset="0"/>
                <a:cs typeface="Arial" panose="020B0604020202020204" pitchFamily="34" charset="0"/>
              </a:rPr>
              <a:t> (except for the last round)</a:t>
            </a:r>
          </a:p>
          <a:p>
            <a:pPr marL="457200" lvl="2">
              <a:spcBef>
                <a:spcPts val="600"/>
              </a:spcBef>
            </a:pPr>
            <a:r>
              <a:rPr lang="en-US" sz="1600" dirty="0">
                <a:latin typeface="Arial" panose="020B0604020202020204" pitchFamily="34" charset="0"/>
                <a:cs typeface="Arial" panose="020B0604020202020204" pitchFamily="34" charset="0"/>
              </a:rPr>
              <a:t>A linear mixing operation which operates on the columns of the state, combining the four bytes in each column.</a:t>
            </a:r>
          </a:p>
        </p:txBody>
      </p:sp>
      <p:sp>
        <p:nvSpPr>
          <p:cNvPr id="6" name="Rectangle: Rounded Corners 5">
            <a:extLst>
              <a:ext uri="{FF2B5EF4-FFF2-40B4-BE49-F238E27FC236}">
                <a16:creationId xmlns:a16="http://schemas.microsoft.com/office/drawing/2014/main" id="{000A0FE7-C7E7-449B-AAFD-93C8C3EE6542}"/>
              </a:ext>
            </a:extLst>
          </p:cNvPr>
          <p:cNvSpPr/>
          <p:nvPr/>
        </p:nvSpPr>
        <p:spPr>
          <a:xfrm>
            <a:off x="5630861" y="3239773"/>
            <a:ext cx="930273" cy="336232"/>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err="1">
                <a:cs typeface="Arial" panose="020B0604020202020204" pitchFamily="34" charset="0"/>
              </a:rPr>
              <a:t>MixColumns</a:t>
            </a:r>
            <a:endParaRPr lang="en-IL" sz="1600" dirty="0">
              <a:cs typeface="Arial" panose="020B0604020202020204" pitchFamily="34" charset="0"/>
            </a:endParaRPr>
          </a:p>
        </p:txBody>
      </p:sp>
      <p:pic>
        <p:nvPicPr>
          <p:cNvPr id="4" name="Picture 3">
            <a:extLst>
              <a:ext uri="{FF2B5EF4-FFF2-40B4-BE49-F238E27FC236}">
                <a16:creationId xmlns:a16="http://schemas.microsoft.com/office/drawing/2014/main" id="{9F8372CE-1ACE-4E81-A9D1-43B01BFEBFC7}"/>
              </a:ext>
            </a:extLst>
          </p:cNvPr>
          <p:cNvPicPr>
            <a:picLocks noChangeAspect="1"/>
          </p:cNvPicPr>
          <p:nvPr/>
        </p:nvPicPr>
        <p:blipFill>
          <a:blip r:embed="rId5"/>
          <a:stretch>
            <a:fillRect/>
          </a:stretch>
        </p:blipFill>
        <p:spPr>
          <a:xfrm>
            <a:off x="4404210" y="3701383"/>
            <a:ext cx="3383573" cy="1028789"/>
          </a:xfrm>
          <a:prstGeom prst="rect">
            <a:avLst/>
          </a:prstGeom>
          <a:ln w="38100">
            <a:solidFill>
              <a:schemeClr val="accent1"/>
            </a:solidFill>
          </a:ln>
        </p:spPr>
      </p:pic>
      <p:sp>
        <p:nvSpPr>
          <p:cNvPr id="8" name="Slide Number Placeholder 1">
            <a:extLst>
              <a:ext uri="{FF2B5EF4-FFF2-40B4-BE49-F238E27FC236}">
                <a16:creationId xmlns:a16="http://schemas.microsoft.com/office/drawing/2014/main" id="{46BDB224-A0E3-4F7E-B052-A79B418A1796}"/>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12</a:t>
            </a:fld>
            <a:endParaRPr lang="en-IL" sz="1600" dirty="0"/>
          </a:p>
        </p:txBody>
      </p:sp>
    </p:spTree>
    <p:extLst>
      <p:ext uri="{BB962C8B-B14F-4D97-AF65-F5344CB8AC3E}">
        <p14:creationId xmlns:p14="http://schemas.microsoft.com/office/powerpoint/2010/main" val="18077163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DDDDDD3-7D07-45A3-8E77-9B89A8B20EB7}"/>
              </a:ext>
            </a:extLst>
          </p:cNvPr>
          <p:cNvSpPr txBox="1">
            <a:spLocks/>
          </p:cNvSpPr>
          <p:nvPr/>
        </p:nvSpPr>
        <p:spPr>
          <a:xfrm>
            <a:off x="1524000" y="838887"/>
            <a:ext cx="9144000" cy="53741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Architecture</a:t>
            </a:r>
          </a:p>
          <a:p>
            <a:pPr marL="628650" lvl="1" indent="-171450">
              <a:spcBef>
                <a:spcPts val="1200"/>
              </a:spcBef>
            </a:pPr>
            <a:r>
              <a:rPr lang="en-US" sz="1400" dirty="0">
                <a:latin typeface="Arial" panose="020B0604020202020204" pitchFamily="34" charset="0"/>
                <a:cs typeface="Arial" panose="020B0604020202020204" pitchFamily="34" charset="0"/>
              </a:rPr>
              <a:t>Flow</a:t>
            </a:r>
          </a:p>
          <a:p>
            <a:pPr marL="628650" lvl="1" indent="-171450">
              <a:spcBef>
                <a:spcPts val="1200"/>
              </a:spcBef>
            </a:pPr>
            <a:r>
              <a:rPr lang="en-US" sz="1400" dirty="0">
                <a:latin typeface="Arial" panose="020B0604020202020204" pitchFamily="34" charset="0"/>
                <a:cs typeface="Arial" panose="020B0604020202020204" pitchFamily="34" charset="0"/>
              </a:rPr>
              <a:t>Modules</a:t>
            </a:r>
          </a:p>
          <a:p>
            <a:pPr indent="-342900">
              <a:spcBef>
                <a:spcPts val="1200"/>
              </a:spcBef>
            </a:pPr>
            <a:r>
              <a:rPr lang="en-US" sz="1800" dirty="0">
                <a:latin typeface="Arial" panose="020B0604020202020204" pitchFamily="34" charset="0"/>
                <a:cs typeface="Arial" panose="020B0604020202020204" pitchFamily="34" charset="0"/>
              </a:rPr>
              <a:t>Implementation</a:t>
            </a:r>
          </a:p>
          <a:p>
            <a:pPr lvl="1" indent="-342900">
              <a:spcBef>
                <a:spcPts val="1200"/>
              </a:spcBef>
            </a:pPr>
            <a:r>
              <a:rPr lang="en-US" sz="1400" dirty="0">
                <a:latin typeface="Arial" panose="020B0604020202020204" pitchFamily="34" charset="0"/>
                <a:cs typeface="Arial" panose="020B0604020202020204" pitchFamily="34" charset="0"/>
              </a:rPr>
              <a:t>Per module implementation</a:t>
            </a:r>
          </a:p>
          <a:p>
            <a:pPr lvl="1" indent="-342900">
              <a:spcBef>
                <a:spcPts val="1200"/>
              </a:spcBef>
            </a:pPr>
            <a:r>
              <a:rPr lang="en-US" sz="1400" dirty="0">
                <a:latin typeface="Arial" panose="020B0604020202020204" pitchFamily="34" charset="0"/>
                <a:cs typeface="Arial" panose="020B0604020202020204" pitchFamily="34" charset="0"/>
              </a:rPr>
              <a:t>Specific module simulation.</a:t>
            </a:r>
          </a:p>
          <a:p>
            <a:pPr indent="-342900">
              <a:spcBef>
                <a:spcPts val="1200"/>
              </a:spcBef>
            </a:pPr>
            <a:r>
              <a:rPr lang="en-US" sz="1800" dirty="0">
                <a:latin typeface="Arial" panose="020B0604020202020204" pitchFamily="34" charset="0"/>
                <a:cs typeface="Arial" panose="020B0604020202020204" pitchFamily="34" charset="0"/>
              </a:rPr>
              <a:t>Integration</a:t>
            </a:r>
          </a:p>
          <a:p>
            <a:pPr lvl="1" indent="-342900">
              <a:spcBef>
                <a:spcPts val="1200"/>
              </a:spcBef>
            </a:pPr>
            <a:r>
              <a:rPr lang="en-US" sz="1400" dirty="0">
                <a:latin typeface="Arial" panose="020B0604020202020204" pitchFamily="34" charset="0"/>
                <a:cs typeface="Arial" panose="020B0604020202020204" pitchFamily="34" charset="0"/>
              </a:rPr>
              <a:t>Decode stage.</a:t>
            </a:r>
          </a:p>
          <a:p>
            <a:pPr lvl="1" indent="-342900">
              <a:spcBef>
                <a:spcPts val="1200"/>
              </a:spcBef>
            </a:pPr>
            <a:r>
              <a:rPr lang="en-US" sz="1400" dirty="0">
                <a:latin typeface="Arial" panose="020B0604020202020204" pitchFamily="34" charset="0"/>
                <a:cs typeface="Arial" panose="020B0604020202020204" pitchFamily="34" charset="0"/>
              </a:rPr>
              <a:t>Write-Back stage.</a:t>
            </a:r>
          </a:p>
          <a:p>
            <a:pPr indent="-342900">
              <a:spcBef>
                <a:spcPts val="1200"/>
              </a:spcBef>
            </a:pPr>
            <a:r>
              <a:rPr lang="en-US" sz="1800" dirty="0">
                <a:latin typeface="Arial" panose="020B0604020202020204" pitchFamily="34" charset="0"/>
                <a:cs typeface="Arial" panose="020B0604020202020204" pitchFamily="34" charset="0"/>
              </a:rPr>
              <a:t>Simulation</a:t>
            </a:r>
          </a:p>
          <a:p>
            <a:pPr lvl="1" indent="-342900">
              <a:spcBef>
                <a:spcPts val="1200"/>
              </a:spcBef>
            </a:pPr>
            <a:r>
              <a:rPr lang="en-US" sz="1400" dirty="0">
                <a:latin typeface="Arial" panose="020B0604020202020204" pitchFamily="34" charset="0"/>
                <a:cs typeface="Arial" panose="020B0604020202020204" pitchFamily="34" charset="0"/>
              </a:rPr>
              <a:t>Full AES simulation.</a:t>
            </a:r>
          </a:p>
          <a:p>
            <a:pPr lvl="1" indent="-342900">
              <a:spcBef>
                <a:spcPts val="1200"/>
              </a:spcBef>
            </a:pPr>
            <a:r>
              <a:rPr lang="en-US" sz="1400" dirty="0">
                <a:latin typeface="Arial" panose="020B0604020202020204" pitchFamily="34" charset="0"/>
                <a:cs typeface="Arial" panose="020B0604020202020204" pitchFamily="34" charset="0"/>
              </a:rPr>
              <a:t>Comparison to C implementation.</a:t>
            </a:r>
          </a:p>
          <a:p>
            <a:pPr indent="-342900">
              <a:spcBef>
                <a:spcPts val="1200"/>
              </a:spcBef>
            </a:pPr>
            <a:r>
              <a:rPr lang="en-US" sz="1800" dirty="0">
                <a:latin typeface="Arial" panose="020B0604020202020204" pitchFamily="34" charset="0"/>
                <a:cs typeface="Arial" panose="020B0604020202020204" pitchFamily="34" charset="0"/>
              </a:rPr>
              <a:t>Extensions</a:t>
            </a:r>
          </a:p>
          <a:p>
            <a:pPr lvl="1" indent="-342900">
              <a:spcBef>
                <a:spcPts val="1200"/>
              </a:spcBef>
            </a:pPr>
            <a:r>
              <a:rPr lang="en-US" sz="1400" dirty="0">
                <a:latin typeface="Arial" panose="020B0604020202020204" pitchFamily="34" charset="0"/>
                <a:cs typeface="Arial" panose="020B0604020202020204" pitchFamily="34" charset="0"/>
              </a:rPr>
              <a:t>Accessories</a:t>
            </a:r>
          </a:p>
          <a:p>
            <a:pPr lvl="1" indent="-342900">
              <a:spcBef>
                <a:spcPts val="1200"/>
              </a:spcBef>
            </a:pPr>
            <a:r>
              <a:rPr lang="en-US" sz="1400" dirty="0">
                <a:latin typeface="Arial" panose="020B0604020202020204" pitchFamily="34" charset="0"/>
                <a:cs typeface="Arial" panose="020B0604020202020204" pitchFamily="34" charset="0"/>
              </a:rPr>
              <a:t>Automations</a:t>
            </a:r>
          </a:p>
        </p:txBody>
      </p:sp>
      <p:sp>
        <p:nvSpPr>
          <p:cNvPr id="3" name="TextBox 2">
            <a:extLst>
              <a:ext uri="{FF2B5EF4-FFF2-40B4-BE49-F238E27FC236}">
                <a16:creationId xmlns:a16="http://schemas.microsoft.com/office/drawing/2014/main" id="{58E65AE8-3306-4296-9D2F-222D93CBCFA1}"/>
              </a:ext>
            </a:extLst>
          </p:cNvPr>
          <p:cNvSpPr txBox="1"/>
          <p:nvPr/>
        </p:nvSpPr>
        <p:spPr>
          <a:xfrm>
            <a:off x="4061460" y="315667"/>
            <a:ext cx="4069080" cy="523220"/>
          </a:xfrm>
          <a:prstGeom prst="rect">
            <a:avLst/>
          </a:prstGeom>
          <a:noFill/>
        </p:spPr>
        <p:txBody>
          <a:bodyPr wrap="square" rtlCol="0">
            <a:spAutoFit/>
          </a:bodyPr>
          <a:lstStyle/>
          <a:p>
            <a:pPr algn="ctr"/>
            <a:r>
              <a:rPr lang="en-US" sz="2800" b="1" u="sng" dirty="0"/>
              <a:t>Workflow</a:t>
            </a:r>
            <a:endParaRPr lang="en-US" b="1" u="sng" dirty="0"/>
          </a:p>
        </p:txBody>
      </p:sp>
      <p:sp>
        <p:nvSpPr>
          <p:cNvPr id="5" name="Slide Number Placeholder 1">
            <a:extLst>
              <a:ext uri="{FF2B5EF4-FFF2-40B4-BE49-F238E27FC236}">
                <a16:creationId xmlns:a16="http://schemas.microsoft.com/office/drawing/2014/main" id="{94B02784-BC33-4D94-82F0-7B231993D724}"/>
              </a:ext>
            </a:extLst>
          </p:cNvPr>
          <p:cNvSpPr txBox="1">
            <a:spLocks/>
          </p:cNvSpPr>
          <p:nvPr/>
        </p:nvSpPr>
        <p:spPr>
          <a:xfrm>
            <a:off x="11741690" y="6456540"/>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13</a:t>
            </a:fld>
            <a:endParaRPr lang="en-IL" sz="1600" dirty="0"/>
          </a:p>
        </p:txBody>
      </p:sp>
      <p:sp>
        <p:nvSpPr>
          <p:cNvPr id="28" name="Title 1">
            <a:extLst>
              <a:ext uri="{FF2B5EF4-FFF2-40B4-BE49-F238E27FC236}">
                <a16:creationId xmlns:a16="http://schemas.microsoft.com/office/drawing/2014/main" id="{7984EB79-EB11-4D31-BDFE-02F211EA64CC}"/>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9" name="TextBox 28">
            <a:extLst>
              <a:ext uri="{FF2B5EF4-FFF2-40B4-BE49-F238E27FC236}">
                <a16:creationId xmlns:a16="http://schemas.microsoft.com/office/drawing/2014/main" id="{0E050493-B144-4185-8C78-F4DD60F7C76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30" name="TextBox 29">
            <a:extLst>
              <a:ext uri="{FF2B5EF4-FFF2-40B4-BE49-F238E27FC236}">
                <a16:creationId xmlns:a16="http://schemas.microsoft.com/office/drawing/2014/main" id="{85CFAAA5-2CDC-4E82-BD3E-CB59AAFDBF0A}"/>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31" name="TextBox 30">
            <a:extLst>
              <a:ext uri="{FF2B5EF4-FFF2-40B4-BE49-F238E27FC236}">
                <a16:creationId xmlns:a16="http://schemas.microsoft.com/office/drawing/2014/main" id="{B758498F-90AB-4CFB-BDC3-286545BE8599}"/>
              </a:ext>
            </a:extLst>
          </p:cNvPr>
          <p:cNvSpPr txBox="1"/>
          <p:nvPr/>
        </p:nvSpPr>
        <p:spPr>
          <a:xfrm>
            <a:off x="9955107" y="6478239"/>
            <a:ext cx="1630783" cy="338554"/>
          </a:xfrm>
          <a:prstGeom prst="rect">
            <a:avLst/>
          </a:prstGeom>
          <a:noFill/>
        </p:spPr>
        <p:txBody>
          <a:bodyPr wrap="square" rtlCol="0">
            <a:spAutoFit/>
          </a:bodyPr>
          <a:lstStyle/>
          <a:p>
            <a:pPr algn="ctr"/>
            <a:r>
              <a:rPr lang="en-US" sz="1600" dirty="0">
                <a:latin typeface="+mj-lt"/>
              </a:rPr>
              <a:t>Performance</a:t>
            </a:r>
          </a:p>
        </p:txBody>
      </p:sp>
      <p:sp>
        <p:nvSpPr>
          <p:cNvPr id="32" name="TextBox 31">
            <a:extLst>
              <a:ext uri="{FF2B5EF4-FFF2-40B4-BE49-F238E27FC236}">
                <a16:creationId xmlns:a16="http://schemas.microsoft.com/office/drawing/2014/main" id="{01B3FC76-1125-4C8C-B7DF-B20E84172D1C}"/>
              </a:ext>
            </a:extLst>
          </p:cNvPr>
          <p:cNvSpPr txBox="1"/>
          <p:nvPr/>
        </p:nvSpPr>
        <p:spPr>
          <a:xfrm>
            <a:off x="8294739" y="6469826"/>
            <a:ext cx="1597014" cy="338554"/>
          </a:xfrm>
          <a:prstGeom prst="rect">
            <a:avLst/>
          </a:prstGeom>
          <a:noFill/>
        </p:spPr>
        <p:txBody>
          <a:bodyPr wrap="square" rtlCol="0">
            <a:spAutoFit/>
          </a:bodyPr>
          <a:lstStyle/>
          <a:p>
            <a:pPr algn="ctr"/>
            <a:r>
              <a:rPr lang="en-US" sz="1600" dirty="0">
                <a:latin typeface="+mj-lt"/>
              </a:rPr>
              <a:t>Simulation</a:t>
            </a:r>
          </a:p>
        </p:txBody>
      </p:sp>
      <p:cxnSp>
        <p:nvCxnSpPr>
          <p:cNvPr id="33" name="Straight Connector 32">
            <a:extLst>
              <a:ext uri="{FF2B5EF4-FFF2-40B4-BE49-F238E27FC236}">
                <a16:creationId xmlns:a16="http://schemas.microsoft.com/office/drawing/2014/main" id="{15A72B03-8C4C-46D5-8656-71713590ADBE}"/>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140C18A-87B3-44A3-B068-CDFDA0478CAE}"/>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9589EF3-73D7-4AD3-A458-7060F5EC890D}"/>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38F802-5596-45E3-A4D5-1C63CE8659E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6184B52-50FA-4DF6-B539-45685138C1AC}"/>
              </a:ext>
            </a:extLst>
          </p:cNvPr>
          <p:cNvSpPr txBox="1"/>
          <p:nvPr/>
        </p:nvSpPr>
        <p:spPr>
          <a:xfrm>
            <a:off x="6623152" y="6469826"/>
            <a:ext cx="1623841" cy="338554"/>
          </a:xfrm>
          <a:prstGeom prst="rect">
            <a:avLst/>
          </a:prstGeom>
          <a:noFill/>
        </p:spPr>
        <p:txBody>
          <a:bodyPr wrap="square" rtlCol="0">
            <a:spAutoFit/>
          </a:bodyPr>
          <a:lstStyle/>
          <a:p>
            <a:pPr algn="ctr"/>
            <a:r>
              <a:rPr lang="en-US" sz="1600" dirty="0">
                <a:latin typeface="+mj-lt"/>
              </a:rPr>
              <a:t>Compilation</a:t>
            </a:r>
            <a:endParaRPr lang="en-IL" sz="1600" dirty="0">
              <a:latin typeface="+mj-lt"/>
            </a:endParaRPr>
          </a:p>
        </p:txBody>
      </p:sp>
      <p:cxnSp>
        <p:nvCxnSpPr>
          <p:cNvPr id="38" name="Straight Connector 37">
            <a:extLst>
              <a:ext uri="{FF2B5EF4-FFF2-40B4-BE49-F238E27FC236}">
                <a16:creationId xmlns:a16="http://schemas.microsoft.com/office/drawing/2014/main" id="{95304AE4-90FA-4563-8101-3408FFE229A0}"/>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020EA9F-486A-448E-B9C9-D741034023DB}"/>
              </a:ext>
            </a:extLst>
          </p:cNvPr>
          <p:cNvSpPr/>
          <p:nvPr/>
        </p:nvSpPr>
        <p:spPr>
          <a:xfrm>
            <a:off x="3278592" y="645351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B76E64F-8E34-4DFF-9403-93A0191EC3F4}"/>
              </a:ext>
            </a:extLst>
          </p:cNvPr>
          <p:cNvSpPr txBox="1"/>
          <p:nvPr/>
        </p:nvSpPr>
        <p:spPr>
          <a:xfrm>
            <a:off x="4978031" y="6482199"/>
            <a:ext cx="1623841" cy="338554"/>
          </a:xfrm>
          <a:prstGeom prst="rect">
            <a:avLst/>
          </a:prstGeom>
          <a:noFill/>
        </p:spPr>
        <p:txBody>
          <a:bodyPr wrap="square" rtlCol="0">
            <a:spAutoFit/>
          </a:bodyPr>
          <a:lstStyle/>
          <a:p>
            <a:pPr algn="ctr"/>
            <a:r>
              <a:rPr lang="en-US" sz="1600" dirty="0">
                <a:latin typeface="+mj-lt"/>
              </a:rPr>
              <a:t>Synthesis</a:t>
            </a:r>
            <a:endParaRPr lang="en-IL" sz="1600" dirty="0">
              <a:latin typeface="+mj-lt"/>
            </a:endParaRPr>
          </a:p>
        </p:txBody>
      </p:sp>
      <p:cxnSp>
        <p:nvCxnSpPr>
          <p:cNvPr id="41" name="Straight Connector 40">
            <a:extLst>
              <a:ext uri="{FF2B5EF4-FFF2-40B4-BE49-F238E27FC236}">
                <a16:creationId xmlns:a16="http://schemas.microsoft.com/office/drawing/2014/main" id="{A4219CFB-7B88-4635-AEA0-DAAAACB15D9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22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AE726ED-142D-4BDB-A2F7-A96FC59E281B}"/>
              </a:ext>
            </a:extLst>
          </p:cNvPr>
          <p:cNvSpPr txBox="1"/>
          <p:nvPr/>
        </p:nvSpPr>
        <p:spPr>
          <a:xfrm>
            <a:off x="2732226" y="468036"/>
            <a:ext cx="6727545" cy="523220"/>
          </a:xfrm>
          <a:prstGeom prst="rect">
            <a:avLst/>
          </a:prstGeom>
          <a:noFill/>
        </p:spPr>
        <p:txBody>
          <a:bodyPr wrap="square" rtlCol="0">
            <a:spAutoFit/>
          </a:bodyPr>
          <a:lstStyle/>
          <a:p>
            <a:pPr algn="ctr"/>
            <a:r>
              <a:rPr lang="en-US" sz="2800" u="sng" dirty="0">
                <a:latin typeface="Arial" panose="020B0604020202020204" pitchFamily="34" charset="0"/>
                <a:cs typeface="Arial" panose="020B0604020202020204" pitchFamily="34" charset="0"/>
              </a:rPr>
              <a:t> Base architecture - selected solution</a:t>
            </a:r>
            <a:endParaRPr lang="en-IL" sz="2800" u="sng" dirty="0">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BE24B325-FE0D-4765-B749-D78E760553C1}"/>
              </a:ext>
            </a:extLst>
          </p:cNvPr>
          <p:cNvGrpSpPr/>
          <p:nvPr/>
        </p:nvGrpSpPr>
        <p:grpSpPr>
          <a:xfrm>
            <a:off x="880820" y="1286995"/>
            <a:ext cx="10430359" cy="4843221"/>
            <a:chOff x="0" y="0"/>
            <a:chExt cx="5928995" cy="2611321"/>
          </a:xfrm>
        </p:grpSpPr>
        <p:grpSp>
          <p:nvGrpSpPr>
            <p:cNvPr id="31" name="Group 30">
              <a:extLst>
                <a:ext uri="{FF2B5EF4-FFF2-40B4-BE49-F238E27FC236}">
                  <a16:creationId xmlns:a16="http://schemas.microsoft.com/office/drawing/2014/main" id="{FC5BC3A8-8E8D-4A88-9DE0-1CBF59ACDE95}"/>
                </a:ext>
              </a:extLst>
            </p:cNvPr>
            <p:cNvGrpSpPr/>
            <p:nvPr/>
          </p:nvGrpSpPr>
          <p:grpSpPr>
            <a:xfrm>
              <a:off x="0" y="0"/>
              <a:ext cx="5928995" cy="2611321"/>
              <a:chOff x="0" y="0"/>
              <a:chExt cx="8096250" cy="3846140"/>
            </a:xfrm>
          </p:grpSpPr>
          <p:pic>
            <p:nvPicPr>
              <p:cNvPr id="42" name="Picture 41">
                <a:extLst>
                  <a:ext uri="{FF2B5EF4-FFF2-40B4-BE49-F238E27FC236}">
                    <a16:creationId xmlns:a16="http://schemas.microsoft.com/office/drawing/2014/main" id="{6F5636B1-4BB5-4CE7-AB3A-E55187B3DA6D}"/>
                  </a:ext>
                </a:extLst>
              </p:cNvPr>
              <p:cNvPicPr>
                <a:picLocks noChangeAspect="1"/>
              </p:cNvPicPr>
              <p:nvPr/>
            </p:nvPicPr>
            <p:blipFill>
              <a:blip r:embed="rId3"/>
              <a:stretch>
                <a:fillRect/>
              </a:stretch>
            </p:blipFill>
            <p:spPr>
              <a:xfrm>
                <a:off x="0" y="0"/>
                <a:ext cx="8096250" cy="3057525"/>
              </a:xfrm>
              <a:prstGeom prst="rect">
                <a:avLst/>
              </a:prstGeom>
            </p:spPr>
          </p:pic>
          <p:sp>
            <p:nvSpPr>
              <p:cNvPr id="43" name="Rectangle: Rounded Corners 42">
                <a:extLst>
                  <a:ext uri="{FF2B5EF4-FFF2-40B4-BE49-F238E27FC236}">
                    <a16:creationId xmlns:a16="http://schemas.microsoft.com/office/drawing/2014/main" id="{80AE303E-AC48-4323-964C-45B166FB213F}"/>
                  </a:ext>
                </a:extLst>
              </p:cNvPr>
              <p:cNvSpPr/>
              <p:nvPr/>
            </p:nvSpPr>
            <p:spPr>
              <a:xfrm>
                <a:off x="3032215" y="3279681"/>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engine</a:t>
                </a:r>
                <a:endParaRPr lang="en-US" sz="2000" dirty="0">
                  <a:effectLst/>
                  <a:latin typeface="Times New Roman" panose="02020603050405020304" pitchFamily="18" charset="0"/>
                  <a:ea typeface="Calibri" panose="020F0502020204030204" pitchFamily="34" charset="0"/>
                </a:endParaRPr>
              </a:p>
            </p:txBody>
          </p:sp>
          <p:cxnSp>
            <p:nvCxnSpPr>
              <p:cNvPr id="46" name="Connector: Elbow 45">
                <a:extLst>
                  <a:ext uri="{FF2B5EF4-FFF2-40B4-BE49-F238E27FC236}">
                    <a16:creationId xmlns:a16="http://schemas.microsoft.com/office/drawing/2014/main" id="{2A15AB72-218A-41C8-918C-FA436AC5DCF1}"/>
                  </a:ext>
                </a:extLst>
              </p:cNvPr>
              <p:cNvCxnSpPr>
                <a:cxnSpLocks/>
              </p:cNvCxnSpPr>
              <p:nvPr/>
            </p:nvCxnSpPr>
            <p:spPr>
              <a:xfrm rot="10800000" flipV="1">
                <a:off x="652727" y="3057133"/>
                <a:ext cx="2554648" cy="564631"/>
              </a:xfrm>
              <a:prstGeom prst="bentConnector3">
                <a:avLst>
                  <a:gd name="adj1" fmla="val 12043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DA5525AE-0677-4DED-AF88-C316800D17F7}"/>
                  </a:ext>
                </a:extLst>
              </p:cNvPr>
              <p:cNvCxnSpPr>
                <a:cxnSpLocks/>
              </p:cNvCxnSpPr>
              <p:nvPr/>
            </p:nvCxnSpPr>
            <p:spPr>
              <a:xfrm flipV="1">
                <a:off x="6495099" y="1064123"/>
                <a:ext cx="454392" cy="249325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3006B8BE-D145-4EF6-B125-C1ECCB9C3257}"/>
                  </a:ext>
                </a:extLst>
              </p:cNvPr>
              <p:cNvSpPr/>
              <p:nvPr/>
            </p:nvSpPr>
            <p:spPr>
              <a:xfrm>
                <a:off x="652725" y="3279681"/>
                <a:ext cx="134901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register file</a:t>
                </a:r>
                <a:endParaRPr lang="en-US" sz="3200" dirty="0">
                  <a:effectLst/>
                  <a:latin typeface="Times New Roman" panose="02020603050405020304" pitchFamily="18" charset="0"/>
                  <a:ea typeface="Calibri" panose="020F0502020204030204" pitchFamily="34" charset="0"/>
                </a:endParaRPr>
              </a:p>
            </p:txBody>
          </p:sp>
          <p:cxnSp>
            <p:nvCxnSpPr>
              <p:cNvPr id="50" name="Straight Connector 49">
                <a:extLst>
                  <a:ext uri="{FF2B5EF4-FFF2-40B4-BE49-F238E27FC236}">
                    <a16:creationId xmlns:a16="http://schemas.microsoft.com/office/drawing/2014/main" id="{E65B3216-EB11-4E68-AF3D-C1529AC4CE59}"/>
                  </a:ext>
                </a:extLst>
              </p:cNvPr>
              <p:cNvCxnSpPr>
                <a:cxnSpLocks/>
              </p:cNvCxnSpPr>
              <p:nvPr/>
            </p:nvCxnSpPr>
            <p:spPr>
              <a:xfrm flipH="1">
                <a:off x="3207375" y="1880092"/>
                <a:ext cx="3" cy="117720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descr="sd&#10;">
                <a:extLst>
                  <a:ext uri="{FF2B5EF4-FFF2-40B4-BE49-F238E27FC236}">
                    <a16:creationId xmlns:a16="http://schemas.microsoft.com/office/drawing/2014/main" id="{99A4D5EA-8BED-4052-A108-9079EF02A000}"/>
                  </a:ext>
                </a:extLst>
              </p:cNvPr>
              <p:cNvCxnSpPr/>
              <p:nvPr/>
            </p:nvCxnSpPr>
            <p:spPr>
              <a:xfrm>
                <a:off x="1999642" y="3412373"/>
                <a:ext cx="103257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F2E04F5-D618-46F9-8214-9967BE32AE68}"/>
                  </a:ext>
                </a:extLst>
              </p:cNvPr>
              <p:cNvCxnSpPr/>
              <p:nvPr/>
            </p:nvCxnSpPr>
            <p:spPr>
              <a:xfrm>
                <a:off x="2000866" y="3605248"/>
                <a:ext cx="103134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Rounded Corners 52">
                <a:extLst>
                  <a:ext uri="{FF2B5EF4-FFF2-40B4-BE49-F238E27FC236}">
                    <a16:creationId xmlns:a16="http://schemas.microsoft.com/office/drawing/2014/main" id="{7D84C35A-85E6-4E80-9D72-1C37E37F5A3C}"/>
                  </a:ext>
                </a:extLst>
              </p:cNvPr>
              <p:cNvSpPr/>
              <p:nvPr/>
            </p:nvSpPr>
            <p:spPr>
              <a:xfrm>
                <a:off x="5260363" y="3274150"/>
                <a:ext cx="1234736" cy="566459"/>
              </a:xfrm>
              <a:prstGeom prst="round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marL="0" marR="0" indent="0" algn="ctr">
                  <a:spcBef>
                    <a:spcPts val="0"/>
                  </a:spcBef>
                </a:pPr>
                <a:r>
                  <a:rPr lang="en-US" dirty="0">
                    <a:effectLst/>
                    <a:ea typeface="Calibri" panose="020F0502020204030204" pitchFamily="34" charset="0"/>
                    <a:cs typeface="Times New Roman" panose="02020603050405020304" pitchFamily="18" charset="0"/>
                  </a:rPr>
                  <a:t>AES WB</a:t>
                </a:r>
                <a:endParaRPr lang="en-US" sz="2000" dirty="0">
                  <a:effectLst/>
                  <a:latin typeface="Times New Roman" panose="02020603050405020304" pitchFamily="18" charset="0"/>
                  <a:ea typeface="Calibri" panose="020F0502020204030204" pitchFamily="34" charset="0"/>
                </a:endParaRPr>
              </a:p>
            </p:txBody>
          </p:sp>
          <p:cxnSp>
            <p:nvCxnSpPr>
              <p:cNvPr id="54" name="Straight Arrow Connector 53">
                <a:extLst>
                  <a:ext uri="{FF2B5EF4-FFF2-40B4-BE49-F238E27FC236}">
                    <a16:creationId xmlns:a16="http://schemas.microsoft.com/office/drawing/2014/main" id="{36E4F819-4832-4B75-BF9D-F98C19ABAF1D}"/>
                  </a:ext>
                </a:extLst>
              </p:cNvPr>
              <p:cNvCxnSpPr>
                <a:cxnSpLocks/>
              </p:cNvCxnSpPr>
              <p:nvPr/>
            </p:nvCxnSpPr>
            <p:spPr>
              <a:xfrm>
                <a:off x="4275053" y="3532427"/>
                <a:ext cx="97153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73616E1C-04A0-4DAB-8866-C44F92A824A2}"/>
                  </a:ext>
                </a:extLst>
              </p:cNvPr>
              <p:cNvCxnSpPr>
                <a:cxnSpLocks/>
              </p:cNvCxnSpPr>
              <p:nvPr/>
            </p:nvCxnSpPr>
            <p:spPr>
              <a:xfrm rot="5400000" flipH="1" flipV="1">
                <a:off x="6123892" y="2805215"/>
                <a:ext cx="216621" cy="708942"/>
              </a:xfrm>
              <a:prstGeom prst="bentConnector2">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C3AAB7-FF97-4995-90B2-5C1A55D6F961}"/>
                  </a:ext>
                </a:extLst>
              </p:cNvPr>
              <p:cNvCxnSpPr>
                <a:cxnSpLocks/>
              </p:cNvCxnSpPr>
              <p:nvPr/>
            </p:nvCxnSpPr>
            <p:spPr>
              <a:xfrm flipH="1" flipV="1">
                <a:off x="6586703" y="2702930"/>
                <a:ext cx="13064" cy="354592"/>
              </a:xfrm>
              <a:prstGeom prst="straightConnector1">
                <a:avLst/>
              </a:prstGeom>
              <a:ln w="25400">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D1E784BA-A62E-4D43-B051-BFEA741D844F}"/>
                  </a:ext>
                </a:extLst>
              </p:cNvPr>
              <p:cNvCxnSpPr>
                <a:cxnSpLocks/>
              </p:cNvCxnSpPr>
              <p:nvPr/>
            </p:nvCxnSpPr>
            <p:spPr>
              <a:xfrm rot="5400000">
                <a:off x="1269904" y="1242792"/>
                <a:ext cx="2094219" cy="1979559"/>
              </a:xfrm>
              <a:prstGeom prst="bentConnector3">
                <a:avLst>
                  <a:gd name="adj1" fmla="val 93663"/>
                </a:avLst>
              </a:prstGeom>
              <a:ln w="1905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Connector: Elbow 58">
                <a:extLst>
                  <a:ext uri="{FF2B5EF4-FFF2-40B4-BE49-F238E27FC236}">
                    <a16:creationId xmlns:a16="http://schemas.microsoft.com/office/drawing/2014/main" id="{7BD812C2-2746-4DB8-8525-EC77CF621106}"/>
                  </a:ext>
                </a:extLst>
              </p:cNvPr>
              <p:cNvCxnSpPr/>
              <p:nvPr/>
            </p:nvCxnSpPr>
            <p:spPr>
              <a:xfrm rot="5400000" flipH="1" flipV="1">
                <a:off x="5871820" y="1696977"/>
                <a:ext cx="2081291" cy="651640"/>
              </a:xfrm>
              <a:prstGeom prst="bentConnector3">
                <a:avLst>
                  <a:gd name="adj1" fmla="val 564"/>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2F0EFA0-543A-4C53-AD48-6721121052E9}"/>
                  </a:ext>
                </a:extLst>
              </p:cNvPr>
              <p:cNvCxnSpPr>
                <a:cxnSpLocks/>
              </p:cNvCxnSpPr>
              <p:nvPr/>
            </p:nvCxnSpPr>
            <p:spPr>
              <a:xfrm>
                <a:off x="4266951" y="3721842"/>
                <a:ext cx="993412" cy="0"/>
              </a:xfrm>
              <a:prstGeom prst="straightConnector1">
                <a:avLst/>
              </a:prstGeom>
              <a:ln w="12700">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2" name="Connector: Elbow 61">
                <a:extLst>
                  <a:ext uri="{FF2B5EF4-FFF2-40B4-BE49-F238E27FC236}">
                    <a16:creationId xmlns:a16="http://schemas.microsoft.com/office/drawing/2014/main" id="{19E48F9D-7E19-416D-94DD-00751B36DB74}"/>
                  </a:ext>
                </a:extLst>
              </p:cNvPr>
              <p:cNvCxnSpPr>
                <a:cxnSpLocks/>
              </p:cNvCxnSpPr>
              <p:nvPr/>
            </p:nvCxnSpPr>
            <p:spPr>
              <a:xfrm rot="10800000">
                <a:off x="4186671" y="2707693"/>
                <a:ext cx="1691064" cy="349837"/>
              </a:xfrm>
              <a:prstGeom prst="bentConnector3">
                <a:avLst>
                  <a:gd name="adj1" fmla="val 9970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19E7567-19A8-4F80-88C6-710BF0FB3806}"/>
                  </a:ext>
                </a:extLst>
              </p:cNvPr>
              <p:cNvCxnSpPr>
                <a:cxnSpLocks/>
              </p:cNvCxnSpPr>
              <p:nvPr/>
            </p:nvCxnSpPr>
            <p:spPr>
              <a:xfrm>
                <a:off x="1999505" y="3709828"/>
                <a:ext cx="1032711" cy="0"/>
              </a:xfrm>
              <a:prstGeom prst="straightConnector1">
                <a:avLst/>
              </a:prstGeom>
              <a:ln w="15875">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sp>
          <p:nvSpPr>
            <p:cNvPr id="32" name="Text Box 2">
              <a:extLst>
                <a:ext uri="{FF2B5EF4-FFF2-40B4-BE49-F238E27FC236}">
                  <a16:creationId xmlns:a16="http://schemas.microsoft.com/office/drawing/2014/main" id="{27CF3036-C5A5-472F-97F6-7EC93B74A151}"/>
                </a:ext>
              </a:extLst>
            </p:cNvPr>
            <p:cNvSpPr txBox="1">
              <a:spLocks noChangeArrowheads="1"/>
            </p:cNvSpPr>
            <p:nvPr/>
          </p:nvSpPr>
          <p:spPr bwMode="auto">
            <a:xfrm>
              <a:off x="1618658" y="2158211"/>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data</a:t>
              </a:r>
              <a:endParaRPr lang="en-US" dirty="0">
                <a:effectLst/>
                <a:latin typeface="Times New Roman" panose="02020603050405020304" pitchFamily="18" charset="0"/>
                <a:ea typeface="Calibri" panose="020F0502020204030204" pitchFamily="34" charset="0"/>
              </a:endParaRPr>
            </a:p>
          </p:txBody>
        </p:sp>
        <p:sp>
          <p:nvSpPr>
            <p:cNvPr id="33" name="Text Box 2">
              <a:extLst>
                <a:ext uri="{FF2B5EF4-FFF2-40B4-BE49-F238E27FC236}">
                  <a16:creationId xmlns:a16="http://schemas.microsoft.com/office/drawing/2014/main" id="{9150037A-D12B-4739-BA79-1F209058B5F1}"/>
                </a:ext>
              </a:extLst>
            </p:cNvPr>
            <p:cNvSpPr txBox="1">
              <a:spLocks noChangeArrowheads="1"/>
            </p:cNvSpPr>
            <p:nvPr/>
          </p:nvSpPr>
          <p:spPr bwMode="auto">
            <a:xfrm>
              <a:off x="1618658" y="2294519"/>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key</a:t>
              </a:r>
              <a:endParaRPr lang="en-US" dirty="0">
                <a:effectLst/>
                <a:latin typeface="Times New Roman" panose="02020603050405020304" pitchFamily="18" charset="0"/>
                <a:ea typeface="Calibri" panose="020F0502020204030204" pitchFamily="34" charset="0"/>
              </a:endParaRPr>
            </a:p>
          </p:txBody>
        </p:sp>
        <p:sp>
          <p:nvSpPr>
            <p:cNvPr id="34" name="Text Box 2">
              <a:extLst>
                <a:ext uri="{FF2B5EF4-FFF2-40B4-BE49-F238E27FC236}">
                  <a16:creationId xmlns:a16="http://schemas.microsoft.com/office/drawing/2014/main" id="{D3CC5228-5978-49BE-AE83-0FD126CB14B0}"/>
                </a:ext>
              </a:extLst>
            </p:cNvPr>
            <p:cNvSpPr txBox="1">
              <a:spLocks noChangeArrowheads="1"/>
            </p:cNvSpPr>
            <p:nvPr/>
          </p:nvSpPr>
          <p:spPr bwMode="auto">
            <a:xfrm>
              <a:off x="69695" y="2294519"/>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sp>
          <p:nvSpPr>
            <p:cNvPr id="36" name="Text Box 2">
              <a:extLst>
                <a:ext uri="{FF2B5EF4-FFF2-40B4-BE49-F238E27FC236}">
                  <a16:creationId xmlns:a16="http://schemas.microsoft.com/office/drawing/2014/main" id="{726C8CC0-338A-4187-BECA-782ECD2F21B3}"/>
                </a:ext>
              </a:extLst>
            </p:cNvPr>
            <p:cNvSpPr txBox="1">
              <a:spLocks noChangeArrowheads="1"/>
            </p:cNvSpPr>
            <p:nvPr/>
          </p:nvSpPr>
          <p:spPr bwMode="auto">
            <a:xfrm>
              <a:off x="3066931" y="1618658"/>
              <a:ext cx="65849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600">
                  <a:effectLst/>
                  <a:latin typeface="Calibri" panose="020F0502020204030204" pitchFamily="34" charset="0"/>
                  <a:ea typeface="Calibri" panose="020F0502020204030204" pitchFamily="34" charset="0"/>
                  <a:cs typeface="Times New Roman" panose="02020603050405020304" pitchFamily="18" charset="0"/>
                </a:rPr>
                <a:t>128-bit data</a:t>
              </a:r>
              <a:endParaRPr lang="en-US" sz="1200">
                <a:effectLst/>
                <a:latin typeface="Times New Roman" panose="02020603050405020304" pitchFamily="18" charset="0"/>
                <a:ea typeface="Calibri" panose="020F0502020204030204" pitchFamily="34" charset="0"/>
              </a:endParaRPr>
            </a:p>
          </p:txBody>
        </p:sp>
        <p:sp>
          <p:nvSpPr>
            <p:cNvPr id="39" name="Text Box 2">
              <a:extLst>
                <a:ext uri="{FF2B5EF4-FFF2-40B4-BE49-F238E27FC236}">
                  <a16:creationId xmlns:a16="http://schemas.microsoft.com/office/drawing/2014/main" id="{6EF0DB4D-733F-424D-A017-346367CD27A0}"/>
                </a:ext>
              </a:extLst>
            </p:cNvPr>
            <p:cNvSpPr txBox="1">
              <a:spLocks noChangeArrowheads="1"/>
            </p:cNvSpPr>
            <p:nvPr/>
          </p:nvSpPr>
          <p:spPr bwMode="auto">
            <a:xfrm>
              <a:off x="3244632" y="2239788"/>
              <a:ext cx="559028"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128-bit ciphered </a:t>
              </a:r>
              <a:endParaRPr lang="en-US" dirty="0">
                <a:effectLst/>
                <a:latin typeface="Times New Roman" panose="02020603050405020304" pitchFamily="18" charset="0"/>
                <a:ea typeface="Calibri" panose="020F0502020204030204" pitchFamily="34" charset="0"/>
              </a:endParaRPr>
            </a:p>
          </p:txBody>
        </p:sp>
        <p:sp>
          <p:nvSpPr>
            <p:cNvPr id="40" name="Text Box 2">
              <a:extLst>
                <a:ext uri="{FF2B5EF4-FFF2-40B4-BE49-F238E27FC236}">
                  <a16:creationId xmlns:a16="http://schemas.microsoft.com/office/drawing/2014/main" id="{A50A3F58-E9E6-4C81-A19E-57145B7F45A3}"/>
                </a:ext>
              </a:extLst>
            </p:cNvPr>
            <p:cNvSpPr txBox="1">
              <a:spLocks noChangeArrowheads="1"/>
            </p:cNvSpPr>
            <p:nvPr/>
          </p:nvSpPr>
          <p:spPr bwMode="auto">
            <a:xfrm>
              <a:off x="4748064" y="2249083"/>
              <a:ext cx="408305" cy="232410"/>
            </a:xfrm>
            <a:prstGeom prst="rect">
              <a:avLst/>
            </a:prstGeom>
            <a:noFill/>
            <a:ln w="9525">
              <a:noFill/>
              <a:miter lim="800000"/>
              <a:headEnd/>
              <a:tailEnd/>
            </a:ln>
          </p:spPr>
          <p:txBody>
            <a:bodyPr rot="0" vert="horz" wrap="square" lIns="91440" tIns="45720" rIns="91440" bIns="45720" anchor="t" anchorCtr="0">
              <a:noAutofit/>
            </a:bodyPr>
            <a:lstStyle/>
            <a:p>
              <a:pPr marL="0" marR="0" indent="0">
                <a:lnSpc>
                  <a:spcPct val="150000"/>
                </a:lnSpc>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32-bit</a:t>
              </a:r>
              <a:endParaRPr lang="en-US" dirty="0">
                <a:effectLst/>
                <a:latin typeface="Times New Roman" panose="02020603050405020304" pitchFamily="18" charset="0"/>
                <a:ea typeface="Calibri" panose="020F0502020204030204" pitchFamily="34" charset="0"/>
              </a:endParaRPr>
            </a:p>
          </p:txBody>
        </p:sp>
      </p:grpSp>
      <p:sp>
        <p:nvSpPr>
          <p:cNvPr id="29" name="Slide Number Placeholder 1">
            <a:extLst>
              <a:ext uri="{FF2B5EF4-FFF2-40B4-BE49-F238E27FC236}">
                <a16:creationId xmlns:a16="http://schemas.microsoft.com/office/drawing/2014/main" id="{60154A80-773F-41ED-A2E7-8BF22895A85F}"/>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14</a:t>
            </a:fld>
            <a:endParaRPr lang="en-IL" sz="1600" dirty="0"/>
          </a:p>
        </p:txBody>
      </p:sp>
    </p:spTree>
    <p:extLst>
      <p:ext uri="{BB962C8B-B14F-4D97-AF65-F5344CB8AC3E}">
        <p14:creationId xmlns:p14="http://schemas.microsoft.com/office/powerpoint/2010/main" val="65247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949BA2-0445-45E6-A794-53F77294DB7E}"/>
              </a:ext>
            </a:extLst>
          </p:cNvPr>
          <p:cNvSpPr txBox="1"/>
          <p:nvPr/>
        </p:nvSpPr>
        <p:spPr>
          <a:xfrm>
            <a:off x="3003221" y="383979"/>
            <a:ext cx="5979458"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Commands structure</a:t>
            </a:r>
          </a:p>
        </p:txBody>
      </p:sp>
      <p:sp>
        <p:nvSpPr>
          <p:cNvPr id="34" name="TextBox 33">
            <a:extLst>
              <a:ext uri="{FF2B5EF4-FFF2-40B4-BE49-F238E27FC236}">
                <a16:creationId xmlns:a16="http://schemas.microsoft.com/office/drawing/2014/main" id="{C5147BAA-E228-410E-82F4-52B765E0FF58}"/>
              </a:ext>
            </a:extLst>
          </p:cNvPr>
          <p:cNvSpPr txBox="1"/>
          <p:nvPr/>
        </p:nvSpPr>
        <p:spPr>
          <a:xfrm>
            <a:off x="2039780" y="4473473"/>
            <a:ext cx="8035871" cy="1477328"/>
          </a:xfrm>
          <a:prstGeom prst="rect">
            <a:avLst/>
          </a:prstGeom>
          <a:noFill/>
        </p:spPr>
        <p:txBody>
          <a:bodyPr wrap="square" rtlCol="0">
            <a:spAutoFit/>
          </a:bodyPr>
          <a:lstStyle/>
          <a:p>
            <a:r>
              <a:rPr lang="en-US" dirty="0">
                <a:solidFill>
                  <a:srgbClr val="FF0000"/>
                </a:solidFill>
              </a:rPr>
              <a:t>Opcode</a:t>
            </a:r>
          </a:p>
          <a:p>
            <a:r>
              <a:rPr lang="en-US" dirty="0">
                <a:solidFill>
                  <a:srgbClr val="00B0F0"/>
                </a:solidFill>
              </a:rPr>
              <a:t>AES register (key or data)</a:t>
            </a:r>
          </a:p>
          <a:p>
            <a:r>
              <a:rPr lang="en-US" dirty="0">
                <a:solidFill>
                  <a:srgbClr val="FF9900"/>
                </a:solidFill>
              </a:rPr>
              <a:t>AES function</a:t>
            </a:r>
          </a:p>
          <a:p>
            <a:r>
              <a:rPr lang="en-US" dirty="0">
                <a:solidFill>
                  <a:srgbClr val="00B050"/>
                </a:solidFill>
              </a:rPr>
              <a:t>RISCV register</a:t>
            </a:r>
          </a:p>
          <a:p>
            <a:r>
              <a:rPr lang="en-US" dirty="0">
                <a:solidFill>
                  <a:srgbClr val="002060"/>
                </a:solidFill>
              </a:rPr>
              <a:t>Not in use</a:t>
            </a:r>
          </a:p>
        </p:txBody>
      </p:sp>
      <p:grpSp>
        <p:nvGrpSpPr>
          <p:cNvPr id="38" name="Group 37">
            <a:extLst>
              <a:ext uri="{FF2B5EF4-FFF2-40B4-BE49-F238E27FC236}">
                <a16:creationId xmlns:a16="http://schemas.microsoft.com/office/drawing/2014/main" id="{7AC5567C-704D-43A3-AF51-B33494813027}"/>
              </a:ext>
            </a:extLst>
          </p:cNvPr>
          <p:cNvGrpSpPr/>
          <p:nvPr/>
        </p:nvGrpSpPr>
        <p:grpSpPr>
          <a:xfrm>
            <a:off x="1824180" y="1578979"/>
            <a:ext cx="8543636" cy="2554187"/>
            <a:chOff x="1824180" y="1578979"/>
            <a:chExt cx="8543636" cy="2554187"/>
          </a:xfrm>
        </p:grpSpPr>
        <p:grpSp>
          <p:nvGrpSpPr>
            <p:cNvPr id="31" name="Group 30">
              <a:extLst>
                <a:ext uri="{FF2B5EF4-FFF2-40B4-BE49-F238E27FC236}">
                  <a16:creationId xmlns:a16="http://schemas.microsoft.com/office/drawing/2014/main" id="{050B12EA-6B37-44A8-A460-D1601CCA1460}"/>
                </a:ext>
              </a:extLst>
            </p:cNvPr>
            <p:cNvGrpSpPr/>
            <p:nvPr/>
          </p:nvGrpSpPr>
          <p:grpSpPr>
            <a:xfrm>
              <a:off x="1824180" y="1578979"/>
              <a:ext cx="8543636" cy="2554187"/>
              <a:chOff x="1824180" y="1578979"/>
              <a:chExt cx="8543636" cy="2554187"/>
            </a:xfrm>
          </p:grpSpPr>
          <p:pic>
            <p:nvPicPr>
              <p:cNvPr id="2" name="Picture 1">
                <a:extLst>
                  <a:ext uri="{FF2B5EF4-FFF2-40B4-BE49-F238E27FC236}">
                    <a16:creationId xmlns:a16="http://schemas.microsoft.com/office/drawing/2014/main" id="{26A0F65E-3712-4964-8AF0-A5E81B25DFE1}"/>
                  </a:ext>
                </a:extLst>
              </p:cNvPr>
              <p:cNvPicPr/>
              <p:nvPr/>
            </p:nvPicPr>
            <p:blipFill>
              <a:blip r:embed="rId3"/>
              <a:stretch>
                <a:fillRect/>
              </a:stretch>
            </p:blipFill>
            <p:spPr>
              <a:xfrm>
                <a:off x="2031998" y="1578979"/>
                <a:ext cx="8128000" cy="1936144"/>
              </a:xfrm>
              <a:prstGeom prst="rect">
                <a:avLst/>
              </a:prstGeom>
            </p:spPr>
          </p:pic>
          <p:grpSp>
            <p:nvGrpSpPr>
              <p:cNvPr id="19" name="Group 18">
                <a:extLst>
                  <a:ext uri="{FF2B5EF4-FFF2-40B4-BE49-F238E27FC236}">
                    <a16:creationId xmlns:a16="http://schemas.microsoft.com/office/drawing/2014/main" id="{929F7367-FEDC-4D06-9251-C2354447564A}"/>
                  </a:ext>
                </a:extLst>
              </p:cNvPr>
              <p:cNvGrpSpPr/>
              <p:nvPr/>
            </p:nvGrpSpPr>
            <p:grpSpPr>
              <a:xfrm>
                <a:off x="1824180" y="3583245"/>
                <a:ext cx="8543636" cy="549921"/>
                <a:chOff x="1824182" y="5195454"/>
                <a:chExt cx="8543636" cy="549921"/>
              </a:xfrm>
            </p:grpSpPr>
            <p:grpSp>
              <p:nvGrpSpPr>
                <p:cNvPr id="5" name="Group 4">
                  <a:extLst>
                    <a:ext uri="{FF2B5EF4-FFF2-40B4-BE49-F238E27FC236}">
                      <a16:creationId xmlns:a16="http://schemas.microsoft.com/office/drawing/2014/main" id="{39D75698-CE3B-40EC-A3D8-BE87FA3DAAB9}"/>
                    </a:ext>
                  </a:extLst>
                </p:cNvPr>
                <p:cNvGrpSpPr/>
                <p:nvPr/>
              </p:nvGrpSpPr>
              <p:grpSpPr>
                <a:xfrm>
                  <a:off x="1824182" y="5195454"/>
                  <a:ext cx="8543636" cy="549921"/>
                  <a:chOff x="0" y="0"/>
                  <a:chExt cx="5486400" cy="408305"/>
                </a:xfrm>
              </p:grpSpPr>
              <p:pic>
                <p:nvPicPr>
                  <p:cNvPr id="12" name="Picture 11">
                    <a:extLst>
                      <a:ext uri="{FF2B5EF4-FFF2-40B4-BE49-F238E27FC236}">
                        <a16:creationId xmlns:a16="http://schemas.microsoft.com/office/drawing/2014/main" id="{434FA4A1-22D3-4269-9578-8E5EF341D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486400" cy="408305"/>
                  </a:xfrm>
                  <a:prstGeom prst="rect">
                    <a:avLst/>
                  </a:prstGeom>
                </p:spPr>
              </p:pic>
              <p:sp>
                <p:nvSpPr>
                  <p:cNvPr id="13" name="Rectangle 12">
                    <a:extLst>
                      <a:ext uri="{FF2B5EF4-FFF2-40B4-BE49-F238E27FC236}">
                        <a16:creationId xmlns:a16="http://schemas.microsoft.com/office/drawing/2014/main" id="{4D9E28DD-8162-4827-9F13-1C26262DE047}"/>
                      </a:ext>
                    </a:extLst>
                  </p:cNvPr>
                  <p:cNvSpPr/>
                  <p:nvPr/>
                </p:nvSpPr>
                <p:spPr>
                  <a:xfrm>
                    <a:off x="4006516" y="204537"/>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1C368D2F-26A9-4E48-95A9-832CD508D323}"/>
                      </a:ext>
                    </a:extLst>
                  </p:cNvPr>
                  <p:cNvSpPr/>
                  <p:nvPr/>
                </p:nvSpPr>
                <p:spPr>
                  <a:xfrm>
                    <a:off x="3284621"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5" name="Rectangle 14">
                    <a:extLst>
                      <a:ext uri="{FF2B5EF4-FFF2-40B4-BE49-F238E27FC236}">
                        <a16:creationId xmlns:a16="http://schemas.microsoft.com/office/drawing/2014/main" id="{893B7C26-1BDB-4476-B0E1-404FA3594830}"/>
                      </a:ext>
                    </a:extLst>
                  </p:cNvPr>
                  <p:cNvSpPr/>
                  <p:nvPr/>
                </p:nvSpPr>
                <p:spPr>
                  <a:xfrm>
                    <a:off x="174458" y="192505"/>
                    <a:ext cx="926431"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6" name="Rectangle 15">
                    <a:extLst>
                      <a:ext uri="{FF2B5EF4-FFF2-40B4-BE49-F238E27FC236}">
                        <a16:creationId xmlns:a16="http://schemas.microsoft.com/office/drawing/2014/main" id="{89573107-25CE-4DF2-B6D2-A3068F9C422C}"/>
                      </a:ext>
                    </a:extLst>
                  </p:cNvPr>
                  <p:cNvSpPr/>
                  <p:nvPr/>
                </p:nvSpPr>
                <p:spPr>
                  <a:xfrm>
                    <a:off x="2015289"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7" name="Rectangle 16">
                    <a:extLst>
                      <a:ext uri="{FF2B5EF4-FFF2-40B4-BE49-F238E27FC236}">
                        <a16:creationId xmlns:a16="http://schemas.microsoft.com/office/drawing/2014/main" id="{AE1CAF4E-CB05-4B1D-A220-D143CC8DA1E6}"/>
                      </a:ext>
                    </a:extLst>
                  </p:cNvPr>
                  <p:cNvSpPr/>
                  <p:nvPr/>
                </p:nvSpPr>
                <p:spPr>
                  <a:xfrm>
                    <a:off x="1263316" y="198521"/>
                    <a:ext cx="661737"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sp>
                <p:nvSpPr>
                  <p:cNvPr id="18" name="Rectangle 17">
                    <a:extLst>
                      <a:ext uri="{FF2B5EF4-FFF2-40B4-BE49-F238E27FC236}">
                        <a16:creationId xmlns:a16="http://schemas.microsoft.com/office/drawing/2014/main" id="{9F59E490-99BC-43D5-92CA-7E2FB57AC532}"/>
                      </a:ext>
                    </a:extLst>
                  </p:cNvPr>
                  <p:cNvSpPr/>
                  <p:nvPr/>
                </p:nvSpPr>
                <p:spPr>
                  <a:xfrm>
                    <a:off x="2785311" y="198521"/>
                    <a:ext cx="409073" cy="1503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indent="0">
                      <a:lnSpc>
                        <a:spcPct val="150000"/>
                      </a:lnSpc>
                      <a:spcBef>
                        <a:spcPts val="0"/>
                      </a:spcBef>
                      <a:spcAft>
                        <a:spcPts val="800"/>
                      </a:spcAft>
                    </a:pPr>
                    <a:r>
                      <a:rPr lang="en-US" sz="900">
                        <a:solidFill>
                          <a:srgbClr val="000000"/>
                        </a:solidFill>
                        <a:effectLst/>
                        <a:latin typeface="Times New Roman" panose="02020603050405020304" pitchFamily="18" charset="0"/>
                        <a:ea typeface="Calibri" panose="020F0502020204030204" pitchFamily="34" charset="0"/>
                      </a:rPr>
                      <a:t> </a:t>
                    </a:r>
                    <a:endParaRPr lang="en-US" sz="1200">
                      <a:effectLst/>
                      <a:latin typeface="Times New Roman" panose="02020603050405020304" pitchFamily="18" charset="0"/>
                      <a:ea typeface="Calibri" panose="020F0502020204030204" pitchFamily="34" charset="0"/>
                    </a:endParaRPr>
                  </a:p>
                </p:txBody>
              </p:sp>
            </p:grpSp>
            <p:sp>
              <p:nvSpPr>
                <p:cNvPr id="6" name="Text Box 2">
                  <a:extLst>
                    <a:ext uri="{FF2B5EF4-FFF2-40B4-BE49-F238E27FC236}">
                      <a16:creationId xmlns:a16="http://schemas.microsoft.com/office/drawing/2014/main" id="{1711AA5A-F416-4432-A88C-25B006DDB75E}"/>
                    </a:ext>
                  </a:extLst>
                </p:cNvPr>
                <p:cNvSpPr txBox="1">
                  <a:spLocks noChangeArrowheads="1"/>
                </p:cNvSpPr>
                <p:nvPr/>
              </p:nvSpPr>
              <p:spPr bwMode="auto">
                <a:xfrm>
                  <a:off x="8414793"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0x3b</a:t>
                  </a:r>
                  <a:endParaRPr lang="en-US" sz="1100" dirty="0">
                    <a:effectLst/>
                    <a:latin typeface="Times New Roman" panose="02020603050405020304" pitchFamily="18" charset="0"/>
                    <a:ea typeface="Calibri" panose="020F0502020204030204" pitchFamily="34" charset="0"/>
                  </a:endParaRPr>
                </a:p>
              </p:txBody>
            </p:sp>
            <p:sp>
              <p:nvSpPr>
                <p:cNvPr id="7" name="Text Box 2">
                  <a:extLst>
                    <a:ext uri="{FF2B5EF4-FFF2-40B4-BE49-F238E27FC236}">
                      <a16:creationId xmlns:a16="http://schemas.microsoft.com/office/drawing/2014/main" id="{0EF7C665-A677-47AA-B11F-E0E5CB18D449}"/>
                    </a:ext>
                  </a:extLst>
                </p:cNvPr>
                <p:cNvSpPr txBox="1">
                  <a:spLocks noChangeArrowheads="1"/>
                </p:cNvSpPr>
                <p:nvPr/>
              </p:nvSpPr>
              <p:spPr bwMode="auto">
                <a:xfrm>
                  <a:off x="6948697" y="5331802"/>
                  <a:ext cx="1086691" cy="409313"/>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a:t>
                  </a:r>
                  <a:endParaRPr lang="en-US" sz="2000" dirty="0">
                    <a:effectLst/>
                    <a:latin typeface="Times New Roman" panose="02020603050405020304" pitchFamily="18" charset="0"/>
                    <a:ea typeface="Calibri" panose="020F0502020204030204" pitchFamily="34" charset="0"/>
                  </a:endParaRPr>
                </a:p>
              </p:txBody>
            </p:sp>
            <p:sp>
              <p:nvSpPr>
                <p:cNvPr id="8" name="Text Box 2">
                  <a:extLst>
                    <a:ext uri="{FF2B5EF4-FFF2-40B4-BE49-F238E27FC236}">
                      <a16:creationId xmlns:a16="http://schemas.microsoft.com/office/drawing/2014/main" id="{122188C3-7E50-40F6-B1F6-8E6AD0422ECC}"/>
                    </a:ext>
                  </a:extLst>
                </p:cNvPr>
                <p:cNvSpPr txBox="1">
                  <a:spLocks noChangeArrowheads="1"/>
                </p:cNvSpPr>
                <p:nvPr/>
              </p:nvSpPr>
              <p:spPr bwMode="auto">
                <a:xfrm>
                  <a:off x="6095998" y="5329588"/>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0x[0-4]</a:t>
                  </a:r>
                  <a:endParaRPr lang="en-US" sz="2000" dirty="0">
                    <a:effectLst/>
                    <a:latin typeface="Times New Roman" panose="02020603050405020304" pitchFamily="18" charset="0"/>
                    <a:ea typeface="Calibri" panose="020F0502020204030204" pitchFamily="34" charset="0"/>
                  </a:endParaRPr>
                </a:p>
              </p:txBody>
            </p:sp>
            <p:sp>
              <p:nvSpPr>
                <p:cNvPr id="9" name="Text Box 2">
                  <a:extLst>
                    <a:ext uri="{FF2B5EF4-FFF2-40B4-BE49-F238E27FC236}">
                      <a16:creationId xmlns:a16="http://schemas.microsoft.com/office/drawing/2014/main" id="{0A634909-5117-4CCF-A227-C20E6CBDE552}"/>
                    </a:ext>
                  </a:extLst>
                </p:cNvPr>
                <p:cNvSpPr txBox="1">
                  <a:spLocks noChangeArrowheads="1"/>
                </p:cNvSpPr>
                <p:nvPr/>
              </p:nvSpPr>
              <p:spPr bwMode="auto">
                <a:xfrm>
                  <a:off x="4886718" y="5329588"/>
                  <a:ext cx="1171000"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0x[0-31]</a:t>
                  </a:r>
                  <a:endParaRPr lang="en-US" sz="2000" dirty="0">
                    <a:effectLst/>
                    <a:latin typeface="Times New Roman" panose="02020603050405020304" pitchFamily="18" charset="0"/>
                    <a:ea typeface="Calibri" panose="020F0502020204030204" pitchFamily="34" charset="0"/>
                  </a:endParaRPr>
                </a:p>
              </p:txBody>
            </p:sp>
            <p:sp>
              <p:nvSpPr>
                <p:cNvPr id="10" name="Text Box 2">
                  <a:extLst>
                    <a:ext uri="{FF2B5EF4-FFF2-40B4-BE49-F238E27FC236}">
                      <a16:creationId xmlns:a16="http://schemas.microsoft.com/office/drawing/2014/main" id="{7D7EB105-C403-4DD9-A7FB-4A78EF4BF6AA}"/>
                    </a:ext>
                  </a:extLst>
                </p:cNvPr>
                <p:cNvSpPr txBox="1">
                  <a:spLocks noChangeArrowheads="1"/>
                </p:cNvSpPr>
                <p:nvPr/>
              </p:nvSpPr>
              <p:spPr bwMode="auto">
                <a:xfrm>
                  <a:off x="3959738"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sp>
              <p:nvSpPr>
                <p:cNvPr id="11" name="Text Box 2">
                  <a:extLst>
                    <a:ext uri="{FF2B5EF4-FFF2-40B4-BE49-F238E27FC236}">
                      <a16:creationId xmlns:a16="http://schemas.microsoft.com/office/drawing/2014/main" id="{218F13A2-7282-421F-A614-222C081AB0AF}"/>
                    </a:ext>
                  </a:extLst>
                </p:cNvPr>
                <p:cNvSpPr txBox="1">
                  <a:spLocks noChangeArrowheads="1"/>
                </p:cNvSpPr>
                <p:nvPr/>
              </p:nvSpPr>
              <p:spPr bwMode="auto">
                <a:xfrm>
                  <a:off x="2510776" y="5352835"/>
                  <a:ext cx="739657" cy="388280"/>
                </a:xfrm>
                <a:prstGeom prst="rect">
                  <a:avLst/>
                </a:prstGeom>
                <a:noFill/>
                <a:ln w="9525">
                  <a:noFill/>
                  <a:miter lim="800000"/>
                  <a:headEnd/>
                  <a:tailEnd/>
                </a:ln>
              </p:spPr>
              <p:txBody>
                <a:bodyPr rot="0" vert="horz" wrap="square" lIns="91440" tIns="45720" rIns="91440" bIns="45720" anchor="t" anchorCtr="0">
                  <a:noAutofit/>
                </a:bodyPr>
                <a:lstStyle/>
                <a:p>
                  <a:pPr marL="0" marR="0" indent="0" algn="ctr">
                    <a:lnSpc>
                      <a:spcPct val="150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0x0</a:t>
                  </a:r>
                  <a:endParaRPr lang="en-US" sz="2000" dirty="0">
                    <a:effectLst/>
                    <a:latin typeface="Times New Roman" panose="02020603050405020304" pitchFamily="18" charset="0"/>
                    <a:ea typeface="Calibri" panose="020F0502020204030204" pitchFamily="34" charset="0"/>
                  </a:endParaRPr>
                </a:p>
              </p:txBody>
            </p:sp>
          </p:grpSp>
          <p:sp>
            <p:nvSpPr>
              <p:cNvPr id="20" name="Rectangle 19">
                <a:extLst>
                  <a:ext uri="{FF2B5EF4-FFF2-40B4-BE49-F238E27FC236}">
                    <a16:creationId xmlns:a16="http://schemas.microsoft.com/office/drawing/2014/main" id="{BF0D0056-EE1B-4AB4-AE41-C89CF817A412}"/>
                  </a:ext>
                </a:extLst>
              </p:cNvPr>
              <p:cNvSpPr/>
              <p:nvPr/>
            </p:nvSpPr>
            <p:spPr>
              <a:xfrm>
                <a:off x="8074131" y="2316996"/>
                <a:ext cx="1279095" cy="2324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DFB771-6D90-4E82-A2CB-08317ED714BC}"/>
                  </a:ext>
                </a:extLst>
              </p:cNvPr>
              <p:cNvSpPr/>
              <p:nvPr/>
            </p:nvSpPr>
            <p:spPr>
              <a:xfrm>
                <a:off x="8025993" y="3834440"/>
                <a:ext cx="1544210" cy="2268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3A718B-29C7-48C5-8B33-42E3E7E9566D}"/>
                  </a:ext>
                </a:extLst>
              </p:cNvPr>
              <p:cNvCxnSpPr>
                <a:cxnSpLocks/>
                <a:stCxn id="20" idx="1"/>
              </p:cNvCxnSpPr>
              <p:nvPr/>
            </p:nvCxnSpPr>
            <p:spPr>
              <a:xfrm flipH="1">
                <a:off x="8018245" y="2433234"/>
                <a:ext cx="55886" cy="14012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3F39046-EDBC-4F4F-B328-5F2666083E3C}"/>
                  </a:ext>
                </a:extLst>
              </p:cNvPr>
              <p:cNvCxnSpPr>
                <a:cxnSpLocks/>
              </p:cNvCxnSpPr>
              <p:nvPr/>
            </p:nvCxnSpPr>
            <p:spPr>
              <a:xfrm>
                <a:off x="9353226" y="2537329"/>
                <a:ext cx="201479" cy="12971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74EA9DA7-7A18-4BC9-B105-2A2C0A73B7C0}"/>
                </a:ext>
              </a:extLst>
            </p:cNvPr>
            <p:cNvSpPr/>
            <p:nvPr/>
          </p:nvSpPr>
          <p:spPr>
            <a:xfrm>
              <a:off x="6905300" y="3842872"/>
              <a:ext cx="1094672" cy="214697"/>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35EB272-4F04-4234-A46B-273E5323B900}"/>
                </a:ext>
              </a:extLst>
            </p:cNvPr>
            <p:cNvSpPr/>
            <p:nvPr/>
          </p:nvSpPr>
          <p:spPr>
            <a:xfrm>
              <a:off x="4878338" y="3842707"/>
              <a:ext cx="1120048" cy="21469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F1962A6-00D3-4AE1-9F96-9A81CF5A8DAD}"/>
                </a:ext>
              </a:extLst>
            </p:cNvPr>
            <p:cNvSpPr/>
            <p:nvPr/>
          </p:nvSpPr>
          <p:spPr>
            <a:xfrm>
              <a:off x="6036590" y="3850621"/>
              <a:ext cx="829965" cy="211552"/>
            </a:xfrm>
            <a:prstGeom prst="rect">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7F2651C-9B87-419B-88F4-F24975B3E91F}"/>
                </a:ext>
              </a:extLst>
            </p:cNvPr>
            <p:cNvSpPr/>
            <p:nvPr/>
          </p:nvSpPr>
          <p:spPr>
            <a:xfrm>
              <a:off x="1946134" y="3840330"/>
              <a:ext cx="2907863" cy="220950"/>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Slide Number Placeholder 1">
            <a:extLst>
              <a:ext uri="{FF2B5EF4-FFF2-40B4-BE49-F238E27FC236}">
                <a16:creationId xmlns:a16="http://schemas.microsoft.com/office/drawing/2014/main" id="{CEA734DF-F162-4129-847E-4D476C3A7B0B}"/>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15</a:t>
            </a:fld>
            <a:endParaRPr lang="en-IL" sz="1600" dirty="0"/>
          </a:p>
        </p:txBody>
      </p:sp>
    </p:spTree>
    <p:extLst>
      <p:ext uri="{BB962C8B-B14F-4D97-AF65-F5344CB8AC3E}">
        <p14:creationId xmlns:p14="http://schemas.microsoft.com/office/powerpoint/2010/main" val="117342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6CC21-7453-4849-9039-BE57A43BD78D}"/>
              </a:ext>
            </a:extLst>
          </p:cNvPr>
          <p:cNvSpPr txBox="1"/>
          <p:nvPr/>
        </p:nvSpPr>
        <p:spPr>
          <a:xfrm>
            <a:off x="3106271" y="577272"/>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Engine Architecture</a:t>
            </a:r>
          </a:p>
        </p:txBody>
      </p:sp>
      <p:sp>
        <p:nvSpPr>
          <p:cNvPr id="5" name="Slide Number Placeholder 1">
            <a:extLst>
              <a:ext uri="{FF2B5EF4-FFF2-40B4-BE49-F238E27FC236}">
                <a16:creationId xmlns:a16="http://schemas.microsoft.com/office/drawing/2014/main" id="{572784D2-6CA1-4C5B-A786-AC74453CB287}"/>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16</a:t>
            </a:fld>
            <a:endParaRPr lang="en-IL" sz="1600" dirty="0"/>
          </a:p>
        </p:txBody>
      </p:sp>
      <p:pic>
        <p:nvPicPr>
          <p:cNvPr id="8" name="Picture 7">
            <a:extLst>
              <a:ext uri="{FF2B5EF4-FFF2-40B4-BE49-F238E27FC236}">
                <a16:creationId xmlns:a16="http://schemas.microsoft.com/office/drawing/2014/main" id="{566E78DF-8A11-4D92-97C5-CB9922629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4274" y="1292324"/>
            <a:ext cx="7143451" cy="4988404"/>
          </a:xfrm>
          <a:prstGeom prst="rect">
            <a:avLst/>
          </a:prstGeom>
        </p:spPr>
      </p:pic>
    </p:spTree>
    <p:extLst>
      <p:ext uri="{BB962C8B-B14F-4D97-AF65-F5344CB8AC3E}">
        <p14:creationId xmlns:p14="http://schemas.microsoft.com/office/powerpoint/2010/main" val="26733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784B0-6AD5-4FE6-A71D-CEC070C7F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242" y="1577686"/>
            <a:ext cx="7741516" cy="4820490"/>
          </a:xfrm>
          <a:prstGeom prst="rect">
            <a:avLst/>
          </a:prstGeom>
        </p:spPr>
      </p:pic>
      <p:sp>
        <p:nvSpPr>
          <p:cNvPr id="4" name="TextBox 3">
            <a:extLst>
              <a:ext uri="{FF2B5EF4-FFF2-40B4-BE49-F238E27FC236}">
                <a16:creationId xmlns:a16="http://schemas.microsoft.com/office/drawing/2014/main" id="{A112F7D2-39A1-403A-AE89-2929A2C4BFE2}"/>
              </a:ext>
            </a:extLst>
          </p:cNvPr>
          <p:cNvSpPr txBox="1"/>
          <p:nvPr/>
        </p:nvSpPr>
        <p:spPr>
          <a:xfrm>
            <a:off x="3106271" y="652739"/>
            <a:ext cx="597945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AES Register File Architecture</a:t>
            </a:r>
          </a:p>
        </p:txBody>
      </p:sp>
      <p:sp>
        <p:nvSpPr>
          <p:cNvPr id="5" name="Slide Number Placeholder 1">
            <a:extLst>
              <a:ext uri="{FF2B5EF4-FFF2-40B4-BE49-F238E27FC236}">
                <a16:creationId xmlns:a16="http://schemas.microsoft.com/office/drawing/2014/main" id="{E91D8F8A-4305-497F-A323-C18C19E7C098}"/>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17</a:t>
            </a:fld>
            <a:endParaRPr lang="en-IL" sz="1600" dirty="0"/>
          </a:p>
        </p:txBody>
      </p:sp>
    </p:spTree>
    <p:extLst>
      <p:ext uri="{BB962C8B-B14F-4D97-AF65-F5344CB8AC3E}">
        <p14:creationId xmlns:p14="http://schemas.microsoft.com/office/powerpoint/2010/main" val="39839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3D88E8-3421-4D78-8B7F-13164F856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2185987"/>
            <a:ext cx="9334500" cy="2486025"/>
          </a:xfrm>
          <a:prstGeom prst="rect">
            <a:avLst/>
          </a:prstGeom>
        </p:spPr>
      </p:pic>
      <p:sp>
        <p:nvSpPr>
          <p:cNvPr id="4" name="Rectangle 3">
            <a:extLst>
              <a:ext uri="{FF2B5EF4-FFF2-40B4-BE49-F238E27FC236}">
                <a16:creationId xmlns:a16="http://schemas.microsoft.com/office/drawing/2014/main" id="{2D9AA4C3-41A7-484A-9376-928F2E1F60A7}"/>
              </a:ext>
            </a:extLst>
          </p:cNvPr>
          <p:cNvSpPr/>
          <p:nvPr/>
        </p:nvSpPr>
        <p:spPr>
          <a:xfrm>
            <a:off x="3731730" y="699145"/>
            <a:ext cx="4728539"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Architecture</a:t>
            </a:r>
          </a:p>
        </p:txBody>
      </p:sp>
      <p:sp>
        <p:nvSpPr>
          <p:cNvPr id="5" name="Slide Number Placeholder 1">
            <a:extLst>
              <a:ext uri="{FF2B5EF4-FFF2-40B4-BE49-F238E27FC236}">
                <a16:creationId xmlns:a16="http://schemas.microsoft.com/office/drawing/2014/main" id="{3B0AC000-A56E-4834-98C1-12160AC94784}"/>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18</a:t>
            </a:fld>
            <a:endParaRPr lang="en-IL" sz="1600" dirty="0"/>
          </a:p>
        </p:txBody>
      </p:sp>
    </p:spTree>
    <p:extLst>
      <p:ext uri="{BB962C8B-B14F-4D97-AF65-F5344CB8AC3E}">
        <p14:creationId xmlns:p14="http://schemas.microsoft.com/office/powerpoint/2010/main" val="187733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E1D0F6-7D77-4C22-B0E6-AD63FB818BE1}"/>
              </a:ext>
            </a:extLst>
          </p:cNvPr>
          <p:cNvPicPr>
            <a:picLocks noChangeAspect="1"/>
          </p:cNvPicPr>
          <p:nvPr/>
        </p:nvPicPr>
        <p:blipFill>
          <a:blip r:embed="rId3"/>
          <a:stretch>
            <a:fillRect/>
          </a:stretch>
        </p:blipFill>
        <p:spPr>
          <a:xfrm>
            <a:off x="3749888" y="2024992"/>
            <a:ext cx="4692223" cy="4086775"/>
          </a:xfrm>
          <a:prstGeom prst="rect">
            <a:avLst/>
          </a:prstGeom>
        </p:spPr>
      </p:pic>
      <p:sp>
        <p:nvSpPr>
          <p:cNvPr id="3" name="Rectangle 2">
            <a:extLst>
              <a:ext uri="{FF2B5EF4-FFF2-40B4-BE49-F238E27FC236}">
                <a16:creationId xmlns:a16="http://schemas.microsoft.com/office/drawing/2014/main" id="{5B71494E-4228-4248-BC1E-74C15F3EE1BF}"/>
              </a:ext>
            </a:extLst>
          </p:cNvPr>
          <p:cNvSpPr/>
          <p:nvPr/>
        </p:nvSpPr>
        <p:spPr>
          <a:xfrm>
            <a:off x="4302110" y="872772"/>
            <a:ext cx="3587778" cy="523220"/>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AES Write Back FSM</a:t>
            </a:r>
          </a:p>
        </p:txBody>
      </p:sp>
      <p:sp>
        <p:nvSpPr>
          <p:cNvPr id="5" name="Slide Number Placeholder 1">
            <a:extLst>
              <a:ext uri="{FF2B5EF4-FFF2-40B4-BE49-F238E27FC236}">
                <a16:creationId xmlns:a16="http://schemas.microsoft.com/office/drawing/2014/main" id="{9946927E-44B9-47C3-900B-7687FA92FA67}"/>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19</a:t>
            </a:fld>
            <a:endParaRPr lang="en-IL" sz="1600" dirty="0"/>
          </a:p>
        </p:txBody>
      </p:sp>
    </p:spTree>
    <p:extLst>
      <p:ext uri="{BB962C8B-B14F-4D97-AF65-F5344CB8AC3E}">
        <p14:creationId xmlns:p14="http://schemas.microsoft.com/office/powerpoint/2010/main" val="428789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834C16-0E26-46DE-A518-9D60C3BA9649}"/>
              </a:ext>
            </a:extLst>
          </p:cNvPr>
          <p:cNvSpPr/>
          <p:nvPr/>
        </p:nvSpPr>
        <p:spPr>
          <a:xfrm>
            <a:off x="721963" y="1382537"/>
            <a:ext cx="10748074" cy="4306948"/>
          </a:xfrm>
          <a:prstGeom prst="rect">
            <a:avLst/>
          </a:prstGeom>
        </p:spPr>
        <p:txBody>
          <a:bodyPr wrap="square">
            <a:spAutoFit/>
          </a:bodyPr>
          <a:lstStyle/>
          <a:p>
            <a:pPr>
              <a:lnSpc>
                <a:spcPct val="150000"/>
              </a:lnSpc>
            </a:pPr>
            <a:r>
              <a:rPr lang="en-US" dirty="0">
                <a:latin typeface="Calibri" panose="020F0502020204030204" pitchFamily="34" charset="0"/>
                <a:ea typeface="Calibri" panose="020F0502020204030204" pitchFamily="34" charset="0"/>
              </a:rPr>
              <a:t>In our days, where we use sensors and processors anywhere and anytime, it’s getting </a:t>
            </a:r>
            <a:endParaRPr lang="he-IL"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very hard to keep our data safe.</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 </a:t>
            </a:r>
            <a:endParaRPr lang="en-US" dirty="0">
              <a:latin typeface="Times New Roman" panose="02020603050405020304" pitchFamily="18"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There are a lot of chances to steal the information between collecting the raw data by a sensor, and encryption of that data by our processor.</a:t>
            </a:r>
            <a:endParaRPr lang="en-US" dirty="0">
              <a:latin typeface="Times New Roman" panose="02020603050405020304" pitchFamily="18" charset="0"/>
              <a:ea typeface="Calibri" panose="020F0502020204030204" pitchFamily="34" charset="0"/>
            </a:endParaRPr>
          </a:p>
          <a:p>
            <a:pPr>
              <a:lnSpc>
                <a:spcPct val="150000"/>
              </a:lnSpc>
            </a:pPr>
            <a:endParaRPr lang="en-US" dirty="0">
              <a:latin typeface="Calibri" panose="020F0502020204030204" pitchFamily="34" charset="0"/>
              <a:ea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rPr>
              <a:t>The goal of this project is to design and implement an AES encryption (or any other safe encryption method) inside RISC-V processor, which can be positioned adjacent to a sensor.</a:t>
            </a:r>
          </a:p>
          <a:p>
            <a:pPr>
              <a:lnSpc>
                <a:spcPct val="150000"/>
              </a:lnSpc>
              <a:spcAft>
                <a:spcPts val="800"/>
              </a:spcAft>
            </a:pPr>
            <a:endParaRPr lang="en-US" dirty="0">
              <a:latin typeface="Calibri" panose="020F0502020204030204" pitchFamily="34" charset="0"/>
              <a:ea typeface="Calibri" panose="020F0502020204030204" pitchFamily="34" charset="0"/>
            </a:endParaRPr>
          </a:p>
          <a:p>
            <a:pPr>
              <a:lnSpc>
                <a:spcPct val="150000"/>
              </a:lnSpc>
              <a:spcAft>
                <a:spcPts val="800"/>
              </a:spcAft>
            </a:pPr>
            <a:r>
              <a:rPr lang="en-US" dirty="0">
                <a:latin typeface="Calibri" panose="020F0502020204030204" pitchFamily="34" charset="0"/>
                <a:ea typeface="Calibri" panose="020F0502020204030204" pitchFamily="34" charset="0"/>
              </a:rPr>
              <a:t>In this project we are using RI5CY core embedded in Pulpenix microcontroller.</a:t>
            </a:r>
            <a:endParaRPr lang="en-US" dirty="0"/>
          </a:p>
        </p:txBody>
      </p:sp>
      <p:sp>
        <p:nvSpPr>
          <p:cNvPr id="5" name="Title 1">
            <a:extLst>
              <a:ext uri="{FF2B5EF4-FFF2-40B4-BE49-F238E27FC236}">
                <a16:creationId xmlns:a16="http://schemas.microsoft.com/office/drawing/2014/main" id="{B8EF8335-9363-413A-AF08-0304F3F529F2}"/>
              </a:ext>
            </a:extLst>
          </p:cNvPr>
          <p:cNvSpPr txBox="1">
            <a:spLocks/>
          </p:cNvSpPr>
          <p:nvPr/>
        </p:nvSpPr>
        <p:spPr>
          <a:xfrm>
            <a:off x="1201471" y="334855"/>
            <a:ext cx="9144000" cy="7154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u="sng" dirty="0">
                <a:latin typeface="Arial" panose="020B0604020202020204" pitchFamily="34" charset="0"/>
                <a:cs typeface="Arial" panose="020B0604020202020204" pitchFamily="34" charset="0"/>
              </a:rPr>
              <a:t>abstract</a:t>
            </a:r>
            <a:endParaRPr lang="en-IL" sz="2400" b="1" u="sng"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D880FDE2-C1EA-4A49-8AE1-71202DBFAEEC}"/>
              </a:ext>
            </a:extLst>
          </p:cNvPr>
          <p:cNvSpPr>
            <a:spLocks noGrp="1"/>
          </p:cNvSpPr>
          <p:nvPr>
            <p:ph type="sldNum" sz="quarter" idx="12"/>
          </p:nvPr>
        </p:nvSpPr>
        <p:spPr>
          <a:xfrm>
            <a:off x="11884440" y="6454328"/>
            <a:ext cx="285503" cy="365125"/>
          </a:xfrm>
        </p:spPr>
        <p:txBody>
          <a:bodyPr/>
          <a:lstStyle/>
          <a:p>
            <a:fld id="{FA14CE62-B6AF-475A-BB26-7E2CBB4B5225}" type="slidenum">
              <a:rPr lang="en-IL" sz="1600" smtClean="0"/>
              <a:t>2</a:t>
            </a:fld>
            <a:endParaRPr lang="en-IL" sz="1600" dirty="0"/>
          </a:p>
        </p:txBody>
      </p:sp>
      <p:sp>
        <p:nvSpPr>
          <p:cNvPr id="44" name="Title 1">
            <a:extLst>
              <a:ext uri="{FF2B5EF4-FFF2-40B4-BE49-F238E27FC236}">
                <a16:creationId xmlns:a16="http://schemas.microsoft.com/office/drawing/2014/main" id="{2CDD1229-9212-4FE7-B47A-458AD8F84540}"/>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45" name="TextBox 44">
            <a:extLst>
              <a:ext uri="{FF2B5EF4-FFF2-40B4-BE49-F238E27FC236}">
                <a16:creationId xmlns:a16="http://schemas.microsoft.com/office/drawing/2014/main" id="{6C72D53C-E041-41AD-90C8-B17109A43C25}"/>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46" name="TextBox 45">
            <a:extLst>
              <a:ext uri="{FF2B5EF4-FFF2-40B4-BE49-F238E27FC236}">
                <a16:creationId xmlns:a16="http://schemas.microsoft.com/office/drawing/2014/main" id="{08CE842C-04EC-404E-895F-54A22FDFBB1D}"/>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47" name="TextBox 46">
            <a:extLst>
              <a:ext uri="{FF2B5EF4-FFF2-40B4-BE49-F238E27FC236}">
                <a16:creationId xmlns:a16="http://schemas.microsoft.com/office/drawing/2014/main" id="{B9F31BEA-370A-4BFA-8329-0B8B39614A29}"/>
              </a:ext>
            </a:extLst>
          </p:cNvPr>
          <p:cNvSpPr txBox="1"/>
          <p:nvPr/>
        </p:nvSpPr>
        <p:spPr>
          <a:xfrm>
            <a:off x="9955107" y="6478239"/>
            <a:ext cx="1630783" cy="338554"/>
          </a:xfrm>
          <a:prstGeom prst="rect">
            <a:avLst/>
          </a:prstGeom>
          <a:noFill/>
        </p:spPr>
        <p:txBody>
          <a:bodyPr wrap="square" rtlCol="0">
            <a:spAutoFit/>
          </a:bodyPr>
          <a:lstStyle/>
          <a:p>
            <a:pPr algn="ctr"/>
            <a:r>
              <a:rPr lang="en-US" sz="1600" dirty="0">
                <a:latin typeface="+mj-lt"/>
              </a:rPr>
              <a:t>Performance</a:t>
            </a:r>
          </a:p>
        </p:txBody>
      </p:sp>
      <p:sp>
        <p:nvSpPr>
          <p:cNvPr id="48" name="TextBox 47">
            <a:extLst>
              <a:ext uri="{FF2B5EF4-FFF2-40B4-BE49-F238E27FC236}">
                <a16:creationId xmlns:a16="http://schemas.microsoft.com/office/drawing/2014/main" id="{C419CEAA-5E9A-4AB8-BEE6-2E8B7AAAE43B}"/>
              </a:ext>
            </a:extLst>
          </p:cNvPr>
          <p:cNvSpPr txBox="1"/>
          <p:nvPr/>
        </p:nvSpPr>
        <p:spPr>
          <a:xfrm>
            <a:off x="8294739" y="6469826"/>
            <a:ext cx="1597014" cy="338554"/>
          </a:xfrm>
          <a:prstGeom prst="rect">
            <a:avLst/>
          </a:prstGeom>
          <a:noFill/>
        </p:spPr>
        <p:txBody>
          <a:bodyPr wrap="square" rtlCol="0">
            <a:spAutoFit/>
          </a:bodyPr>
          <a:lstStyle/>
          <a:p>
            <a:pPr algn="ctr"/>
            <a:r>
              <a:rPr lang="en-US" sz="1600" dirty="0">
                <a:latin typeface="+mj-lt"/>
              </a:rPr>
              <a:t>Simulation</a:t>
            </a:r>
          </a:p>
        </p:txBody>
      </p:sp>
      <p:cxnSp>
        <p:nvCxnSpPr>
          <p:cNvPr id="49" name="Straight Connector 48">
            <a:extLst>
              <a:ext uri="{FF2B5EF4-FFF2-40B4-BE49-F238E27FC236}">
                <a16:creationId xmlns:a16="http://schemas.microsoft.com/office/drawing/2014/main" id="{0601F697-828D-4A7F-A0F7-61656421B34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CDF2372-DD28-4E09-A2E8-52C7A851A1C0}"/>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0E73A39-2ED1-459D-BCAA-9B6D607CA578}"/>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E2B9329-42F1-4D69-8F6A-D0C045A6D10F}"/>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877FDA9-FF7E-49BE-A235-EDC8B33DEE17}"/>
              </a:ext>
            </a:extLst>
          </p:cNvPr>
          <p:cNvSpPr txBox="1"/>
          <p:nvPr/>
        </p:nvSpPr>
        <p:spPr>
          <a:xfrm>
            <a:off x="6623152" y="6469826"/>
            <a:ext cx="1623841" cy="338554"/>
          </a:xfrm>
          <a:prstGeom prst="rect">
            <a:avLst/>
          </a:prstGeom>
          <a:noFill/>
        </p:spPr>
        <p:txBody>
          <a:bodyPr wrap="square" rtlCol="0">
            <a:spAutoFit/>
          </a:bodyPr>
          <a:lstStyle/>
          <a:p>
            <a:pPr algn="ctr"/>
            <a:r>
              <a:rPr lang="en-US" sz="1600" dirty="0">
                <a:latin typeface="+mj-lt"/>
              </a:rPr>
              <a:t>Compilation</a:t>
            </a:r>
            <a:endParaRPr lang="en-IL" sz="1600" dirty="0">
              <a:latin typeface="+mj-lt"/>
            </a:endParaRPr>
          </a:p>
        </p:txBody>
      </p:sp>
      <p:cxnSp>
        <p:nvCxnSpPr>
          <p:cNvPr id="54" name="Straight Connector 53">
            <a:extLst>
              <a:ext uri="{FF2B5EF4-FFF2-40B4-BE49-F238E27FC236}">
                <a16:creationId xmlns:a16="http://schemas.microsoft.com/office/drawing/2014/main" id="{C8E8E422-BF0E-4CCD-B922-138FCC1091CD}"/>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5ECBADBE-9ED9-40F4-BAB6-8CE4F2640D12}"/>
              </a:ext>
            </a:extLst>
          </p:cNvPr>
          <p:cNvSpPr/>
          <p:nvPr/>
        </p:nvSpPr>
        <p:spPr>
          <a:xfrm>
            <a:off x="16200" y="6454328"/>
            <a:ext cx="1612749"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BAA9BC7-212D-4F42-B7C6-C1C1DA8CE14C}"/>
              </a:ext>
            </a:extLst>
          </p:cNvPr>
          <p:cNvSpPr txBox="1"/>
          <p:nvPr/>
        </p:nvSpPr>
        <p:spPr>
          <a:xfrm>
            <a:off x="4978031" y="6482199"/>
            <a:ext cx="1623841" cy="338554"/>
          </a:xfrm>
          <a:prstGeom prst="rect">
            <a:avLst/>
          </a:prstGeom>
          <a:noFill/>
        </p:spPr>
        <p:txBody>
          <a:bodyPr wrap="square" rtlCol="0">
            <a:spAutoFit/>
          </a:bodyPr>
          <a:lstStyle/>
          <a:p>
            <a:pPr algn="ctr"/>
            <a:r>
              <a:rPr lang="en-US" sz="1600" dirty="0">
                <a:latin typeface="+mj-lt"/>
              </a:rPr>
              <a:t>Synthesis</a:t>
            </a:r>
            <a:endParaRPr lang="en-IL" sz="1600" dirty="0">
              <a:latin typeface="+mj-lt"/>
            </a:endParaRPr>
          </a:p>
        </p:txBody>
      </p:sp>
      <p:cxnSp>
        <p:nvCxnSpPr>
          <p:cNvPr id="57" name="Straight Connector 56">
            <a:extLst>
              <a:ext uri="{FF2B5EF4-FFF2-40B4-BE49-F238E27FC236}">
                <a16:creationId xmlns:a16="http://schemas.microsoft.com/office/drawing/2014/main" id="{7E36EC66-B1FB-4E8B-9704-454C13338C7E}"/>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43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E525DA-F04D-494A-9E5E-78C0F96D646C}"/>
              </a:ext>
            </a:extLst>
          </p:cNvPr>
          <p:cNvSpPr>
            <a:spLocks noGrp="1"/>
          </p:cNvSpPr>
          <p:nvPr>
            <p:ph type="sldNum" sz="quarter" idx="12"/>
          </p:nvPr>
        </p:nvSpPr>
        <p:spPr>
          <a:xfrm>
            <a:off x="11693470" y="6443255"/>
            <a:ext cx="448627" cy="365125"/>
          </a:xfrm>
        </p:spPr>
        <p:txBody>
          <a:bodyPr/>
          <a:lstStyle/>
          <a:p>
            <a:fld id="{FA14CE62-B6AF-475A-BB26-7E2CBB4B5225}" type="slidenum">
              <a:rPr lang="en-IL" smtClean="0"/>
              <a:t>20</a:t>
            </a:fld>
            <a:endParaRPr lang="en-IL"/>
          </a:p>
        </p:txBody>
      </p:sp>
      <p:sp>
        <p:nvSpPr>
          <p:cNvPr id="3" name="Title 1">
            <a:extLst>
              <a:ext uri="{FF2B5EF4-FFF2-40B4-BE49-F238E27FC236}">
                <a16:creationId xmlns:a16="http://schemas.microsoft.com/office/drawing/2014/main" id="{9B32ADE8-0491-4C58-96BF-364250E52456}"/>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4" name="TextBox 3">
            <a:extLst>
              <a:ext uri="{FF2B5EF4-FFF2-40B4-BE49-F238E27FC236}">
                <a16:creationId xmlns:a16="http://schemas.microsoft.com/office/drawing/2014/main" id="{6536B76A-8870-4318-9E75-107409BA23E4}"/>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5" name="TextBox 4">
            <a:extLst>
              <a:ext uri="{FF2B5EF4-FFF2-40B4-BE49-F238E27FC236}">
                <a16:creationId xmlns:a16="http://schemas.microsoft.com/office/drawing/2014/main" id="{2825FF1D-6D01-4865-A851-25F795DD61B0}"/>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6" name="TextBox 5">
            <a:extLst>
              <a:ext uri="{FF2B5EF4-FFF2-40B4-BE49-F238E27FC236}">
                <a16:creationId xmlns:a16="http://schemas.microsoft.com/office/drawing/2014/main" id="{AD00576A-A428-47B2-91E6-03934C67A4BE}"/>
              </a:ext>
            </a:extLst>
          </p:cNvPr>
          <p:cNvSpPr txBox="1"/>
          <p:nvPr/>
        </p:nvSpPr>
        <p:spPr>
          <a:xfrm>
            <a:off x="9955107" y="6478239"/>
            <a:ext cx="1630783" cy="338554"/>
          </a:xfrm>
          <a:prstGeom prst="rect">
            <a:avLst/>
          </a:prstGeom>
          <a:noFill/>
        </p:spPr>
        <p:txBody>
          <a:bodyPr wrap="square" rtlCol="0">
            <a:spAutoFit/>
          </a:bodyPr>
          <a:lstStyle/>
          <a:p>
            <a:pPr algn="ctr"/>
            <a:r>
              <a:rPr lang="en-US" sz="1600" dirty="0">
                <a:latin typeface="+mj-lt"/>
              </a:rPr>
              <a:t>Performance</a:t>
            </a:r>
          </a:p>
        </p:txBody>
      </p:sp>
      <p:sp>
        <p:nvSpPr>
          <p:cNvPr id="7" name="TextBox 6">
            <a:extLst>
              <a:ext uri="{FF2B5EF4-FFF2-40B4-BE49-F238E27FC236}">
                <a16:creationId xmlns:a16="http://schemas.microsoft.com/office/drawing/2014/main" id="{E9EB367A-CCEF-4454-B33D-2C84A4255EEB}"/>
              </a:ext>
            </a:extLst>
          </p:cNvPr>
          <p:cNvSpPr txBox="1"/>
          <p:nvPr/>
        </p:nvSpPr>
        <p:spPr>
          <a:xfrm>
            <a:off x="8294739" y="6469826"/>
            <a:ext cx="1597014" cy="338554"/>
          </a:xfrm>
          <a:prstGeom prst="rect">
            <a:avLst/>
          </a:prstGeom>
          <a:noFill/>
        </p:spPr>
        <p:txBody>
          <a:bodyPr wrap="square" rtlCol="0">
            <a:spAutoFit/>
          </a:bodyPr>
          <a:lstStyle/>
          <a:p>
            <a:pPr algn="ctr"/>
            <a:r>
              <a:rPr lang="en-US" sz="1600" dirty="0">
                <a:latin typeface="+mj-lt"/>
              </a:rPr>
              <a:t>Simulation</a:t>
            </a:r>
          </a:p>
        </p:txBody>
      </p:sp>
      <p:cxnSp>
        <p:nvCxnSpPr>
          <p:cNvPr id="8" name="Straight Connector 7">
            <a:extLst>
              <a:ext uri="{FF2B5EF4-FFF2-40B4-BE49-F238E27FC236}">
                <a16:creationId xmlns:a16="http://schemas.microsoft.com/office/drawing/2014/main" id="{580B8A14-ECE9-45F1-B51A-007F19B2CE8B}"/>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B12FC50-8FEA-4CE8-B27B-B75777545BBD}"/>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A4830D-CE27-43B0-AB93-F8A7AF6D92BA}"/>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10BCAF-2B0A-4367-899F-5C1482FA6C8D}"/>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C44849F-9D16-4C88-BC2D-6748A7FCE306}"/>
              </a:ext>
            </a:extLst>
          </p:cNvPr>
          <p:cNvSpPr txBox="1"/>
          <p:nvPr/>
        </p:nvSpPr>
        <p:spPr>
          <a:xfrm>
            <a:off x="6623152" y="6469826"/>
            <a:ext cx="1623841" cy="338554"/>
          </a:xfrm>
          <a:prstGeom prst="rect">
            <a:avLst/>
          </a:prstGeom>
          <a:noFill/>
        </p:spPr>
        <p:txBody>
          <a:bodyPr wrap="square" rtlCol="0">
            <a:spAutoFit/>
          </a:bodyPr>
          <a:lstStyle/>
          <a:p>
            <a:pPr algn="ctr"/>
            <a:r>
              <a:rPr lang="en-US" sz="1600" dirty="0">
                <a:latin typeface="+mj-lt"/>
              </a:rPr>
              <a:t>Compilation</a:t>
            </a:r>
            <a:endParaRPr lang="en-IL" sz="1600" dirty="0">
              <a:latin typeface="+mj-lt"/>
            </a:endParaRPr>
          </a:p>
        </p:txBody>
      </p:sp>
      <p:cxnSp>
        <p:nvCxnSpPr>
          <p:cNvPr id="13" name="Straight Connector 12">
            <a:extLst>
              <a:ext uri="{FF2B5EF4-FFF2-40B4-BE49-F238E27FC236}">
                <a16:creationId xmlns:a16="http://schemas.microsoft.com/office/drawing/2014/main" id="{9799357C-BE40-473B-B12E-1FFA39D5164B}"/>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1E083E-B750-4189-B070-B89978C3AAA3}"/>
              </a:ext>
            </a:extLst>
          </p:cNvPr>
          <p:cNvSpPr/>
          <p:nvPr/>
        </p:nvSpPr>
        <p:spPr>
          <a:xfrm>
            <a:off x="4935371" y="6453518"/>
            <a:ext cx="1680027"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2B00AFC-0506-45E7-83B5-9E162ACE09FD}"/>
              </a:ext>
            </a:extLst>
          </p:cNvPr>
          <p:cNvSpPr txBox="1"/>
          <p:nvPr/>
        </p:nvSpPr>
        <p:spPr>
          <a:xfrm>
            <a:off x="4978031" y="6482199"/>
            <a:ext cx="1623841" cy="338554"/>
          </a:xfrm>
          <a:prstGeom prst="rect">
            <a:avLst/>
          </a:prstGeom>
          <a:noFill/>
        </p:spPr>
        <p:txBody>
          <a:bodyPr wrap="square" rtlCol="0">
            <a:spAutoFit/>
          </a:bodyPr>
          <a:lstStyle/>
          <a:p>
            <a:pPr algn="ctr"/>
            <a:r>
              <a:rPr lang="en-US" sz="1600" dirty="0">
                <a:latin typeface="+mj-lt"/>
              </a:rPr>
              <a:t>Synthesis</a:t>
            </a:r>
            <a:endParaRPr lang="en-IL" sz="1600" dirty="0">
              <a:latin typeface="+mj-lt"/>
            </a:endParaRPr>
          </a:p>
        </p:txBody>
      </p:sp>
      <p:cxnSp>
        <p:nvCxnSpPr>
          <p:cNvPr id="16" name="Straight Connector 15">
            <a:extLst>
              <a:ext uri="{FF2B5EF4-FFF2-40B4-BE49-F238E27FC236}">
                <a16:creationId xmlns:a16="http://schemas.microsoft.com/office/drawing/2014/main" id="{080BAA81-9B30-48FD-9359-6E588DB33E10}"/>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014EFC52-5712-466F-ABAB-EAAA51627D7D}"/>
              </a:ext>
            </a:extLst>
          </p:cNvPr>
          <p:cNvSpPr txBox="1">
            <a:spLocks/>
          </p:cNvSpPr>
          <p:nvPr/>
        </p:nvSpPr>
        <p:spPr>
          <a:xfrm>
            <a:off x="1917129" y="1867547"/>
            <a:ext cx="8357741" cy="28904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Manual synthesis using </a:t>
            </a:r>
            <a:r>
              <a:rPr lang="en-US" sz="1800" dirty="0" err="1">
                <a:latin typeface="Arial" panose="020B0604020202020204" pitchFamily="34" charset="0"/>
                <a:cs typeface="Arial" panose="020B0604020202020204" pitchFamily="34" charset="0"/>
              </a:rPr>
              <a:t>dc_shell</a:t>
            </a:r>
            <a:r>
              <a:rPr lang="en-US" sz="1800" dirty="0">
                <a:latin typeface="Arial" panose="020B0604020202020204" pitchFamily="34" charset="0"/>
                <a:cs typeface="Arial" panose="020B0604020202020204" pitchFamily="34" charset="0"/>
              </a:rPr>
              <a:t> is long and complicated.</a:t>
            </a:r>
          </a:p>
          <a:p>
            <a:pPr indent="-342900">
              <a:spcBef>
                <a:spcPts val="1200"/>
              </a:spcBef>
            </a:pPr>
            <a:r>
              <a:rPr lang="en-US" sz="1800" dirty="0">
                <a:latin typeface="Arial" panose="020B0604020202020204" pitchFamily="34" charset="0"/>
                <a:cs typeface="Arial" panose="020B0604020202020204" pitchFamily="34" charset="0"/>
              </a:rPr>
              <a:t>When working from home, it’s even worse.</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The solution is synthesis script:</a:t>
            </a:r>
          </a:p>
          <a:p>
            <a:pPr lvl="1" indent="-342900">
              <a:spcBef>
                <a:spcPts val="1200"/>
              </a:spcBef>
            </a:pPr>
            <a:r>
              <a:rPr lang="en-US" sz="1400" dirty="0">
                <a:latin typeface="Arial" panose="020B0604020202020204" pitchFamily="34" charset="0"/>
                <a:cs typeface="Arial" panose="020B0604020202020204" pitchFamily="34" charset="0"/>
              </a:rPr>
              <a:t>Allows us to run synthesis in one command.</a:t>
            </a:r>
          </a:p>
          <a:p>
            <a:pPr lvl="1" indent="-342900">
              <a:spcBef>
                <a:spcPts val="1200"/>
              </a:spcBef>
            </a:pPr>
            <a:r>
              <a:rPr lang="en-US" sz="1400" dirty="0">
                <a:latin typeface="Arial" panose="020B0604020202020204" pitchFamily="34" charset="0"/>
                <a:cs typeface="Arial" panose="020B0604020202020204" pitchFamily="34" charset="0"/>
              </a:rPr>
              <a:t>No need of slow and tedious GUI.</a:t>
            </a:r>
          </a:p>
          <a:p>
            <a:pPr lvl="1" indent="-342900">
              <a:spcBef>
                <a:spcPts val="1200"/>
              </a:spcBef>
            </a:pPr>
            <a:r>
              <a:rPr lang="en-US" sz="1400" dirty="0">
                <a:latin typeface="Arial" panose="020B0604020202020204" pitchFamily="34" charset="0"/>
                <a:cs typeface="Arial" panose="020B0604020202020204" pitchFamily="34" charset="0"/>
              </a:rPr>
              <a:t>Adding file to the design can be done by adding the file name to the script.</a:t>
            </a:r>
          </a:p>
          <a:p>
            <a:pPr indent="-342900">
              <a:spcBef>
                <a:spcPts val="1200"/>
              </a:spcBef>
            </a:pPr>
            <a:endParaRPr lang="en-US" sz="1400" b="1" dirty="0">
              <a:latin typeface="Arial" panose="020B0604020202020204" pitchFamily="34" charset="0"/>
              <a:cs typeface="Arial" panose="020B0604020202020204" pitchFamily="34" charset="0"/>
            </a:endParaRPr>
          </a:p>
          <a:p>
            <a:pPr indent="-342900">
              <a:spcBef>
                <a:spcPts val="1200"/>
              </a:spcBef>
            </a:pPr>
            <a:endParaRPr lang="en-US" sz="12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C3E08CD-FAC9-4E7E-8141-CB41AD46B2BC}"/>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Synthesis</a:t>
            </a:r>
            <a:endParaRPr lang="en-US" b="1" u="sng" dirty="0"/>
          </a:p>
        </p:txBody>
      </p:sp>
    </p:spTree>
    <p:extLst>
      <p:ext uri="{BB962C8B-B14F-4D97-AF65-F5344CB8AC3E}">
        <p14:creationId xmlns:p14="http://schemas.microsoft.com/office/powerpoint/2010/main" val="1880566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2140E-5B7B-4421-9DF2-4DAC3C9268FE}"/>
              </a:ext>
            </a:extLst>
          </p:cNvPr>
          <p:cNvSpPr>
            <a:spLocks noGrp="1"/>
          </p:cNvSpPr>
          <p:nvPr>
            <p:ph type="sldNum" sz="quarter" idx="12"/>
          </p:nvPr>
        </p:nvSpPr>
        <p:spPr/>
        <p:txBody>
          <a:bodyPr/>
          <a:lstStyle/>
          <a:p>
            <a:fld id="{FA14CE62-B6AF-475A-BB26-7E2CBB4B5225}" type="slidenum">
              <a:rPr lang="en-IL" smtClean="0"/>
              <a:t>21</a:t>
            </a:fld>
            <a:endParaRPr lang="en-IL"/>
          </a:p>
        </p:txBody>
      </p:sp>
      <p:sp>
        <p:nvSpPr>
          <p:cNvPr id="3" name="TextBox 2">
            <a:extLst>
              <a:ext uri="{FF2B5EF4-FFF2-40B4-BE49-F238E27FC236}">
                <a16:creationId xmlns:a16="http://schemas.microsoft.com/office/drawing/2014/main" id="{AF3B0143-0393-46A9-A00D-03567FF4D204}"/>
              </a:ext>
            </a:extLst>
          </p:cNvPr>
          <p:cNvSpPr txBox="1"/>
          <p:nvPr/>
        </p:nvSpPr>
        <p:spPr>
          <a:xfrm>
            <a:off x="4061460" y="487539"/>
            <a:ext cx="4069080" cy="523220"/>
          </a:xfrm>
          <a:prstGeom prst="rect">
            <a:avLst/>
          </a:prstGeom>
          <a:noFill/>
        </p:spPr>
        <p:txBody>
          <a:bodyPr wrap="square" rtlCol="0">
            <a:spAutoFit/>
          </a:bodyPr>
          <a:lstStyle/>
          <a:p>
            <a:pPr algn="ctr"/>
            <a:r>
              <a:rPr lang="en-US" sz="2800" dirty="0"/>
              <a:t>Synthesis script</a:t>
            </a:r>
            <a:endParaRPr lang="en-US" dirty="0"/>
          </a:p>
        </p:txBody>
      </p:sp>
      <p:pic>
        <p:nvPicPr>
          <p:cNvPr id="4" name="Picture 3">
            <a:extLst>
              <a:ext uri="{FF2B5EF4-FFF2-40B4-BE49-F238E27FC236}">
                <a16:creationId xmlns:a16="http://schemas.microsoft.com/office/drawing/2014/main" id="{31B36104-AC55-4E75-A2D5-3D05BA963C15}"/>
              </a:ext>
            </a:extLst>
          </p:cNvPr>
          <p:cNvPicPr>
            <a:picLocks noChangeAspect="1"/>
          </p:cNvPicPr>
          <p:nvPr/>
        </p:nvPicPr>
        <p:blipFill>
          <a:blip r:embed="rId3"/>
          <a:stretch>
            <a:fillRect/>
          </a:stretch>
        </p:blipFill>
        <p:spPr>
          <a:xfrm>
            <a:off x="1435985" y="3714761"/>
            <a:ext cx="9320030" cy="2092091"/>
          </a:xfrm>
          <a:prstGeom prst="rect">
            <a:avLst/>
          </a:prstGeom>
        </p:spPr>
      </p:pic>
      <p:pic>
        <p:nvPicPr>
          <p:cNvPr id="5" name="Picture 4">
            <a:extLst>
              <a:ext uri="{FF2B5EF4-FFF2-40B4-BE49-F238E27FC236}">
                <a16:creationId xmlns:a16="http://schemas.microsoft.com/office/drawing/2014/main" id="{3FB75B59-A2D7-4856-9198-2F65616A166B}"/>
              </a:ext>
            </a:extLst>
          </p:cNvPr>
          <p:cNvPicPr>
            <a:picLocks noChangeAspect="1"/>
          </p:cNvPicPr>
          <p:nvPr/>
        </p:nvPicPr>
        <p:blipFill>
          <a:blip r:embed="rId4"/>
          <a:stretch>
            <a:fillRect/>
          </a:stretch>
        </p:blipFill>
        <p:spPr>
          <a:xfrm>
            <a:off x="1028054" y="1755380"/>
            <a:ext cx="10135892" cy="1214760"/>
          </a:xfrm>
          <a:prstGeom prst="rect">
            <a:avLst/>
          </a:prstGeom>
        </p:spPr>
      </p:pic>
    </p:spTree>
    <p:extLst>
      <p:ext uri="{BB962C8B-B14F-4D97-AF65-F5344CB8AC3E}">
        <p14:creationId xmlns:p14="http://schemas.microsoft.com/office/powerpoint/2010/main" val="3649009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35486C-0DB0-4C58-9041-34E9DD73CFBA}"/>
              </a:ext>
            </a:extLst>
          </p:cNvPr>
          <p:cNvSpPr>
            <a:spLocks noGrp="1"/>
          </p:cNvSpPr>
          <p:nvPr>
            <p:ph type="sldNum" sz="quarter" idx="12"/>
          </p:nvPr>
        </p:nvSpPr>
        <p:spPr>
          <a:xfrm>
            <a:off x="11793936" y="6459887"/>
            <a:ext cx="361815" cy="365125"/>
          </a:xfrm>
        </p:spPr>
        <p:txBody>
          <a:bodyPr/>
          <a:lstStyle/>
          <a:p>
            <a:fld id="{FA14CE62-B6AF-475A-BB26-7E2CBB4B5225}" type="slidenum">
              <a:rPr lang="en-IL" smtClean="0"/>
              <a:t>22</a:t>
            </a:fld>
            <a:endParaRPr lang="en-IL" dirty="0"/>
          </a:p>
        </p:txBody>
      </p:sp>
      <p:sp>
        <p:nvSpPr>
          <p:cNvPr id="15" name="TextBox 14">
            <a:extLst>
              <a:ext uri="{FF2B5EF4-FFF2-40B4-BE49-F238E27FC236}">
                <a16:creationId xmlns:a16="http://schemas.microsoft.com/office/drawing/2014/main" id="{A58DFE49-EFD4-47BF-9CF6-6961FECCADE9}"/>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Compilation</a:t>
            </a:r>
            <a:endParaRPr lang="en-US" b="1" u="sng" dirty="0"/>
          </a:p>
        </p:txBody>
      </p:sp>
      <p:sp>
        <p:nvSpPr>
          <p:cNvPr id="17" name="Subtitle 2">
            <a:extLst>
              <a:ext uri="{FF2B5EF4-FFF2-40B4-BE49-F238E27FC236}">
                <a16:creationId xmlns:a16="http://schemas.microsoft.com/office/drawing/2014/main" id="{DA2F21DC-B6A2-498F-81E1-018E70A4C94B}"/>
              </a:ext>
            </a:extLst>
          </p:cNvPr>
          <p:cNvSpPr txBox="1">
            <a:spLocks/>
          </p:cNvSpPr>
          <p:nvPr/>
        </p:nvSpPr>
        <p:spPr>
          <a:xfrm>
            <a:off x="2013203" y="1527048"/>
            <a:ext cx="8165592" cy="224678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GCC doesn't support the new AES commands</a:t>
            </a:r>
          </a:p>
          <a:p>
            <a:pPr marL="0" indent="0">
              <a:spcBef>
                <a:spcPts val="1200"/>
              </a:spcBef>
              <a:buNone/>
            </a:pPr>
            <a:endParaRPr lang="en-US" sz="1800" dirty="0">
              <a:latin typeface="Arial" panose="020B0604020202020204" pitchFamily="34" charset="0"/>
              <a:cs typeface="Arial" panose="020B0604020202020204" pitchFamily="34" charset="0"/>
            </a:endParaRPr>
          </a:p>
          <a:p>
            <a:pPr indent="-342900">
              <a:spcBef>
                <a:spcPts val="1200"/>
              </a:spcBef>
            </a:pPr>
            <a:r>
              <a:rPr lang="en-US" sz="1800" dirty="0">
                <a:latin typeface="Arial" panose="020B0604020202020204" pitchFamily="34" charset="0"/>
                <a:cs typeface="Arial" panose="020B0604020202020204" pitchFamily="34" charset="0"/>
              </a:rPr>
              <a:t>Possible solutions:</a:t>
            </a:r>
          </a:p>
          <a:p>
            <a:pPr lvl="1" indent="-342900">
              <a:spcBef>
                <a:spcPts val="1200"/>
              </a:spcBef>
            </a:pPr>
            <a:r>
              <a:rPr lang="en-US" sz="1400" dirty="0">
                <a:latin typeface="Arial" panose="020B0604020202020204" pitchFamily="34" charset="0"/>
                <a:cs typeface="Arial" panose="020B0604020202020204" pitchFamily="34" charset="0"/>
              </a:rPr>
              <a:t>Write hardcoded hex commands (using </a:t>
            </a:r>
            <a:r>
              <a:rPr lang="en-US" sz="1400" dirty="0" err="1">
                <a:latin typeface="Arial" panose="020B0604020202020204" pitchFamily="34" charset="0"/>
                <a:cs typeface="Arial" panose="020B0604020202020204" pitchFamily="34" charset="0"/>
              </a:rPr>
              <a:t>asm</a:t>
            </a:r>
            <a:r>
              <a:rPr lang="en-US" sz="1400" dirty="0">
                <a:latin typeface="Arial" panose="020B0604020202020204" pitchFamily="34" charset="0"/>
                <a:cs typeface="Arial" panose="020B0604020202020204" pitchFamily="34" charset="0"/>
              </a:rPr>
              <a:t> .word).</a:t>
            </a:r>
          </a:p>
          <a:p>
            <a:pPr lvl="1" indent="-342900">
              <a:spcBef>
                <a:spcPts val="1200"/>
              </a:spcBef>
            </a:pPr>
            <a:r>
              <a:rPr lang="en-US" sz="1400" dirty="0">
                <a:latin typeface="Arial" panose="020B0604020202020204" pitchFamily="34" charset="0"/>
                <a:cs typeface="Arial" panose="020B0604020202020204" pitchFamily="34" charset="0"/>
              </a:rPr>
              <a:t>Update GNU’s compiler.</a:t>
            </a:r>
          </a:p>
          <a:p>
            <a:pPr lvl="1" indent="-342900">
              <a:spcBef>
                <a:spcPts val="1200"/>
              </a:spcBef>
            </a:pPr>
            <a:r>
              <a:rPr lang="en-US" sz="1400" b="1" dirty="0">
                <a:latin typeface="Arial" panose="020B0604020202020204" pitchFamily="34" charset="0"/>
                <a:cs typeface="Arial" panose="020B0604020202020204" pitchFamily="34" charset="0"/>
              </a:rPr>
              <a:t>Create external pre-compiler.</a:t>
            </a:r>
          </a:p>
        </p:txBody>
      </p:sp>
      <p:pic>
        <p:nvPicPr>
          <p:cNvPr id="19" name="Picture 18">
            <a:extLst>
              <a:ext uri="{FF2B5EF4-FFF2-40B4-BE49-F238E27FC236}">
                <a16:creationId xmlns:a16="http://schemas.microsoft.com/office/drawing/2014/main" id="{FF5996AE-DEE8-49C0-A609-5F82BA4AC1D2}"/>
              </a:ext>
            </a:extLst>
          </p:cNvPr>
          <p:cNvPicPr>
            <a:picLocks noChangeAspect="1"/>
          </p:cNvPicPr>
          <p:nvPr/>
        </p:nvPicPr>
        <p:blipFill rotWithShape="1">
          <a:blip r:embed="rId3"/>
          <a:srcRect l="-280" t="6334" r="433" b="4539"/>
          <a:stretch/>
        </p:blipFill>
        <p:spPr>
          <a:xfrm>
            <a:off x="2469312" y="4556502"/>
            <a:ext cx="6757257" cy="774450"/>
          </a:xfrm>
          <a:prstGeom prst="rect">
            <a:avLst/>
          </a:prstGeom>
        </p:spPr>
      </p:pic>
      <p:sp>
        <p:nvSpPr>
          <p:cNvPr id="20" name="Title 1">
            <a:extLst>
              <a:ext uri="{FF2B5EF4-FFF2-40B4-BE49-F238E27FC236}">
                <a16:creationId xmlns:a16="http://schemas.microsoft.com/office/drawing/2014/main" id="{0656C9C4-8C3C-48D8-8138-815544148F9E}"/>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21" name="TextBox 20">
            <a:extLst>
              <a:ext uri="{FF2B5EF4-FFF2-40B4-BE49-F238E27FC236}">
                <a16:creationId xmlns:a16="http://schemas.microsoft.com/office/drawing/2014/main" id="{F83428E2-2090-406C-B3EB-1349C3A8A21F}"/>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22" name="TextBox 21">
            <a:extLst>
              <a:ext uri="{FF2B5EF4-FFF2-40B4-BE49-F238E27FC236}">
                <a16:creationId xmlns:a16="http://schemas.microsoft.com/office/drawing/2014/main" id="{BE29F23D-4C6A-4184-81F5-13C307B79D97}"/>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23" name="TextBox 22">
            <a:extLst>
              <a:ext uri="{FF2B5EF4-FFF2-40B4-BE49-F238E27FC236}">
                <a16:creationId xmlns:a16="http://schemas.microsoft.com/office/drawing/2014/main" id="{5B0F9F6F-6062-4D17-B39D-4042BC5E14C3}"/>
              </a:ext>
            </a:extLst>
          </p:cNvPr>
          <p:cNvSpPr txBox="1"/>
          <p:nvPr/>
        </p:nvSpPr>
        <p:spPr>
          <a:xfrm>
            <a:off x="9955107" y="6478239"/>
            <a:ext cx="1630783" cy="338554"/>
          </a:xfrm>
          <a:prstGeom prst="rect">
            <a:avLst/>
          </a:prstGeom>
          <a:noFill/>
        </p:spPr>
        <p:txBody>
          <a:bodyPr wrap="square" rtlCol="0">
            <a:spAutoFit/>
          </a:bodyPr>
          <a:lstStyle/>
          <a:p>
            <a:pPr algn="ctr"/>
            <a:r>
              <a:rPr lang="en-US" sz="1600" dirty="0">
                <a:latin typeface="+mj-lt"/>
              </a:rPr>
              <a:t>Performance</a:t>
            </a:r>
          </a:p>
        </p:txBody>
      </p:sp>
      <p:sp>
        <p:nvSpPr>
          <p:cNvPr id="24" name="TextBox 23">
            <a:extLst>
              <a:ext uri="{FF2B5EF4-FFF2-40B4-BE49-F238E27FC236}">
                <a16:creationId xmlns:a16="http://schemas.microsoft.com/office/drawing/2014/main" id="{ACE0E2D6-BCC6-4055-8227-8599524D4B98}"/>
              </a:ext>
            </a:extLst>
          </p:cNvPr>
          <p:cNvSpPr txBox="1"/>
          <p:nvPr/>
        </p:nvSpPr>
        <p:spPr>
          <a:xfrm>
            <a:off x="8294739" y="6469826"/>
            <a:ext cx="1597014" cy="338554"/>
          </a:xfrm>
          <a:prstGeom prst="rect">
            <a:avLst/>
          </a:prstGeom>
          <a:noFill/>
        </p:spPr>
        <p:txBody>
          <a:bodyPr wrap="square" rtlCol="0">
            <a:spAutoFit/>
          </a:bodyPr>
          <a:lstStyle/>
          <a:p>
            <a:pPr algn="ctr"/>
            <a:r>
              <a:rPr lang="en-US" sz="1600" dirty="0">
                <a:latin typeface="+mj-lt"/>
              </a:rPr>
              <a:t>Simulation</a:t>
            </a:r>
          </a:p>
        </p:txBody>
      </p:sp>
      <p:cxnSp>
        <p:nvCxnSpPr>
          <p:cNvPr id="25" name="Straight Connector 24">
            <a:extLst>
              <a:ext uri="{FF2B5EF4-FFF2-40B4-BE49-F238E27FC236}">
                <a16:creationId xmlns:a16="http://schemas.microsoft.com/office/drawing/2014/main" id="{BA59C869-F890-48A1-B527-E9677B1F576D}"/>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CE55B56-95F4-4B50-9EA4-B602719E9E22}"/>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DA67F9D-E265-4B0E-A309-DCE3F915E3E4}"/>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D71C172-2448-4F70-AA2C-1FD9E32C3372}"/>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E34D996-2C09-41DB-B79C-38ECCC3540EB}"/>
              </a:ext>
            </a:extLst>
          </p:cNvPr>
          <p:cNvSpPr txBox="1"/>
          <p:nvPr/>
        </p:nvSpPr>
        <p:spPr>
          <a:xfrm>
            <a:off x="6623152" y="6469826"/>
            <a:ext cx="1623841" cy="338554"/>
          </a:xfrm>
          <a:prstGeom prst="rect">
            <a:avLst/>
          </a:prstGeom>
          <a:noFill/>
        </p:spPr>
        <p:txBody>
          <a:bodyPr wrap="square" rtlCol="0">
            <a:spAutoFit/>
          </a:bodyPr>
          <a:lstStyle/>
          <a:p>
            <a:pPr algn="ctr"/>
            <a:r>
              <a:rPr lang="en-US" sz="1600" dirty="0">
                <a:latin typeface="+mj-lt"/>
              </a:rPr>
              <a:t>Compilation</a:t>
            </a:r>
            <a:endParaRPr lang="en-IL" sz="1600" dirty="0">
              <a:latin typeface="+mj-lt"/>
            </a:endParaRPr>
          </a:p>
        </p:txBody>
      </p:sp>
      <p:cxnSp>
        <p:nvCxnSpPr>
          <p:cNvPr id="30" name="Straight Connector 29">
            <a:extLst>
              <a:ext uri="{FF2B5EF4-FFF2-40B4-BE49-F238E27FC236}">
                <a16:creationId xmlns:a16="http://schemas.microsoft.com/office/drawing/2014/main" id="{44C4884C-9AFD-42BF-A5AB-6C535693D36B}"/>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5F1C64D-1984-4062-BE7E-815F6C1B694E}"/>
              </a:ext>
            </a:extLst>
          </p:cNvPr>
          <p:cNvSpPr/>
          <p:nvPr/>
        </p:nvSpPr>
        <p:spPr>
          <a:xfrm>
            <a:off x="6623150" y="6462741"/>
            <a:ext cx="1625219"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3F59C1E-F419-4953-9010-575A3547DAB0}"/>
              </a:ext>
            </a:extLst>
          </p:cNvPr>
          <p:cNvSpPr txBox="1"/>
          <p:nvPr/>
        </p:nvSpPr>
        <p:spPr>
          <a:xfrm>
            <a:off x="4978031" y="6482199"/>
            <a:ext cx="1623841" cy="338554"/>
          </a:xfrm>
          <a:prstGeom prst="rect">
            <a:avLst/>
          </a:prstGeom>
          <a:noFill/>
        </p:spPr>
        <p:txBody>
          <a:bodyPr wrap="square" rtlCol="0">
            <a:spAutoFit/>
          </a:bodyPr>
          <a:lstStyle/>
          <a:p>
            <a:pPr algn="ctr"/>
            <a:r>
              <a:rPr lang="en-US" sz="1600" dirty="0">
                <a:latin typeface="+mj-lt"/>
              </a:rPr>
              <a:t>Synthesis</a:t>
            </a:r>
            <a:endParaRPr lang="en-IL" sz="1600" dirty="0">
              <a:latin typeface="+mj-lt"/>
            </a:endParaRPr>
          </a:p>
        </p:txBody>
      </p:sp>
      <p:cxnSp>
        <p:nvCxnSpPr>
          <p:cNvPr id="33" name="Straight Connector 32">
            <a:extLst>
              <a:ext uri="{FF2B5EF4-FFF2-40B4-BE49-F238E27FC236}">
                <a16:creationId xmlns:a16="http://schemas.microsoft.com/office/drawing/2014/main" id="{0478E0F6-EA12-4788-BCF4-1D5950CA93FF}"/>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0871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F7780C-CC82-4F89-8381-ADDEB242C1A3}"/>
              </a:ext>
            </a:extLst>
          </p:cNvPr>
          <p:cNvSpPr>
            <a:spLocks noGrp="1"/>
          </p:cNvSpPr>
          <p:nvPr>
            <p:ph type="sldNum" sz="quarter" idx="12"/>
          </p:nvPr>
        </p:nvSpPr>
        <p:spPr/>
        <p:txBody>
          <a:bodyPr/>
          <a:lstStyle/>
          <a:p>
            <a:fld id="{FA14CE62-B6AF-475A-BB26-7E2CBB4B5225}" type="slidenum">
              <a:rPr lang="en-IL" smtClean="0"/>
              <a:t>23</a:t>
            </a:fld>
            <a:endParaRPr lang="en-IL"/>
          </a:p>
        </p:txBody>
      </p:sp>
      <p:pic>
        <p:nvPicPr>
          <p:cNvPr id="3" name="Picture 2">
            <a:extLst>
              <a:ext uri="{FF2B5EF4-FFF2-40B4-BE49-F238E27FC236}">
                <a16:creationId xmlns:a16="http://schemas.microsoft.com/office/drawing/2014/main" id="{F48D2B61-457F-41F1-A181-FC0E849CBAF3}"/>
              </a:ext>
            </a:extLst>
          </p:cNvPr>
          <p:cNvPicPr>
            <a:picLocks noChangeAspect="1"/>
          </p:cNvPicPr>
          <p:nvPr/>
        </p:nvPicPr>
        <p:blipFill>
          <a:blip r:embed="rId3"/>
          <a:stretch>
            <a:fillRect/>
          </a:stretch>
        </p:blipFill>
        <p:spPr>
          <a:xfrm>
            <a:off x="2814826" y="2372498"/>
            <a:ext cx="6562345" cy="2410373"/>
          </a:xfrm>
          <a:prstGeom prst="rect">
            <a:avLst/>
          </a:prstGeom>
        </p:spPr>
      </p:pic>
      <p:sp>
        <p:nvSpPr>
          <p:cNvPr id="4" name="TextBox 3">
            <a:extLst>
              <a:ext uri="{FF2B5EF4-FFF2-40B4-BE49-F238E27FC236}">
                <a16:creationId xmlns:a16="http://schemas.microsoft.com/office/drawing/2014/main" id="{E2344A50-6236-4EEE-9966-E49EFC663AE2}"/>
              </a:ext>
            </a:extLst>
          </p:cNvPr>
          <p:cNvSpPr txBox="1"/>
          <p:nvPr/>
        </p:nvSpPr>
        <p:spPr>
          <a:xfrm>
            <a:off x="4061459" y="596028"/>
            <a:ext cx="4069080" cy="523220"/>
          </a:xfrm>
          <a:prstGeom prst="rect">
            <a:avLst/>
          </a:prstGeom>
          <a:noFill/>
        </p:spPr>
        <p:txBody>
          <a:bodyPr wrap="square" rtlCol="0">
            <a:spAutoFit/>
          </a:bodyPr>
          <a:lstStyle/>
          <a:p>
            <a:pPr algn="ctr"/>
            <a:r>
              <a:rPr lang="en-US" sz="2800" dirty="0"/>
              <a:t>Python’s </a:t>
            </a:r>
            <a:r>
              <a:rPr lang="en-US" sz="2800" dirty="0" err="1"/>
              <a:t>ctypes</a:t>
            </a:r>
            <a:endParaRPr lang="en-US" dirty="0"/>
          </a:p>
        </p:txBody>
      </p:sp>
    </p:spTree>
    <p:extLst>
      <p:ext uri="{BB962C8B-B14F-4D97-AF65-F5344CB8AC3E}">
        <p14:creationId xmlns:p14="http://schemas.microsoft.com/office/powerpoint/2010/main" val="1892299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889460-820D-4661-8466-1F31ECA506BB}"/>
              </a:ext>
            </a:extLst>
          </p:cNvPr>
          <p:cNvSpPr>
            <a:spLocks noGrp="1"/>
          </p:cNvSpPr>
          <p:nvPr>
            <p:ph type="sldNum" sz="quarter" idx="12"/>
          </p:nvPr>
        </p:nvSpPr>
        <p:spPr/>
        <p:txBody>
          <a:bodyPr/>
          <a:lstStyle/>
          <a:p>
            <a:fld id="{FA14CE62-B6AF-475A-BB26-7E2CBB4B5225}" type="slidenum">
              <a:rPr lang="en-IL" smtClean="0"/>
              <a:t>24</a:t>
            </a:fld>
            <a:endParaRPr lang="en-IL"/>
          </a:p>
        </p:txBody>
      </p:sp>
      <p:pic>
        <p:nvPicPr>
          <p:cNvPr id="3" name="Picture 2">
            <a:extLst>
              <a:ext uri="{FF2B5EF4-FFF2-40B4-BE49-F238E27FC236}">
                <a16:creationId xmlns:a16="http://schemas.microsoft.com/office/drawing/2014/main" id="{F6DB9B7E-C6EF-466E-9F2F-9821EA5ECBEE}"/>
              </a:ext>
            </a:extLst>
          </p:cNvPr>
          <p:cNvPicPr>
            <a:picLocks noChangeAspect="1"/>
          </p:cNvPicPr>
          <p:nvPr/>
        </p:nvPicPr>
        <p:blipFill rotWithShape="1">
          <a:blip r:embed="rId3"/>
          <a:srcRect b="48531"/>
          <a:stretch/>
        </p:blipFill>
        <p:spPr>
          <a:xfrm>
            <a:off x="7044625" y="2114351"/>
            <a:ext cx="3131949" cy="3403821"/>
          </a:xfrm>
          <a:prstGeom prst="rect">
            <a:avLst/>
          </a:prstGeom>
        </p:spPr>
      </p:pic>
      <p:sp>
        <p:nvSpPr>
          <p:cNvPr id="4" name="TextBox 3">
            <a:extLst>
              <a:ext uri="{FF2B5EF4-FFF2-40B4-BE49-F238E27FC236}">
                <a16:creationId xmlns:a16="http://schemas.microsoft.com/office/drawing/2014/main" id="{7D1CEF0F-E068-4EA4-9970-44C4DF06902C}"/>
              </a:ext>
            </a:extLst>
          </p:cNvPr>
          <p:cNvSpPr txBox="1"/>
          <p:nvPr/>
        </p:nvSpPr>
        <p:spPr>
          <a:xfrm>
            <a:off x="4061459" y="596028"/>
            <a:ext cx="4069080" cy="523220"/>
          </a:xfrm>
          <a:prstGeom prst="rect">
            <a:avLst/>
          </a:prstGeom>
          <a:noFill/>
        </p:spPr>
        <p:txBody>
          <a:bodyPr wrap="square" rtlCol="0">
            <a:spAutoFit/>
          </a:bodyPr>
          <a:lstStyle/>
          <a:p>
            <a:pPr algn="ctr"/>
            <a:r>
              <a:rPr lang="en-US" sz="2800" dirty="0"/>
              <a:t>Dictionaries</a:t>
            </a:r>
            <a:endParaRPr lang="en-US" dirty="0"/>
          </a:p>
        </p:txBody>
      </p:sp>
      <p:pic>
        <p:nvPicPr>
          <p:cNvPr id="5" name="Picture 4">
            <a:extLst>
              <a:ext uri="{FF2B5EF4-FFF2-40B4-BE49-F238E27FC236}">
                <a16:creationId xmlns:a16="http://schemas.microsoft.com/office/drawing/2014/main" id="{5693A012-FBB2-4D52-86A3-D1E58918AB21}"/>
              </a:ext>
            </a:extLst>
          </p:cNvPr>
          <p:cNvPicPr>
            <a:picLocks noChangeAspect="1"/>
          </p:cNvPicPr>
          <p:nvPr/>
        </p:nvPicPr>
        <p:blipFill>
          <a:blip r:embed="rId4"/>
          <a:stretch>
            <a:fillRect/>
          </a:stretch>
        </p:blipFill>
        <p:spPr>
          <a:xfrm>
            <a:off x="1842953" y="3059357"/>
            <a:ext cx="3304423" cy="1296830"/>
          </a:xfrm>
          <a:prstGeom prst="rect">
            <a:avLst/>
          </a:prstGeom>
        </p:spPr>
      </p:pic>
    </p:spTree>
    <p:extLst>
      <p:ext uri="{BB962C8B-B14F-4D97-AF65-F5344CB8AC3E}">
        <p14:creationId xmlns:p14="http://schemas.microsoft.com/office/powerpoint/2010/main" val="30149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DF8BEB-0E06-4925-9C62-CF99DE80CF6D}"/>
              </a:ext>
            </a:extLst>
          </p:cNvPr>
          <p:cNvSpPr>
            <a:spLocks noGrp="1"/>
          </p:cNvSpPr>
          <p:nvPr>
            <p:ph type="sldNum" sz="quarter" idx="12"/>
          </p:nvPr>
        </p:nvSpPr>
        <p:spPr/>
        <p:txBody>
          <a:bodyPr/>
          <a:lstStyle/>
          <a:p>
            <a:fld id="{FA14CE62-B6AF-475A-BB26-7E2CBB4B5225}" type="slidenum">
              <a:rPr lang="en-IL" smtClean="0"/>
              <a:t>25</a:t>
            </a:fld>
            <a:endParaRPr lang="en-IL"/>
          </a:p>
        </p:txBody>
      </p:sp>
      <p:sp>
        <p:nvSpPr>
          <p:cNvPr id="3" name="TextBox 2">
            <a:extLst>
              <a:ext uri="{FF2B5EF4-FFF2-40B4-BE49-F238E27FC236}">
                <a16:creationId xmlns:a16="http://schemas.microsoft.com/office/drawing/2014/main" id="{FDB65FD9-E549-44FA-BA0B-72B538F7F0FC}"/>
              </a:ext>
            </a:extLst>
          </p:cNvPr>
          <p:cNvSpPr txBox="1"/>
          <p:nvPr/>
        </p:nvSpPr>
        <p:spPr>
          <a:xfrm>
            <a:off x="4061459" y="596028"/>
            <a:ext cx="4069080" cy="523220"/>
          </a:xfrm>
          <a:prstGeom prst="rect">
            <a:avLst/>
          </a:prstGeom>
          <a:noFill/>
        </p:spPr>
        <p:txBody>
          <a:bodyPr wrap="square" rtlCol="0">
            <a:spAutoFit/>
          </a:bodyPr>
          <a:lstStyle/>
          <a:p>
            <a:pPr algn="ctr"/>
            <a:r>
              <a:rPr lang="en-US" sz="2800" dirty="0"/>
              <a:t>Instruction assignment</a:t>
            </a:r>
            <a:endParaRPr lang="en-US" dirty="0"/>
          </a:p>
        </p:txBody>
      </p:sp>
      <p:pic>
        <p:nvPicPr>
          <p:cNvPr id="4" name="Picture 3">
            <a:extLst>
              <a:ext uri="{FF2B5EF4-FFF2-40B4-BE49-F238E27FC236}">
                <a16:creationId xmlns:a16="http://schemas.microsoft.com/office/drawing/2014/main" id="{2B364358-4247-4668-8F2D-9AF6A9BEA76A}"/>
              </a:ext>
            </a:extLst>
          </p:cNvPr>
          <p:cNvPicPr>
            <a:picLocks noChangeAspect="1"/>
          </p:cNvPicPr>
          <p:nvPr/>
        </p:nvPicPr>
        <p:blipFill>
          <a:blip r:embed="rId3"/>
          <a:stretch>
            <a:fillRect/>
          </a:stretch>
        </p:blipFill>
        <p:spPr>
          <a:xfrm>
            <a:off x="4288416" y="1853943"/>
            <a:ext cx="3615161" cy="1714542"/>
          </a:xfrm>
          <a:prstGeom prst="rect">
            <a:avLst/>
          </a:prstGeom>
        </p:spPr>
      </p:pic>
      <p:pic>
        <p:nvPicPr>
          <p:cNvPr id="5" name="Picture 4">
            <a:extLst>
              <a:ext uri="{FF2B5EF4-FFF2-40B4-BE49-F238E27FC236}">
                <a16:creationId xmlns:a16="http://schemas.microsoft.com/office/drawing/2014/main" id="{FFC05640-42A9-44FA-92D5-F8DD7DF7776B}"/>
              </a:ext>
            </a:extLst>
          </p:cNvPr>
          <p:cNvPicPr>
            <a:picLocks noChangeAspect="1"/>
          </p:cNvPicPr>
          <p:nvPr/>
        </p:nvPicPr>
        <p:blipFill>
          <a:blip r:embed="rId4"/>
          <a:stretch>
            <a:fillRect/>
          </a:stretch>
        </p:blipFill>
        <p:spPr>
          <a:xfrm>
            <a:off x="2568503" y="4749812"/>
            <a:ext cx="7054993" cy="787459"/>
          </a:xfrm>
          <a:prstGeom prst="rect">
            <a:avLst/>
          </a:prstGeom>
        </p:spPr>
      </p:pic>
    </p:spTree>
    <p:extLst>
      <p:ext uri="{BB962C8B-B14F-4D97-AF65-F5344CB8AC3E}">
        <p14:creationId xmlns:p14="http://schemas.microsoft.com/office/powerpoint/2010/main" val="4220235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54712-1026-4E70-A5D9-31A5B0D6CC71}"/>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Simulation</a:t>
            </a:r>
            <a:endParaRPr lang="en-US" b="1" u="sng" dirty="0"/>
          </a:p>
        </p:txBody>
      </p:sp>
      <p:sp>
        <p:nvSpPr>
          <p:cNvPr id="5" name="Slide Number Placeholder 1">
            <a:extLst>
              <a:ext uri="{FF2B5EF4-FFF2-40B4-BE49-F238E27FC236}">
                <a16:creationId xmlns:a16="http://schemas.microsoft.com/office/drawing/2014/main" id="{25D9CDAF-3E69-465A-BFB8-9BCF6C0A7D6C}"/>
              </a:ext>
            </a:extLst>
          </p:cNvPr>
          <p:cNvSpPr txBox="1">
            <a:spLocks/>
          </p:cNvSpPr>
          <p:nvPr/>
        </p:nvSpPr>
        <p:spPr>
          <a:xfrm>
            <a:off x="11741690" y="644325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26</a:t>
            </a:fld>
            <a:endParaRPr lang="en-IL" sz="1600" dirty="0"/>
          </a:p>
        </p:txBody>
      </p:sp>
      <p:sp>
        <p:nvSpPr>
          <p:cNvPr id="43" name="Title 1">
            <a:extLst>
              <a:ext uri="{FF2B5EF4-FFF2-40B4-BE49-F238E27FC236}">
                <a16:creationId xmlns:a16="http://schemas.microsoft.com/office/drawing/2014/main" id="{73D3BCB8-329F-401F-8D61-16D5827EDA95}"/>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44" name="TextBox 43">
            <a:extLst>
              <a:ext uri="{FF2B5EF4-FFF2-40B4-BE49-F238E27FC236}">
                <a16:creationId xmlns:a16="http://schemas.microsoft.com/office/drawing/2014/main" id="{BC941836-9E4F-4729-A8E0-30A207090A45}"/>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45" name="TextBox 44">
            <a:extLst>
              <a:ext uri="{FF2B5EF4-FFF2-40B4-BE49-F238E27FC236}">
                <a16:creationId xmlns:a16="http://schemas.microsoft.com/office/drawing/2014/main" id="{C500B007-E04C-4CBE-B635-180A0266376F}"/>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46" name="TextBox 45">
            <a:extLst>
              <a:ext uri="{FF2B5EF4-FFF2-40B4-BE49-F238E27FC236}">
                <a16:creationId xmlns:a16="http://schemas.microsoft.com/office/drawing/2014/main" id="{15536229-E8DE-4D9D-B99A-0D67BBB8E83E}"/>
              </a:ext>
            </a:extLst>
          </p:cNvPr>
          <p:cNvSpPr txBox="1"/>
          <p:nvPr/>
        </p:nvSpPr>
        <p:spPr>
          <a:xfrm>
            <a:off x="9955107" y="6478239"/>
            <a:ext cx="1630783" cy="338554"/>
          </a:xfrm>
          <a:prstGeom prst="rect">
            <a:avLst/>
          </a:prstGeom>
          <a:noFill/>
        </p:spPr>
        <p:txBody>
          <a:bodyPr wrap="square" rtlCol="0">
            <a:spAutoFit/>
          </a:bodyPr>
          <a:lstStyle/>
          <a:p>
            <a:pPr algn="ctr"/>
            <a:r>
              <a:rPr lang="en-US" sz="1600" dirty="0">
                <a:latin typeface="+mj-lt"/>
              </a:rPr>
              <a:t>Performance</a:t>
            </a:r>
          </a:p>
        </p:txBody>
      </p:sp>
      <p:sp>
        <p:nvSpPr>
          <p:cNvPr id="47" name="TextBox 46">
            <a:extLst>
              <a:ext uri="{FF2B5EF4-FFF2-40B4-BE49-F238E27FC236}">
                <a16:creationId xmlns:a16="http://schemas.microsoft.com/office/drawing/2014/main" id="{7034C87B-AE0B-4568-8830-D3EA389C2D5E}"/>
              </a:ext>
            </a:extLst>
          </p:cNvPr>
          <p:cNvSpPr txBox="1"/>
          <p:nvPr/>
        </p:nvSpPr>
        <p:spPr>
          <a:xfrm>
            <a:off x="8294739" y="6469826"/>
            <a:ext cx="1597014" cy="338554"/>
          </a:xfrm>
          <a:prstGeom prst="rect">
            <a:avLst/>
          </a:prstGeom>
          <a:noFill/>
        </p:spPr>
        <p:txBody>
          <a:bodyPr wrap="square" rtlCol="0">
            <a:spAutoFit/>
          </a:bodyPr>
          <a:lstStyle/>
          <a:p>
            <a:pPr algn="ctr"/>
            <a:r>
              <a:rPr lang="en-US" sz="1600" dirty="0">
                <a:latin typeface="+mj-lt"/>
              </a:rPr>
              <a:t>Simulation</a:t>
            </a:r>
          </a:p>
        </p:txBody>
      </p:sp>
      <p:cxnSp>
        <p:nvCxnSpPr>
          <p:cNvPr id="48" name="Straight Connector 47">
            <a:extLst>
              <a:ext uri="{FF2B5EF4-FFF2-40B4-BE49-F238E27FC236}">
                <a16:creationId xmlns:a16="http://schemas.microsoft.com/office/drawing/2014/main" id="{7DE8F1C1-BF2E-4F5A-9A76-CA54BDC4C7EF}"/>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3501EAF-F221-4C3E-ADAF-4E294C3AFC0E}"/>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20F90BD-0DC2-4E90-BA0D-02AD8D8C1C63}"/>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6D4FAD-DD12-4BDF-8739-ED0EA962F351}"/>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D5B39DE-4A56-4646-92A4-1C5EB34C0C5D}"/>
              </a:ext>
            </a:extLst>
          </p:cNvPr>
          <p:cNvSpPr txBox="1"/>
          <p:nvPr/>
        </p:nvSpPr>
        <p:spPr>
          <a:xfrm>
            <a:off x="6623152" y="6469826"/>
            <a:ext cx="1623841" cy="338554"/>
          </a:xfrm>
          <a:prstGeom prst="rect">
            <a:avLst/>
          </a:prstGeom>
          <a:noFill/>
        </p:spPr>
        <p:txBody>
          <a:bodyPr wrap="square" rtlCol="0">
            <a:spAutoFit/>
          </a:bodyPr>
          <a:lstStyle/>
          <a:p>
            <a:pPr algn="ctr"/>
            <a:r>
              <a:rPr lang="en-US" sz="1600" dirty="0">
                <a:latin typeface="+mj-lt"/>
              </a:rPr>
              <a:t>Compilation</a:t>
            </a:r>
            <a:endParaRPr lang="en-IL" sz="1600" dirty="0">
              <a:latin typeface="+mj-lt"/>
            </a:endParaRPr>
          </a:p>
        </p:txBody>
      </p:sp>
      <p:cxnSp>
        <p:nvCxnSpPr>
          <p:cNvPr id="53" name="Straight Connector 52">
            <a:extLst>
              <a:ext uri="{FF2B5EF4-FFF2-40B4-BE49-F238E27FC236}">
                <a16:creationId xmlns:a16="http://schemas.microsoft.com/office/drawing/2014/main" id="{6B6F08DC-EDE5-401E-85EE-14BEBC4B27F2}"/>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80FA374C-02D6-4731-AB59-1B7CEA9F9A79}"/>
              </a:ext>
            </a:extLst>
          </p:cNvPr>
          <p:cNvSpPr/>
          <p:nvPr/>
        </p:nvSpPr>
        <p:spPr>
          <a:xfrm>
            <a:off x="8260524" y="6459887"/>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E281CFE1-4906-463F-93E0-E29F754341F1}"/>
              </a:ext>
            </a:extLst>
          </p:cNvPr>
          <p:cNvSpPr txBox="1"/>
          <p:nvPr/>
        </p:nvSpPr>
        <p:spPr>
          <a:xfrm>
            <a:off x="4978031" y="6482199"/>
            <a:ext cx="1623841" cy="338554"/>
          </a:xfrm>
          <a:prstGeom prst="rect">
            <a:avLst/>
          </a:prstGeom>
          <a:noFill/>
        </p:spPr>
        <p:txBody>
          <a:bodyPr wrap="square" rtlCol="0">
            <a:spAutoFit/>
          </a:bodyPr>
          <a:lstStyle/>
          <a:p>
            <a:pPr algn="ctr"/>
            <a:r>
              <a:rPr lang="en-US" sz="1600" dirty="0">
                <a:latin typeface="+mj-lt"/>
              </a:rPr>
              <a:t>Synthesis</a:t>
            </a:r>
            <a:endParaRPr lang="en-IL" sz="1600" dirty="0">
              <a:latin typeface="+mj-lt"/>
            </a:endParaRPr>
          </a:p>
        </p:txBody>
      </p:sp>
      <p:cxnSp>
        <p:nvCxnSpPr>
          <p:cNvPr id="56" name="Straight Connector 55">
            <a:extLst>
              <a:ext uri="{FF2B5EF4-FFF2-40B4-BE49-F238E27FC236}">
                <a16:creationId xmlns:a16="http://schemas.microsoft.com/office/drawing/2014/main" id="{17C3AABB-AE3E-46BD-ADFA-974EDAABD304}"/>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415689F-66BF-42CE-8D4A-FBF9E7A382D1}"/>
              </a:ext>
            </a:extLst>
          </p:cNvPr>
          <p:cNvPicPr>
            <a:picLocks noChangeAspect="1"/>
          </p:cNvPicPr>
          <p:nvPr/>
        </p:nvPicPr>
        <p:blipFill>
          <a:blip r:embed="rId3"/>
          <a:stretch>
            <a:fillRect/>
          </a:stretch>
        </p:blipFill>
        <p:spPr>
          <a:xfrm>
            <a:off x="2360472" y="1866682"/>
            <a:ext cx="6858957" cy="3124636"/>
          </a:xfrm>
          <a:prstGeom prst="rect">
            <a:avLst/>
          </a:prstGeom>
        </p:spPr>
      </p:pic>
    </p:spTree>
    <p:extLst>
      <p:ext uri="{BB962C8B-B14F-4D97-AF65-F5344CB8AC3E}">
        <p14:creationId xmlns:p14="http://schemas.microsoft.com/office/powerpoint/2010/main" val="3057578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ED826C5-2DF6-4851-8EF5-18355EE37D5B}"/>
              </a:ext>
            </a:extLst>
          </p:cNvPr>
          <p:cNvGrpSpPr/>
          <p:nvPr/>
        </p:nvGrpSpPr>
        <p:grpSpPr>
          <a:xfrm>
            <a:off x="358697" y="1902923"/>
            <a:ext cx="11474605" cy="3657599"/>
            <a:chOff x="0" y="0"/>
            <a:chExt cx="5478780" cy="1707239"/>
          </a:xfrm>
        </p:grpSpPr>
        <p:pic>
          <p:nvPicPr>
            <p:cNvPr id="4" name="Picture 3">
              <a:extLst>
                <a:ext uri="{FF2B5EF4-FFF2-40B4-BE49-F238E27FC236}">
                  <a16:creationId xmlns:a16="http://schemas.microsoft.com/office/drawing/2014/main" id="{89B7C6DD-26D6-4CCB-9D56-FAA937D1A636}"/>
                </a:ext>
              </a:extLst>
            </p:cNvPr>
            <p:cNvPicPr>
              <a:picLocks noChangeAspect="1"/>
            </p:cNvPicPr>
            <p:nvPr/>
          </p:nvPicPr>
          <p:blipFill rotWithShape="1">
            <a:blip r:embed="rId3">
              <a:extLst>
                <a:ext uri="{28A0092B-C50C-407E-A947-70E740481C1C}">
                  <a14:useLocalDpi xmlns:a14="http://schemas.microsoft.com/office/drawing/2010/main" val="0"/>
                </a:ext>
              </a:extLst>
            </a:blip>
            <a:srcRect l="734" t="10894"/>
            <a:stretch/>
          </p:blipFill>
          <p:spPr bwMode="auto">
            <a:xfrm>
              <a:off x="210953" y="1248769"/>
              <a:ext cx="5012690" cy="458470"/>
            </a:xfrm>
            <a:prstGeom prst="rect">
              <a:avLst/>
            </a:prstGeom>
            <a:noFill/>
            <a:ln w="19050"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3D9FC497-B9EF-457A-95FB-07345258A162}"/>
                </a:ext>
              </a:extLst>
            </p:cNvPr>
            <p:cNvPicPr>
              <a:picLocks noChangeAspect="1"/>
            </p:cNvPicPr>
            <p:nvPr/>
          </p:nvPicPr>
          <p:blipFill rotWithShape="1">
            <a:blip r:embed="rId4">
              <a:extLst>
                <a:ext uri="{28A0092B-C50C-407E-A947-70E740481C1C}">
                  <a14:useLocalDpi xmlns:a14="http://schemas.microsoft.com/office/drawing/2010/main" val="0"/>
                </a:ext>
              </a:extLst>
            </a:blip>
            <a:srcRect l="123" r="-1"/>
            <a:stretch/>
          </p:blipFill>
          <p:spPr bwMode="auto">
            <a:xfrm>
              <a:off x="0" y="0"/>
              <a:ext cx="5478780" cy="993140"/>
            </a:xfrm>
            <a:prstGeom prst="rect">
              <a:avLst/>
            </a:prstGeom>
            <a:noFill/>
            <a:ln w="38100">
              <a:solidFill>
                <a:schemeClr val="tx1"/>
              </a:solid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0B3346D-DF5F-4F74-8030-37B832B5F55A}"/>
                </a:ext>
              </a:extLst>
            </p:cNvPr>
            <p:cNvSpPr/>
            <p:nvPr/>
          </p:nvSpPr>
          <p:spPr>
            <a:xfrm>
              <a:off x="1169" y="674347"/>
              <a:ext cx="3337841" cy="313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a:extLst>
                <a:ext uri="{FF2B5EF4-FFF2-40B4-BE49-F238E27FC236}">
                  <a16:creationId xmlns:a16="http://schemas.microsoft.com/office/drawing/2014/main" id="{6E75C0AF-6198-43C3-898E-1E29C858B6F8}"/>
                </a:ext>
              </a:extLst>
            </p:cNvPr>
            <p:cNvCxnSpPr/>
            <p:nvPr/>
          </p:nvCxnSpPr>
          <p:spPr>
            <a:xfrm flipH="1" flipV="1">
              <a:off x="3339010" y="982887"/>
              <a:ext cx="1883792" cy="25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04C5A5-09A4-467B-8595-2A4DB11BC8A3}"/>
                </a:ext>
              </a:extLst>
            </p:cNvPr>
            <p:cNvCxnSpPr/>
            <p:nvPr/>
          </p:nvCxnSpPr>
          <p:spPr>
            <a:xfrm flipH="1" flipV="1">
              <a:off x="1169" y="982887"/>
              <a:ext cx="209784" cy="26588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D0CA7FFE-C97D-4C87-97BD-F6C2E6D0B338}"/>
              </a:ext>
            </a:extLst>
          </p:cNvPr>
          <p:cNvSpPr txBox="1"/>
          <p:nvPr/>
        </p:nvSpPr>
        <p:spPr>
          <a:xfrm>
            <a:off x="4015190" y="721195"/>
            <a:ext cx="4069080" cy="523220"/>
          </a:xfrm>
          <a:prstGeom prst="rect">
            <a:avLst/>
          </a:prstGeom>
          <a:noFill/>
        </p:spPr>
        <p:txBody>
          <a:bodyPr wrap="square" rtlCol="0">
            <a:spAutoFit/>
          </a:bodyPr>
          <a:lstStyle/>
          <a:p>
            <a:pPr algn="ctr"/>
            <a:r>
              <a:rPr lang="en-US" sz="2800" u="sng" dirty="0"/>
              <a:t>Register file simulation</a:t>
            </a:r>
            <a:endParaRPr lang="en-US" u="sng" dirty="0"/>
          </a:p>
        </p:txBody>
      </p:sp>
      <p:sp>
        <p:nvSpPr>
          <p:cNvPr id="10" name="Slide Number Placeholder 1">
            <a:extLst>
              <a:ext uri="{FF2B5EF4-FFF2-40B4-BE49-F238E27FC236}">
                <a16:creationId xmlns:a16="http://schemas.microsoft.com/office/drawing/2014/main" id="{0C9698D7-8031-42C5-AE5D-9A1AB5634F2A}"/>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27</a:t>
            </a:fld>
            <a:endParaRPr lang="en-IL" sz="1600" dirty="0"/>
          </a:p>
        </p:txBody>
      </p:sp>
    </p:spTree>
    <p:extLst>
      <p:ext uri="{BB962C8B-B14F-4D97-AF65-F5344CB8AC3E}">
        <p14:creationId xmlns:p14="http://schemas.microsoft.com/office/powerpoint/2010/main" val="3769286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3955583" y="796139"/>
            <a:ext cx="4069080" cy="523220"/>
          </a:xfrm>
          <a:prstGeom prst="rect">
            <a:avLst/>
          </a:prstGeom>
          <a:noFill/>
        </p:spPr>
        <p:txBody>
          <a:bodyPr wrap="square" rtlCol="0">
            <a:spAutoFit/>
          </a:bodyPr>
          <a:lstStyle/>
          <a:p>
            <a:pPr algn="ctr"/>
            <a:r>
              <a:rPr lang="en-US" sz="2800" u="sng" dirty="0"/>
              <a:t>AES engine simulation</a:t>
            </a:r>
            <a:endParaRPr lang="en-US" u="sng" dirty="0"/>
          </a:p>
        </p:txBody>
      </p:sp>
      <p:grpSp>
        <p:nvGrpSpPr>
          <p:cNvPr id="10" name="Group 9">
            <a:extLst>
              <a:ext uri="{FF2B5EF4-FFF2-40B4-BE49-F238E27FC236}">
                <a16:creationId xmlns:a16="http://schemas.microsoft.com/office/drawing/2014/main" id="{DD20A7D7-DFDE-4656-82D7-D176371DE212}"/>
              </a:ext>
            </a:extLst>
          </p:cNvPr>
          <p:cNvGrpSpPr/>
          <p:nvPr/>
        </p:nvGrpSpPr>
        <p:grpSpPr>
          <a:xfrm>
            <a:off x="955287" y="2078416"/>
            <a:ext cx="10281425" cy="3276249"/>
            <a:chOff x="0" y="0"/>
            <a:chExt cx="5392882" cy="1643264"/>
          </a:xfrm>
        </p:grpSpPr>
        <p:pic>
          <p:nvPicPr>
            <p:cNvPr id="11" name="Picture 10">
              <a:extLst>
                <a:ext uri="{FF2B5EF4-FFF2-40B4-BE49-F238E27FC236}">
                  <a16:creationId xmlns:a16="http://schemas.microsoft.com/office/drawing/2014/main" id="{11C3825E-B5E8-4926-BB83-3F06239086BB}"/>
                </a:ext>
              </a:extLst>
            </p:cNvPr>
            <p:cNvPicPr>
              <a:picLocks noChangeAspect="1"/>
            </p:cNvPicPr>
            <p:nvPr/>
          </p:nvPicPr>
          <p:blipFill rotWithShape="1">
            <a:blip r:embed="rId3">
              <a:extLst>
                <a:ext uri="{28A0092B-C50C-407E-A947-70E740481C1C}">
                  <a14:useLocalDpi xmlns:a14="http://schemas.microsoft.com/office/drawing/2010/main" val="0"/>
                </a:ext>
              </a:extLst>
            </a:blip>
            <a:srcRect r="1704" b="32"/>
            <a:stretch/>
          </p:blipFill>
          <p:spPr bwMode="auto">
            <a:xfrm>
              <a:off x="0" y="0"/>
              <a:ext cx="5392882" cy="1041706"/>
            </a:xfrm>
            <a:prstGeom prst="rect">
              <a:avLst/>
            </a:prstGeom>
            <a:noFill/>
            <a:ln w="31750">
              <a:solidFill>
                <a:schemeClr val="tx1"/>
              </a:solidFill>
            </a:ln>
          </p:spPr>
        </p:pic>
        <p:pic>
          <p:nvPicPr>
            <p:cNvPr id="12" name="Picture 11">
              <a:extLst>
                <a:ext uri="{FF2B5EF4-FFF2-40B4-BE49-F238E27FC236}">
                  <a16:creationId xmlns:a16="http://schemas.microsoft.com/office/drawing/2014/main" id="{8CA50507-5DBB-42EF-86AE-6E4965CBCB5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1277" y="1366404"/>
              <a:ext cx="4239260" cy="276860"/>
            </a:xfrm>
            <a:prstGeom prst="rect">
              <a:avLst/>
            </a:prstGeom>
            <a:noFill/>
            <a:ln w="22225">
              <a:solidFill>
                <a:srgbClr val="FF0000"/>
              </a:solidFill>
            </a:ln>
          </p:spPr>
        </p:pic>
        <p:cxnSp>
          <p:nvCxnSpPr>
            <p:cNvPr id="13" name="Straight Connector 12">
              <a:extLst>
                <a:ext uri="{FF2B5EF4-FFF2-40B4-BE49-F238E27FC236}">
                  <a16:creationId xmlns:a16="http://schemas.microsoft.com/office/drawing/2014/main" id="{044FB4E3-4B19-46E8-8B7D-2AB436B45620}"/>
                </a:ext>
              </a:extLst>
            </p:cNvPr>
            <p:cNvCxnSpPr/>
            <p:nvPr/>
          </p:nvCxnSpPr>
          <p:spPr>
            <a:xfrm>
              <a:off x="3464" y="897081"/>
              <a:ext cx="516024" cy="461819"/>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F67680-4F81-4C6D-A2C5-0EFE85AE1BC8}"/>
                </a:ext>
              </a:extLst>
            </p:cNvPr>
            <p:cNvCxnSpPr/>
            <p:nvPr/>
          </p:nvCxnSpPr>
          <p:spPr>
            <a:xfrm>
              <a:off x="1887682" y="890154"/>
              <a:ext cx="2893637" cy="47047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FF4E67F-3BB0-4E1C-9BDB-4381A9892455}"/>
                </a:ext>
              </a:extLst>
            </p:cNvPr>
            <p:cNvSpPr/>
            <p:nvPr/>
          </p:nvSpPr>
          <p:spPr>
            <a:xfrm>
              <a:off x="3464" y="807027"/>
              <a:ext cx="1887682" cy="83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6" name="Slide Number Placeholder 1">
            <a:extLst>
              <a:ext uri="{FF2B5EF4-FFF2-40B4-BE49-F238E27FC236}">
                <a16:creationId xmlns:a16="http://schemas.microsoft.com/office/drawing/2014/main" id="{7DA7E1CC-F4BD-4EAE-93F6-0640BEC0989B}"/>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28</a:t>
            </a:fld>
            <a:endParaRPr lang="en-IL" sz="1600" dirty="0"/>
          </a:p>
        </p:txBody>
      </p:sp>
    </p:spTree>
    <p:extLst>
      <p:ext uri="{BB962C8B-B14F-4D97-AF65-F5344CB8AC3E}">
        <p14:creationId xmlns:p14="http://schemas.microsoft.com/office/powerpoint/2010/main" val="204663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0CA7FFE-C97D-4C87-97BD-F6C2E6D0B338}"/>
              </a:ext>
            </a:extLst>
          </p:cNvPr>
          <p:cNvSpPr txBox="1"/>
          <p:nvPr/>
        </p:nvSpPr>
        <p:spPr>
          <a:xfrm>
            <a:off x="4061460" y="895896"/>
            <a:ext cx="4069080" cy="523220"/>
          </a:xfrm>
          <a:prstGeom prst="rect">
            <a:avLst/>
          </a:prstGeom>
          <a:noFill/>
        </p:spPr>
        <p:txBody>
          <a:bodyPr wrap="square" rtlCol="0">
            <a:spAutoFit/>
          </a:bodyPr>
          <a:lstStyle/>
          <a:p>
            <a:pPr algn="ctr"/>
            <a:r>
              <a:rPr lang="en-US" sz="2800" u="sng" dirty="0"/>
              <a:t>AES WB simulation</a:t>
            </a:r>
            <a:endParaRPr lang="en-US" u="sng" dirty="0"/>
          </a:p>
        </p:txBody>
      </p:sp>
      <p:grpSp>
        <p:nvGrpSpPr>
          <p:cNvPr id="16" name="Group 15">
            <a:extLst>
              <a:ext uri="{FF2B5EF4-FFF2-40B4-BE49-F238E27FC236}">
                <a16:creationId xmlns:a16="http://schemas.microsoft.com/office/drawing/2014/main" id="{8AFF15FC-6050-4EA6-8C78-BA21B107905B}"/>
              </a:ext>
            </a:extLst>
          </p:cNvPr>
          <p:cNvGrpSpPr/>
          <p:nvPr/>
        </p:nvGrpSpPr>
        <p:grpSpPr>
          <a:xfrm>
            <a:off x="1250794" y="2411117"/>
            <a:ext cx="9690410" cy="3289377"/>
            <a:chOff x="0" y="0"/>
            <a:chExt cx="5510801" cy="1512492"/>
          </a:xfrm>
        </p:grpSpPr>
        <p:grpSp>
          <p:nvGrpSpPr>
            <p:cNvPr id="17" name="Group 16">
              <a:extLst>
                <a:ext uri="{FF2B5EF4-FFF2-40B4-BE49-F238E27FC236}">
                  <a16:creationId xmlns:a16="http://schemas.microsoft.com/office/drawing/2014/main" id="{4DD14F1B-B758-4044-BE49-733FCE16F815}"/>
                </a:ext>
              </a:extLst>
            </p:cNvPr>
            <p:cNvGrpSpPr/>
            <p:nvPr/>
          </p:nvGrpSpPr>
          <p:grpSpPr>
            <a:xfrm>
              <a:off x="0" y="138487"/>
              <a:ext cx="5510801" cy="1374005"/>
              <a:chOff x="0" y="0"/>
              <a:chExt cx="5510801" cy="1374005"/>
            </a:xfrm>
          </p:grpSpPr>
          <p:grpSp>
            <p:nvGrpSpPr>
              <p:cNvPr id="19" name="Group 18">
                <a:extLst>
                  <a:ext uri="{FF2B5EF4-FFF2-40B4-BE49-F238E27FC236}">
                    <a16:creationId xmlns:a16="http://schemas.microsoft.com/office/drawing/2014/main" id="{3919F13B-9F1D-45D8-94F0-AB1DDEF7E1EB}"/>
                  </a:ext>
                </a:extLst>
              </p:cNvPr>
              <p:cNvGrpSpPr/>
              <p:nvPr/>
            </p:nvGrpSpPr>
            <p:grpSpPr>
              <a:xfrm>
                <a:off x="24401" y="349750"/>
                <a:ext cx="5486400" cy="1024255"/>
                <a:chOff x="0" y="0"/>
                <a:chExt cx="5486400" cy="1024808"/>
              </a:xfrm>
            </p:grpSpPr>
            <p:pic>
              <p:nvPicPr>
                <p:cNvPr id="23" name="Picture 22">
                  <a:extLst>
                    <a:ext uri="{FF2B5EF4-FFF2-40B4-BE49-F238E27FC236}">
                      <a16:creationId xmlns:a16="http://schemas.microsoft.com/office/drawing/2014/main" id="{57ADDEDB-2DD3-461F-8E0F-C69C0987B87F}"/>
                    </a:ext>
                  </a:extLst>
                </p:cNvPr>
                <p:cNvPicPr>
                  <a:picLocks noChangeAspect="1"/>
                </p:cNvPicPr>
                <p:nvPr/>
              </p:nvPicPr>
              <p:blipFill rotWithShape="1">
                <a:blip r:embed="rId3">
                  <a:extLst>
                    <a:ext uri="{28A0092B-C50C-407E-A947-70E740481C1C}">
                      <a14:useLocalDpi xmlns:a14="http://schemas.microsoft.com/office/drawing/2010/main" val="0"/>
                    </a:ext>
                  </a:extLst>
                </a:blip>
                <a:srcRect t="39703" b="13488"/>
                <a:stretch/>
              </p:blipFill>
              <p:spPr bwMode="auto">
                <a:xfrm>
                  <a:off x="155955" y="820973"/>
                  <a:ext cx="5191760" cy="203835"/>
                </a:xfrm>
                <a:prstGeom prst="rect">
                  <a:avLst/>
                </a:prstGeom>
                <a:noFill/>
                <a:ln w="2222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seed>0</ask:seed>
                      </ask:lineSketchStyleProps>
                    </a:ext>
                  </a:extLst>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D1D7C022-1D37-452F-8809-40C593AD9D1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5486400" cy="499110"/>
                </a:xfrm>
                <a:prstGeom prst="rect">
                  <a:avLst/>
                </a:prstGeom>
                <a:noFill/>
                <a:ln w="34925">
                  <a:solidFill>
                    <a:schemeClr val="tx1"/>
                  </a:solidFill>
                </a:ln>
              </p:spPr>
            </p:pic>
            <p:sp>
              <p:nvSpPr>
                <p:cNvPr id="25" name="Rectangle 24">
                  <a:extLst>
                    <a:ext uri="{FF2B5EF4-FFF2-40B4-BE49-F238E27FC236}">
                      <a16:creationId xmlns:a16="http://schemas.microsoft.com/office/drawing/2014/main" id="{B20E2CB9-511B-4035-8BD2-4DDE2D410D0B}"/>
                    </a:ext>
                  </a:extLst>
                </p:cNvPr>
                <p:cNvSpPr/>
                <p:nvPr/>
              </p:nvSpPr>
              <p:spPr>
                <a:xfrm>
                  <a:off x="2830296" y="297483"/>
                  <a:ext cx="2493645" cy="598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6" name="Straight Connector 25">
                  <a:extLst>
                    <a:ext uri="{FF2B5EF4-FFF2-40B4-BE49-F238E27FC236}">
                      <a16:creationId xmlns:a16="http://schemas.microsoft.com/office/drawing/2014/main" id="{C7C43F5D-F64F-42BB-B42E-2BE8F3858E71}"/>
                    </a:ext>
                  </a:extLst>
                </p:cNvPr>
                <p:cNvCxnSpPr/>
                <p:nvPr/>
              </p:nvCxnSpPr>
              <p:spPr>
                <a:xfrm flipH="1">
                  <a:off x="158782" y="357285"/>
                  <a:ext cx="2671514" cy="444362"/>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ACBDF16-577C-4112-96FF-D2B46DF0FD70}"/>
                    </a:ext>
                  </a:extLst>
                </p:cNvPr>
                <p:cNvCxnSpPr>
                  <a:stCxn id="25" idx="3"/>
                </p:cNvCxnSpPr>
                <p:nvPr/>
              </p:nvCxnSpPr>
              <p:spPr>
                <a:xfrm>
                  <a:off x="5323941" y="327384"/>
                  <a:ext cx="40383" cy="47426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20" name="Straight Connector 19">
                <a:extLst>
                  <a:ext uri="{FF2B5EF4-FFF2-40B4-BE49-F238E27FC236}">
                    <a16:creationId xmlns:a16="http://schemas.microsoft.com/office/drawing/2014/main" id="{760E74D9-CC17-4C69-BF04-296CD84F7E28}"/>
                  </a:ext>
                </a:extLst>
              </p:cNvPr>
              <p:cNvCxnSpPr/>
              <p:nvPr/>
            </p:nvCxnSpPr>
            <p:spPr>
              <a:xfrm flipH="1" flipV="1">
                <a:off x="0" y="17124"/>
                <a:ext cx="2251010" cy="559837"/>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2999FE-8753-4551-8B9F-CAF4A77A0095}"/>
                  </a:ext>
                </a:extLst>
              </p:cNvPr>
              <p:cNvCxnSpPr/>
              <p:nvPr/>
            </p:nvCxnSpPr>
            <p:spPr>
              <a:xfrm flipH="1">
                <a:off x="5349411" y="0"/>
                <a:ext cx="51341" cy="575206"/>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92362FE-0BEC-4A83-B46F-575C7B5B3183}"/>
                  </a:ext>
                </a:extLst>
              </p:cNvPr>
              <p:cNvSpPr/>
              <p:nvPr/>
            </p:nvSpPr>
            <p:spPr>
              <a:xfrm>
                <a:off x="2253465" y="575353"/>
                <a:ext cx="3098588" cy="659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8" name="Picture 17">
              <a:extLst>
                <a:ext uri="{FF2B5EF4-FFF2-40B4-BE49-F238E27FC236}">
                  <a16:creationId xmlns:a16="http://schemas.microsoft.com/office/drawing/2014/main" id="{AB0D358C-0BCA-48FC-97BF-E881DAAF3091}"/>
                </a:ext>
              </a:extLst>
            </p:cNvPr>
            <p:cNvPicPr>
              <a:picLocks noChangeAspect="1"/>
            </p:cNvPicPr>
            <p:nvPr/>
          </p:nvPicPr>
          <p:blipFill rotWithShape="1">
            <a:blip r:embed="rId5">
              <a:extLst>
                <a:ext uri="{28A0092B-C50C-407E-A947-70E740481C1C}">
                  <a14:useLocalDpi xmlns:a14="http://schemas.microsoft.com/office/drawing/2010/main" val="0"/>
                </a:ext>
              </a:extLst>
            </a:blip>
            <a:srcRect l="927" t="35074" b="30572"/>
            <a:stretch/>
          </p:blipFill>
          <p:spPr bwMode="auto">
            <a:xfrm>
              <a:off x="6849" y="0"/>
              <a:ext cx="5398770" cy="137160"/>
            </a:xfrm>
            <a:prstGeom prst="rect">
              <a:avLst/>
            </a:prstGeom>
            <a:noFill/>
            <a:ln w="19050">
              <a:solidFill>
                <a:srgbClr val="FFC000"/>
              </a:solidFill>
            </a:ln>
            <a:extLst>
              <a:ext uri="{53640926-AAD7-44D8-BBD7-CCE9431645EC}">
                <a14:shadowObscured xmlns:a14="http://schemas.microsoft.com/office/drawing/2010/main"/>
              </a:ext>
            </a:extLst>
          </p:spPr>
        </p:pic>
      </p:grpSp>
      <p:sp>
        <p:nvSpPr>
          <p:cNvPr id="28" name="Slide Number Placeholder 1">
            <a:extLst>
              <a:ext uri="{FF2B5EF4-FFF2-40B4-BE49-F238E27FC236}">
                <a16:creationId xmlns:a16="http://schemas.microsoft.com/office/drawing/2014/main" id="{1A447782-ACB8-417A-8BD9-8BED50615672}"/>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29</a:t>
            </a:fld>
            <a:endParaRPr lang="en-IL" sz="1600" dirty="0"/>
          </a:p>
        </p:txBody>
      </p:sp>
    </p:spTree>
    <p:extLst>
      <p:ext uri="{BB962C8B-B14F-4D97-AF65-F5344CB8AC3E}">
        <p14:creationId xmlns:p14="http://schemas.microsoft.com/office/powerpoint/2010/main" val="10099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D45C-4E99-4A36-9AEA-61B02FAABD85}"/>
              </a:ext>
            </a:extLst>
          </p:cNvPr>
          <p:cNvSpPr>
            <a:spLocks noGrp="1"/>
          </p:cNvSpPr>
          <p:nvPr>
            <p:ph type="ctrTitle"/>
          </p:nvPr>
        </p:nvSpPr>
        <p:spPr>
          <a:xfrm>
            <a:off x="1524000" y="296854"/>
            <a:ext cx="9144000" cy="715402"/>
          </a:xfrm>
        </p:spPr>
        <p:txBody>
          <a:bodyPr>
            <a:normAutofit/>
          </a:bodyPr>
          <a:lstStyle/>
          <a:p>
            <a:r>
              <a:rPr lang="en-US" sz="2800" b="1" u="sng" dirty="0">
                <a:latin typeface="Arial" panose="020B0604020202020204" pitchFamily="34" charset="0"/>
                <a:cs typeface="Arial" panose="020B0604020202020204" pitchFamily="34" charset="0"/>
              </a:rPr>
              <a:t>background</a:t>
            </a:r>
            <a:endParaRPr lang="en-IL" sz="3600" b="1" u="sng"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BF0CFF4-9DD6-4CC7-906E-AF7BF2E9C3AD}"/>
              </a:ext>
            </a:extLst>
          </p:cNvPr>
          <p:cNvSpPr>
            <a:spLocks noGrp="1"/>
          </p:cNvSpPr>
          <p:nvPr>
            <p:ph type="subTitle" idx="1"/>
          </p:nvPr>
        </p:nvSpPr>
        <p:spPr>
          <a:xfrm>
            <a:off x="1524000" y="1187036"/>
            <a:ext cx="9144000" cy="5374110"/>
          </a:xfrm>
        </p:spPr>
        <p:txBody>
          <a:bodyPr>
            <a:noAutofit/>
          </a:bodyPr>
          <a:lstStyle/>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RISC-V</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Open ISA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Founded by University of Berkeley, California.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Adopted by many in both academy and industry.</a:t>
            </a:r>
          </a:p>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PULP</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Parallel Ultra Low Power open-source computing platform</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 collaboration of ETH Zurich and University of Bologna.</a:t>
            </a:r>
          </a:p>
          <a:p>
            <a:pPr indent="-342900" algn="l">
              <a:spcBef>
                <a:spcPts val="1200"/>
              </a:spcBef>
              <a:buFont typeface="Arial" panose="020B0604020202020204" pitchFamily="34" charset="0"/>
              <a:buChar char="•"/>
            </a:pPr>
            <a:r>
              <a:rPr lang="en-US" sz="1600" dirty="0" err="1">
                <a:latin typeface="Arial" panose="020B0604020202020204" pitchFamily="34" charset="0"/>
                <a:cs typeface="Arial" panose="020B0604020202020204" pitchFamily="34" charset="0"/>
              </a:rPr>
              <a:t>PULPino</a:t>
            </a:r>
            <a:endParaRPr lang="en-US" sz="16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Based on PULP platform.</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Uses RI5CY core.</a:t>
            </a:r>
          </a:p>
          <a:p>
            <a:pPr indent="-342900" algn="l">
              <a:spcBef>
                <a:spcPts val="1200"/>
              </a:spcBef>
              <a:buFont typeface="Arial" panose="020B0604020202020204" pitchFamily="34" charset="0"/>
              <a:buChar char="•"/>
            </a:pPr>
            <a:r>
              <a:rPr lang="en-US" sz="1600" dirty="0" err="1">
                <a:latin typeface="Arial" panose="020B0604020202020204" pitchFamily="34" charset="0"/>
                <a:cs typeface="Arial" panose="020B0604020202020204" pitchFamily="34" charset="0"/>
              </a:rPr>
              <a:t>PULPeniX</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Developed in Bar </a:t>
            </a:r>
            <a:r>
              <a:rPr lang="en-US" sz="1200" dirty="0" err="1">
                <a:latin typeface="Arial" panose="020B0604020202020204" pitchFamily="34" charset="0"/>
                <a:cs typeface="Arial" panose="020B0604020202020204" pitchFamily="34" charset="0"/>
              </a:rPr>
              <a:t>Ilan</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Enics</a:t>
            </a:r>
            <a:r>
              <a:rPr lang="en-US" sz="1200" dirty="0">
                <a:latin typeface="Arial" panose="020B0604020202020204" pitchFamily="34" charset="0"/>
                <a:cs typeface="Arial" panose="020B0604020202020204" pitchFamily="34" charset="0"/>
              </a:rPr>
              <a:t> lab.</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 HW and SW development and simulation environment.</a:t>
            </a:r>
          </a:p>
          <a:p>
            <a:pPr indent="-342900" algn="l">
              <a:spcBef>
                <a:spcPts val="1200"/>
              </a:spcBef>
              <a:buFont typeface="Arial" panose="020B0604020202020204" pitchFamily="34" charset="0"/>
              <a:buChar char="•"/>
            </a:pPr>
            <a:r>
              <a:rPr lang="en-US" sz="1600" dirty="0">
                <a:latin typeface="Arial" panose="020B0604020202020204" pitchFamily="34" charset="0"/>
                <a:cs typeface="Arial" panose="020B0604020202020204" pitchFamily="34" charset="0"/>
              </a:rPr>
              <a:t>AES</a:t>
            </a:r>
            <a:endParaRPr lang="en-US" sz="1400" dirty="0">
              <a:latin typeface="Arial" panose="020B0604020202020204" pitchFamily="34" charset="0"/>
              <a:cs typeface="Arial" panose="020B0604020202020204" pitchFamily="34" charset="0"/>
            </a:endParaRP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Advanced Encryption Standard - specification for the encryption of electronic data.</a:t>
            </a:r>
          </a:p>
          <a:p>
            <a:pPr marL="628650" lvl="1" indent="-171450" algn="l">
              <a:spcBef>
                <a:spcPts val="1200"/>
              </a:spcBef>
              <a:buFont typeface="Arial" panose="020B0604020202020204" pitchFamily="34" charset="0"/>
              <a:buChar char="•"/>
            </a:pPr>
            <a:r>
              <a:rPr lang="en-US" sz="1200" dirty="0">
                <a:latin typeface="Arial" panose="020B0604020202020204" pitchFamily="34" charset="0"/>
                <a:cs typeface="Arial" panose="020B0604020202020204" pitchFamily="34" charset="0"/>
              </a:rPr>
              <a:t>Based on a design principle known as a substitution–permutation network.</a:t>
            </a:r>
          </a:p>
        </p:txBody>
      </p:sp>
      <p:sp>
        <p:nvSpPr>
          <p:cNvPr id="5" name="Slide Number Placeholder 1">
            <a:extLst>
              <a:ext uri="{FF2B5EF4-FFF2-40B4-BE49-F238E27FC236}">
                <a16:creationId xmlns:a16="http://schemas.microsoft.com/office/drawing/2014/main" id="{F2423B13-362E-470C-B8A1-74DFBF197FB6}"/>
              </a:ext>
            </a:extLst>
          </p:cNvPr>
          <p:cNvSpPr txBox="1">
            <a:spLocks/>
          </p:cNvSpPr>
          <p:nvPr/>
        </p:nvSpPr>
        <p:spPr>
          <a:xfrm>
            <a:off x="11741690" y="6495535"/>
            <a:ext cx="285503"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3</a:t>
            </a:fld>
            <a:endParaRPr lang="en-IL" sz="1600" dirty="0"/>
          </a:p>
        </p:txBody>
      </p:sp>
    </p:spTree>
    <p:extLst>
      <p:ext uri="{BB962C8B-B14F-4D97-AF65-F5344CB8AC3E}">
        <p14:creationId xmlns:p14="http://schemas.microsoft.com/office/powerpoint/2010/main" val="3506009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53AEC3-5D4C-40B3-843A-F634B1688F97}"/>
              </a:ext>
            </a:extLst>
          </p:cNvPr>
          <p:cNvPicPr>
            <a:picLocks noChangeAspect="1"/>
          </p:cNvPicPr>
          <p:nvPr/>
        </p:nvPicPr>
        <p:blipFill>
          <a:blip r:embed="rId3"/>
          <a:stretch>
            <a:fillRect/>
          </a:stretch>
        </p:blipFill>
        <p:spPr>
          <a:xfrm>
            <a:off x="973370" y="1975072"/>
            <a:ext cx="10245260" cy="4132542"/>
          </a:xfrm>
          <a:prstGeom prst="rect">
            <a:avLst/>
          </a:prstGeom>
        </p:spPr>
      </p:pic>
      <p:sp>
        <p:nvSpPr>
          <p:cNvPr id="4" name="TextBox 3">
            <a:extLst>
              <a:ext uri="{FF2B5EF4-FFF2-40B4-BE49-F238E27FC236}">
                <a16:creationId xmlns:a16="http://schemas.microsoft.com/office/drawing/2014/main" id="{ECBC6F6B-1377-4729-9C0D-09CE0A029599}"/>
              </a:ext>
            </a:extLst>
          </p:cNvPr>
          <p:cNvSpPr txBox="1"/>
          <p:nvPr/>
        </p:nvSpPr>
        <p:spPr>
          <a:xfrm>
            <a:off x="4061460" y="668250"/>
            <a:ext cx="4069080" cy="523220"/>
          </a:xfrm>
          <a:prstGeom prst="rect">
            <a:avLst/>
          </a:prstGeom>
          <a:noFill/>
        </p:spPr>
        <p:txBody>
          <a:bodyPr wrap="square" rtlCol="0">
            <a:spAutoFit/>
          </a:bodyPr>
          <a:lstStyle/>
          <a:p>
            <a:pPr algn="ctr"/>
            <a:r>
              <a:rPr lang="en-US" sz="2800" u="sng" dirty="0"/>
              <a:t>AES verification test</a:t>
            </a:r>
            <a:endParaRPr lang="en-US" u="sng" dirty="0"/>
          </a:p>
        </p:txBody>
      </p:sp>
      <p:sp>
        <p:nvSpPr>
          <p:cNvPr id="9" name="Rectangle 8">
            <a:extLst>
              <a:ext uri="{FF2B5EF4-FFF2-40B4-BE49-F238E27FC236}">
                <a16:creationId xmlns:a16="http://schemas.microsoft.com/office/drawing/2014/main" id="{BFB18331-8BEE-489B-9CDF-4A0A543EDC15}"/>
              </a:ext>
            </a:extLst>
          </p:cNvPr>
          <p:cNvSpPr/>
          <p:nvPr/>
        </p:nvSpPr>
        <p:spPr>
          <a:xfrm>
            <a:off x="995153" y="5417389"/>
            <a:ext cx="4629270" cy="4557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Rectangle 6">
            <a:extLst>
              <a:ext uri="{FF2B5EF4-FFF2-40B4-BE49-F238E27FC236}">
                <a16:creationId xmlns:a16="http://schemas.microsoft.com/office/drawing/2014/main" id="{A9EA6D93-27BD-4E5E-A9ED-229FCC754C60}"/>
              </a:ext>
            </a:extLst>
          </p:cNvPr>
          <p:cNvSpPr/>
          <p:nvPr/>
        </p:nvSpPr>
        <p:spPr>
          <a:xfrm>
            <a:off x="990622" y="4731456"/>
            <a:ext cx="10102947" cy="2718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Slide Number Placeholder 1">
            <a:extLst>
              <a:ext uri="{FF2B5EF4-FFF2-40B4-BE49-F238E27FC236}">
                <a16:creationId xmlns:a16="http://schemas.microsoft.com/office/drawing/2014/main" id="{3522F8EE-D6E4-482A-8593-0944759F7864}"/>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30</a:t>
            </a:fld>
            <a:endParaRPr lang="en-IL" sz="1600" dirty="0"/>
          </a:p>
        </p:txBody>
      </p:sp>
      <p:sp>
        <p:nvSpPr>
          <p:cNvPr id="3" name="Rectangle 2">
            <a:extLst>
              <a:ext uri="{FF2B5EF4-FFF2-40B4-BE49-F238E27FC236}">
                <a16:creationId xmlns:a16="http://schemas.microsoft.com/office/drawing/2014/main" id="{66C4BAFA-F3A0-41CC-BEA4-FD89B5153771}"/>
              </a:ext>
            </a:extLst>
          </p:cNvPr>
          <p:cNvSpPr/>
          <p:nvPr/>
        </p:nvSpPr>
        <p:spPr>
          <a:xfrm>
            <a:off x="2794958" y="3019245"/>
            <a:ext cx="1949570" cy="27186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C68AB7-9228-4FD8-9EE7-D37C5A4EF01A}"/>
              </a:ext>
            </a:extLst>
          </p:cNvPr>
          <p:cNvSpPr/>
          <p:nvPr/>
        </p:nvSpPr>
        <p:spPr>
          <a:xfrm>
            <a:off x="2654060" y="4981623"/>
            <a:ext cx="1407400" cy="2718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0147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AB9F79-88ED-4403-93F3-B96029D46E9D}"/>
              </a:ext>
            </a:extLst>
          </p:cNvPr>
          <p:cNvSpPr txBox="1"/>
          <p:nvPr/>
        </p:nvSpPr>
        <p:spPr>
          <a:xfrm>
            <a:off x="4061460" y="972014"/>
            <a:ext cx="4069080" cy="523220"/>
          </a:xfrm>
          <a:prstGeom prst="rect">
            <a:avLst/>
          </a:prstGeom>
          <a:noFill/>
        </p:spPr>
        <p:txBody>
          <a:bodyPr wrap="square" rtlCol="0">
            <a:spAutoFit/>
          </a:bodyPr>
          <a:lstStyle/>
          <a:p>
            <a:pPr algn="ctr"/>
            <a:r>
              <a:rPr lang="en-US" sz="2800" b="1" u="sng" dirty="0"/>
              <a:t>Performance</a:t>
            </a:r>
            <a:endParaRPr lang="en-US" b="1" u="sng" dirty="0"/>
          </a:p>
        </p:txBody>
      </p:sp>
      <mc:AlternateContent xmlns:mc="http://schemas.openxmlformats.org/markup-compatibility/2006" xmlns:a14="http://schemas.microsoft.com/office/drawing/2010/main">
        <mc:Choice Requires="a14">
          <p:graphicFrame>
            <p:nvGraphicFramePr>
              <p:cNvPr id="12" name="Table 12">
                <a:extLst>
                  <a:ext uri="{FF2B5EF4-FFF2-40B4-BE49-F238E27FC236}">
                    <a16:creationId xmlns:a16="http://schemas.microsoft.com/office/drawing/2014/main" id="{C542E6C9-20AF-4395-BAF8-DC1E35FDE35F}"/>
                  </a:ext>
                </a:extLst>
              </p:cNvPr>
              <p:cNvGraphicFramePr>
                <a:graphicFrameLocks noGrp="1"/>
              </p:cNvGraphicFramePr>
              <p:nvPr>
                <p:extLst>
                  <p:ext uri="{D42A27DB-BD31-4B8C-83A1-F6EECF244321}">
                    <p14:modId xmlns:p14="http://schemas.microsoft.com/office/powerpoint/2010/main" val="2297953219"/>
                  </p:ext>
                </p:extLst>
              </p:nvPr>
            </p:nvGraphicFramePr>
            <p:xfrm>
              <a:off x="2288540" y="2610823"/>
              <a:ext cx="7614920" cy="1854200"/>
            </p:xfrm>
            <a:graphic>
              <a:graphicData uri="http://schemas.openxmlformats.org/drawingml/2006/table">
                <a:tbl>
                  <a:tblPr firstRow="1" bandRow="1">
                    <a:tableStyleId>{5C22544A-7EE6-4342-B048-85BDC9FD1C3A}</a:tableStyleId>
                  </a:tblPr>
                  <a:tblGrid>
                    <a:gridCol w="1488440">
                      <a:extLst>
                        <a:ext uri="{9D8B030D-6E8A-4147-A177-3AD203B41FA5}">
                          <a16:colId xmlns:a16="http://schemas.microsoft.com/office/drawing/2014/main" val="335642061"/>
                        </a:ext>
                      </a:extLst>
                    </a:gridCol>
                    <a:gridCol w="3017520">
                      <a:extLst>
                        <a:ext uri="{9D8B030D-6E8A-4147-A177-3AD203B41FA5}">
                          <a16:colId xmlns:a16="http://schemas.microsoft.com/office/drawing/2014/main" val="3017032101"/>
                        </a:ext>
                      </a:extLst>
                    </a:gridCol>
                    <a:gridCol w="3108960">
                      <a:extLst>
                        <a:ext uri="{9D8B030D-6E8A-4147-A177-3AD203B41FA5}">
                          <a16:colId xmlns:a16="http://schemas.microsoft.com/office/drawing/2014/main" val="3105117892"/>
                        </a:ext>
                      </a:extLst>
                    </a:gridCol>
                  </a:tblGrid>
                  <a:tr h="370840">
                    <a:tc>
                      <a:txBody>
                        <a:bodyPr/>
                        <a:lstStyle/>
                        <a:p>
                          <a:pPr algn="ctr"/>
                          <a:endParaRPr lang="en-US" dirty="0"/>
                        </a:p>
                      </a:txBody>
                      <a:tcPr/>
                    </a:tc>
                    <a:tc>
                      <a:txBody>
                        <a:bodyPr/>
                        <a:lstStyle/>
                        <a:p>
                          <a:pPr algn="ctr"/>
                          <a:r>
                            <a:rPr lang="en-US" dirty="0" err="1"/>
                            <a:t>GenPro</a:t>
                          </a:r>
                          <a:r>
                            <a:rPr lang="en-US" dirty="0"/>
                            <a:t> </a:t>
                          </a:r>
                          <a:r>
                            <a:rPr lang="en-US" dirty="0" err="1"/>
                            <a:t>PULPenix</a:t>
                          </a:r>
                          <a:endParaRPr lang="en-US" dirty="0"/>
                        </a:p>
                      </a:txBody>
                      <a:tcPr/>
                    </a:tc>
                    <a:tc>
                      <a:txBody>
                        <a:bodyPr/>
                        <a:lstStyle/>
                        <a:p>
                          <a:pPr algn="ctr"/>
                          <a:r>
                            <a:rPr lang="en-US" dirty="0" err="1"/>
                            <a:t>GenPro</a:t>
                          </a:r>
                          <a:r>
                            <a:rPr lang="en-US" dirty="0"/>
                            <a:t> </a:t>
                          </a:r>
                          <a:r>
                            <a:rPr lang="en-US" dirty="0" err="1"/>
                            <a:t>PULPenix</a:t>
                          </a:r>
                          <a:r>
                            <a:rPr lang="en-US" dirty="0"/>
                            <a:t> AES</a:t>
                          </a:r>
                        </a:p>
                      </a:txBody>
                      <a:tcPr/>
                    </a:tc>
                    <a:extLst>
                      <a:ext uri="{0D108BD9-81ED-4DB2-BD59-A6C34878D82A}">
                        <a16:rowId xmlns:a16="http://schemas.microsoft.com/office/drawing/2014/main" val="2978682260"/>
                      </a:ext>
                    </a:extLst>
                  </a:tr>
                  <a:tr h="370840">
                    <a:tc>
                      <a:txBody>
                        <a:bodyPr/>
                        <a:lstStyle/>
                        <a:p>
                          <a:pPr algn="ctr"/>
                          <a:r>
                            <a:rPr lang="en-US" dirty="0"/>
                            <a:t>Timing (slack)</a:t>
                          </a:r>
                        </a:p>
                      </a:txBody>
                      <a:tcPr/>
                    </a:tc>
                    <a:tc>
                      <a:txBody>
                        <a:bodyPr/>
                        <a:lstStyle/>
                        <a:p>
                          <a:pPr algn="ctr"/>
                          <a14:m>
                            <m:oMathPara xmlns:m="http://schemas.openxmlformats.org/officeDocument/2006/math">
                              <m:oMathParaPr>
                                <m:jc m:val="center"/>
                              </m:oMathParaPr>
                              <m:oMath xmlns:m="http://schemas.openxmlformats.org/officeDocument/2006/math">
                                <m:r>
                                  <a:rPr lang="en-US" b="0" i="1" dirty="0" smtClean="0">
                                    <a:latin typeface="Cambria Math" panose="02040503050406030204" pitchFamily="18" charset="0"/>
                                  </a:rPr>
                                  <m:t>7</m:t>
                                </m:r>
                                <m:r>
                                  <a:rPr lang="en-US" b="0" i="1" dirty="0" smtClean="0">
                                    <a:latin typeface="Cambria Math" panose="02040503050406030204" pitchFamily="18" charset="0"/>
                                  </a:rPr>
                                  <m:t>.</m:t>
                                </m:r>
                                <m:r>
                                  <a:rPr lang="en-US" b="0" i="1" dirty="0" smtClean="0">
                                    <a:latin typeface="Cambria Math" panose="02040503050406030204" pitchFamily="18" charset="0"/>
                                  </a:rPr>
                                  <m:t>57</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7</m:t>
                                </m:r>
                                <m:r>
                                  <a:rPr lang="en-US" b="0" i="1" dirty="0" smtClean="0">
                                    <a:latin typeface="Cambria Math" panose="02040503050406030204" pitchFamily="18" charset="0"/>
                                  </a:rPr>
                                  <m:t>.</m:t>
                                </m:r>
                                <m:r>
                                  <a:rPr lang="en-US" b="0" i="1" dirty="0" smtClean="0">
                                    <a:latin typeface="Cambria Math" panose="02040503050406030204" pitchFamily="18" charset="0"/>
                                  </a:rPr>
                                  <m:t>53</m:t>
                                </m:r>
                                <m:r>
                                  <a:rPr lang="en-US" i="1" dirty="0" smtClean="0">
                                    <a:latin typeface="Cambria Math" panose="02040503050406030204" pitchFamily="18" charset="0"/>
                                  </a:rPr>
                                  <m:t> [</m:t>
                                </m:r>
                                <m:r>
                                  <a:rPr lang="en-US" i="1" dirty="0" err="1" smtClean="0">
                                    <a:latin typeface="Cambria Math" panose="02040503050406030204" pitchFamily="18" charset="0"/>
                                  </a:rPr>
                                  <m:t>𝑛𝑆𝑒𝑐</m:t>
                                </m:r>
                                <m:r>
                                  <a:rPr lang="en-US" i="1"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m:t>
                                </m:r>
                                <m:r>
                                  <a:rPr lang="en-US" b="0" i="1" smtClean="0">
                                    <a:latin typeface="Cambria Math" panose="02040503050406030204" pitchFamily="18" charset="0"/>
                                  </a:rPr>
                                  <m:t>,</m:t>
                                </m:r>
                                <m:r>
                                  <a:rPr lang="en-US" b="0" i="1" smtClean="0">
                                    <a:latin typeface="Cambria Math" panose="02040503050406030204" pitchFamily="18" charset="0"/>
                                  </a:rPr>
                                  <m:t>230</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246</m:t>
                                </m:r>
                                <m:r>
                                  <a:rPr lang="en-US" b="0" i="1" smtClean="0">
                                    <a:latin typeface="Cambria Math" panose="02040503050406030204" pitchFamily="18" charset="0"/>
                                  </a:rPr>
                                  <m:t>,</m:t>
                                </m:r>
                                <m:r>
                                  <a:rPr lang="en-US" b="0" i="1" smtClean="0">
                                    <a:latin typeface="Cambria Math" panose="02040503050406030204" pitchFamily="18" charset="0"/>
                                  </a:rPr>
                                  <m:t>131</m:t>
                                </m:r>
                                <m:d>
                                  <m:dPr>
                                    <m:begChr m:val="["/>
                                    <m:endChr m:val="]"/>
                                    <m:ctrlPr>
                                      <a:rPr lang="en-US" b="0" i="1" smtClean="0">
                                        <a:latin typeface="Cambria Math" panose="02040503050406030204" pitchFamily="18" charset="0"/>
                                      </a:rPr>
                                    </m:ctrlPr>
                                  </m:dPr>
                                  <m:e>
                                    <m:r>
                                      <m:rPr>
                                        <m:sty m:val="p"/>
                                      </m:rPr>
                                      <a:rPr lang="el-GR" b="0" i="1" smtClean="0">
                                        <a:latin typeface="Cambria Math" panose="02040503050406030204" pitchFamily="18" charset="0"/>
                                      </a:rPr>
                                      <m:t>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e>
                                </m:d>
                              </m:oMath>
                            </m:oMathPara>
                          </a14:m>
                          <a:endParaRPr lang="en-US" dirty="0"/>
                        </a:p>
                      </a:txBody>
                      <a:tcPr/>
                    </a:tc>
                    <a:extLst>
                      <a:ext uri="{0D108BD9-81ED-4DB2-BD59-A6C34878D82A}">
                        <a16:rowId xmlns:a16="http://schemas.microsoft.com/office/drawing/2014/main" val="2332414390"/>
                      </a:ext>
                    </a:extLst>
                  </a:tr>
                  <a:tr h="370840">
                    <a:tc>
                      <a:txBody>
                        <a:bodyPr/>
                        <a:lstStyle/>
                        <a:p>
                          <a:pPr algn="ctr"/>
                          <a:r>
                            <a:rPr lang="en-US" dirty="0"/>
                            <a:t>Power</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19</m:t>
                                </m:r>
                                <m:r>
                                  <a:rPr lang="en-US" b="0" i="1" smtClean="0">
                                    <a:latin typeface="Cambria Math" panose="02040503050406030204" pitchFamily="18" charset="0"/>
                                  </a:rPr>
                                  <m:t>.</m:t>
                                </m:r>
                                <m:r>
                                  <a:rPr lang="en-US" b="0" i="1" smtClean="0">
                                    <a:latin typeface="Cambria Math" panose="02040503050406030204" pitchFamily="18" charset="0"/>
                                  </a:rPr>
                                  <m:t>62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tc>
                      <a:txBody>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20</m:t>
                                </m:r>
                                <m:r>
                                  <a:rPr lang="en-US" b="0" i="1" smtClean="0">
                                    <a:latin typeface="Cambria Math" panose="02040503050406030204" pitchFamily="18" charset="0"/>
                                  </a:rPr>
                                  <m:t>.</m:t>
                                </m:r>
                                <m:r>
                                  <a:rPr lang="en-US" b="0" i="1" smtClean="0">
                                    <a:latin typeface="Cambria Math" panose="02040503050406030204" pitchFamily="18" charset="0"/>
                                  </a:rPr>
                                  <m:t>02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𝑚𝑊</m:t>
                                    </m:r>
                                  </m:e>
                                </m:d>
                              </m:oMath>
                            </m:oMathPara>
                          </a14:m>
                          <a:endParaRPr lang="en-US" dirty="0"/>
                        </a:p>
                      </a:txBody>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369594</m:t>
                                </m:r>
                                <m:r>
                                  <a:rPr lang="en-US" b="0" i="1" smtClean="0">
                                    <a:latin typeface="Cambria Math" panose="02040503050406030204" pitchFamily="18" charset="0"/>
                                  </a:rPr>
                                  <m:t> [</m:t>
                                </m:r>
                                <m:r>
                                  <a:rPr lang="en-US" b="0" i="1" smtClean="0">
                                    <a:latin typeface="Cambria Math" panose="02040503050406030204" pitchFamily="18" charset="0"/>
                                  </a:rPr>
                                  <m:t>𝐶𝑦𝑐𝑙𝑒𝑠</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369594</m:t>
                                </m:r>
                                <m:r>
                                  <a:rPr lang="en-US" b="0" i="1" smtClean="0">
                                    <a:latin typeface="Cambria Math" panose="02040503050406030204" pitchFamily="18" charset="0"/>
                                  </a:rPr>
                                  <m:t> [</m:t>
                                </m:r>
                                <m:r>
                                  <a:rPr lang="en-US" b="0" i="1" smtClean="0">
                                    <a:latin typeface="Cambria Math" panose="02040503050406030204" pitchFamily="18" charset="0"/>
                                  </a:rPr>
                                  <m:t>𝐶𝑦𝑐𝑙𝑒𝑠</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99334101"/>
                      </a:ext>
                    </a:extLst>
                  </a:tr>
                </a:tbl>
              </a:graphicData>
            </a:graphic>
          </p:graphicFrame>
        </mc:Choice>
        <mc:Fallback xmlns="">
          <p:graphicFrame>
            <p:nvGraphicFramePr>
              <p:cNvPr id="12" name="Table 12">
                <a:extLst>
                  <a:ext uri="{FF2B5EF4-FFF2-40B4-BE49-F238E27FC236}">
                    <a16:creationId xmlns:a16="http://schemas.microsoft.com/office/drawing/2014/main" id="{C542E6C9-20AF-4395-BAF8-DC1E35FDE35F}"/>
                  </a:ext>
                </a:extLst>
              </p:cNvPr>
              <p:cNvGraphicFramePr>
                <a:graphicFrameLocks noGrp="1"/>
              </p:cNvGraphicFramePr>
              <p:nvPr>
                <p:extLst>
                  <p:ext uri="{D42A27DB-BD31-4B8C-83A1-F6EECF244321}">
                    <p14:modId xmlns:p14="http://schemas.microsoft.com/office/powerpoint/2010/main" val="2297953219"/>
                  </p:ext>
                </p:extLst>
              </p:nvPr>
            </p:nvGraphicFramePr>
            <p:xfrm>
              <a:off x="2288540" y="2610823"/>
              <a:ext cx="7614920" cy="1854200"/>
            </p:xfrm>
            <a:graphic>
              <a:graphicData uri="http://schemas.openxmlformats.org/drawingml/2006/table">
                <a:tbl>
                  <a:tblPr firstRow="1" bandRow="1">
                    <a:tableStyleId>{5C22544A-7EE6-4342-B048-85BDC9FD1C3A}</a:tableStyleId>
                  </a:tblPr>
                  <a:tblGrid>
                    <a:gridCol w="1488440">
                      <a:extLst>
                        <a:ext uri="{9D8B030D-6E8A-4147-A177-3AD203B41FA5}">
                          <a16:colId xmlns:a16="http://schemas.microsoft.com/office/drawing/2014/main" val="335642061"/>
                        </a:ext>
                      </a:extLst>
                    </a:gridCol>
                    <a:gridCol w="3017520">
                      <a:extLst>
                        <a:ext uri="{9D8B030D-6E8A-4147-A177-3AD203B41FA5}">
                          <a16:colId xmlns:a16="http://schemas.microsoft.com/office/drawing/2014/main" val="3017032101"/>
                        </a:ext>
                      </a:extLst>
                    </a:gridCol>
                    <a:gridCol w="3108960">
                      <a:extLst>
                        <a:ext uri="{9D8B030D-6E8A-4147-A177-3AD203B41FA5}">
                          <a16:colId xmlns:a16="http://schemas.microsoft.com/office/drawing/2014/main" val="3105117892"/>
                        </a:ext>
                      </a:extLst>
                    </a:gridCol>
                  </a:tblGrid>
                  <a:tr h="370840">
                    <a:tc>
                      <a:txBody>
                        <a:bodyPr/>
                        <a:lstStyle/>
                        <a:p>
                          <a:pPr algn="ctr"/>
                          <a:endParaRPr lang="en-US" dirty="0"/>
                        </a:p>
                      </a:txBody>
                      <a:tcPr/>
                    </a:tc>
                    <a:tc>
                      <a:txBody>
                        <a:bodyPr/>
                        <a:lstStyle/>
                        <a:p>
                          <a:pPr algn="ctr"/>
                          <a:r>
                            <a:rPr lang="en-US" dirty="0" err="1"/>
                            <a:t>GenPro</a:t>
                          </a:r>
                          <a:r>
                            <a:rPr lang="en-US" dirty="0"/>
                            <a:t> </a:t>
                          </a:r>
                          <a:r>
                            <a:rPr lang="en-US" dirty="0" err="1"/>
                            <a:t>PULPenix</a:t>
                          </a:r>
                          <a:endParaRPr lang="en-US" dirty="0"/>
                        </a:p>
                      </a:txBody>
                      <a:tcPr/>
                    </a:tc>
                    <a:tc>
                      <a:txBody>
                        <a:bodyPr/>
                        <a:lstStyle/>
                        <a:p>
                          <a:pPr algn="ctr"/>
                          <a:r>
                            <a:rPr lang="en-US" dirty="0" err="1"/>
                            <a:t>GenPro</a:t>
                          </a:r>
                          <a:r>
                            <a:rPr lang="en-US" dirty="0"/>
                            <a:t> </a:t>
                          </a:r>
                          <a:r>
                            <a:rPr lang="en-US" dirty="0" err="1"/>
                            <a:t>PULPenix</a:t>
                          </a:r>
                          <a:r>
                            <a:rPr lang="en-US" dirty="0"/>
                            <a:t> AES</a:t>
                          </a:r>
                        </a:p>
                      </a:txBody>
                      <a:tcPr/>
                    </a:tc>
                    <a:extLst>
                      <a:ext uri="{0D108BD9-81ED-4DB2-BD59-A6C34878D82A}">
                        <a16:rowId xmlns:a16="http://schemas.microsoft.com/office/drawing/2014/main" val="2978682260"/>
                      </a:ext>
                    </a:extLst>
                  </a:tr>
                  <a:tr h="370840">
                    <a:tc>
                      <a:txBody>
                        <a:bodyPr/>
                        <a:lstStyle/>
                        <a:p>
                          <a:pPr algn="ctr"/>
                          <a:r>
                            <a:rPr lang="en-US" dirty="0"/>
                            <a:t>Timing (slack)</a:t>
                          </a:r>
                        </a:p>
                      </a:txBody>
                      <a:tcPr/>
                    </a:tc>
                    <a:tc>
                      <a:txBody>
                        <a:bodyPr/>
                        <a:lstStyle/>
                        <a:p>
                          <a:endParaRPr lang="en-US"/>
                        </a:p>
                      </a:txBody>
                      <a:tcPr>
                        <a:blipFill>
                          <a:blip r:embed="rId3"/>
                          <a:stretch>
                            <a:fillRect l="-49395" t="-108197" r="-103629" b="-324590"/>
                          </a:stretch>
                        </a:blipFill>
                      </a:tcPr>
                    </a:tc>
                    <a:tc>
                      <a:txBody>
                        <a:bodyPr/>
                        <a:lstStyle/>
                        <a:p>
                          <a:endParaRPr lang="en-US"/>
                        </a:p>
                      </a:txBody>
                      <a:tcPr>
                        <a:blipFill>
                          <a:blip r:embed="rId3"/>
                          <a:stretch>
                            <a:fillRect l="-145294" t="-108197" r="-784" b="-324590"/>
                          </a:stretch>
                        </a:blipFill>
                      </a:tcPr>
                    </a:tc>
                    <a:extLst>
                      <a:ext uri="{0D108BD9-81ED-4DB2-BD59-A6C34878D82A}">
                        <a16:rowId xmlns:a16="http://schemas.microsoft.com/office/drawing/2014/main" val="1585810006"/>
                      </a:ext>
                    </a:extLst>
                  </a:tr>
                  <a:tr h="370840">
                    <a:tc>
                      <a:txBody>
                        <a:bodyPr/>
                        <a:lstStyle/>
                        <a:p>
                          <a:pPr algn="ctr"/>
                          <a:r>
                            <a:rPr lang="en-US" dirty="0"/>
                            <a:t>Area</a:t>
                          </a:r>
                        </a:p>
                      </a:txBody>
                      <a:tcPr/>
                    </a:tc>
                    <a:tc>
                      <a:txBody>
                        <a:bodyPr/>
                        <a:lstStyle/>
                        <a:p>
                          <a:endParaRPr lang="en-US"/>
                        </a:p>
                      </a:txBody>
                      <a:tcPr>
                        <a:blipFill>
                          <a:blip r:embed="rId3"/>
                          <a:stretch>
                            <a:fillRect l="-49395" t="-208197" r="-103629" b="-224590"/>
                          </a:stretch>
                        </a:blipFill>
                      </a:tcPr>
                    </a:tc>
                    <a:tc>
                      <a:txBody>
                        <a:bodyPr/>
                        <a:lstStyle/>
                        <a:p>
                          <a:endParaRPr lang="en-US"/>
                        </a:p>
                      </a:txBody>
                      <a:tcPr>
                        <a:blipFill>
                          <a:blip r:embed="rId3"/>
                          <a:stretch>
                            <a:fillRect l="-145294" t="-208197" r="-784" b="-224590"/>
                          </a:stretch>
                        </a:blipFill>
                      </a:tcPr>
                    </a:tc>
                    <a:extLst>
                      <a:ext uri="{0D108BD9-81ED-4DB2-BD59-A6C34878D82A}">
                        <a16:rowId xmlns:a16="http://schemas.microsoft.com/office/drawing/2014/main" val="2332414390"/>
                      </a:ext>
                    </a:extLst>
                  </a:tr>
                  <a:tr h="370840">
                    <a:tc>
                      <a:txBody>
                        <a:bodyPr/>
                        <a:lstStyle/>
                        <a:p>
                          <a:pPr algn="ctr"/>
                          <a:r>
                            <a:rPr lang="en-US" dirty="0"/>
                            <a:t>Power</a:t>
                          </a:r>
                        </a:p>
                      </a:txBody>
                      <a:tcPr/>
                    </a:tc>
                    <a:tc>
                      <a:txBody>
                        <a:bodyPr/>
                        <a:lstStyle/>
                        <a:p>
                          <a:endParaRPr lang="en-US"/>
                        </a:p>
                      </a:txBody>
                      <a:tcPr>
                        <a:blipFill>
                          <a:blip r:embed="rId3"/>
                          <a:stretch>
                            <a:fillRect l="-49395" t="-308197" r="-103629" b="-124590"/>
                          </a:stretch>
                        </a:blipFill>
                      </a:tcPr>
                    </a:tc>
                    <a:tc>
                      <a:txBody>
                        <a:bodyPr/>
                        <a:lstStyle/>
                        <a:p>
                          <a:endParaRPr lang="en-US"/>
                        </a:p>
                      </a:txBody>
                      <a:tcPr>
                        <a:blipFill>
                          <a:blip r:embed="rId3"/>
                          <a:stretch>
                            <a:fillRect l="-145294" t="-308197" r="-784" b="-124590"/>
                          </a:stretch>
                        </a:blipFill>
                      </a:tcPr>
                    </a:tc>
                    <a:extLst>
                      <a:ext uri="{0D108BD9-81ED-4DB2-BD59-A6C34878D82A}">
                        <a16:rowId xmlns:a16="http://schemas.microsoft.com/office/drawing/2014/main" val="960339406"/>
                      </a:ext>
                    </a:extLst>
                  </a:tr>
                  <a:tr h="370840">
                    <a:tc>
                      <a:txBody>
                        <a:bodyPr/>
                        <a:lstStyle/>
                        <a:p>
                          <a:pPr algn="ctr"/>
                          <a:r>
                            <a:rPr lang="en-US" dirty="0"/>
                            <a:t>CoreMark</a:t>
                          </a:r>
                        </a:p>
                      </a:txBody>
                      <a:tcPr/>
                    </a:tc>
                    <a:tc>
                      <a:txBody>
                        <a:bodyPr/>
                        <a:lstStyle/>
                        <a:p>
                          <a:endParaRPr lang="en-US"/>
                        </a:p>
                      </a:txBody>
                      <a:tcPr>
                        <a:blipFill>
                          <a:blip r:embed="rId3"/>
                          <a:stretch>
                            <a:fillRect l="-49395" t="-408197" r="-103629" b="-24590"/>
                          </a:stretch>
                        </a:blipFill>
                      </a:tcPr>
                    </a:tc>
                    <a:tc>
                      <a:txBody>
                        <a:bodyPr/>
                        <a:lstStyle/>
                        <a:p>
                          <a:endParaRPr lang="en-US"/>
                        </a:p>
                      </a:txBody>
                      <a:tcPr>
                        <a:blipFill>
                          <a:blip r:embed="rId3"/>
                          <a:stretch>
                            <a:fillRect l="-145294" t="-408197" r="-784" b="-24590"/>
                          </a:stretch>
                        </a:blipFill>
                      </a:tcPr>
                    </a:tc>
                    <a:extLst>
                      <a:ext uri="{0D108BD9-81ED-4DB2-BD59-A6C34878D82A}">
                        <a16:rowId xmlns:a16="http://schemas.microsoft.com/office/drawing/2014/main" val="3899334101"/>
                      </a:ext>
                    </a:extLst>
                  </a:tr>
                </a:tbl>
              </a:graphicData>
            </a:graphic>
          </p:graphicFrame>
        </mc:Fallback>
      </mc:AlternateContent>
      <p:sp>
        <p:nvSpPr>
          <p:cNvPr id="8" name="Slide Number Placeholder 1">
            <a:extLst>
              <a:ext uri="{FF2B5EF4-FFF2-40B4-BE49-F238E27FC236}">
                <a16:creationId xmlns:a16="http://schemas.microsoft.com/office/drawing/2014/main" id="{F2FD30B9-1AD9-4933-A2A3-9005E878ABB2}"/>
              </a:ext>
            </a:extLst>
          </p:cNvPr>
          <p:cNvSpPr txBox="1">
            <a:spLocks/>
          </p:cNvSpPr>
          <p:nvPr/>
        </p:nvSpPr>
        <p:spPr>
          <a:xfrm>
            <a:off x="11741690" y="6442539"/>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31</a:t>
            </a:fld>
            <a:endParaRPr lang="en-IL" sz="1600" dirty="0"/>
          </a:p>
        </p:txBody>
      </p:sp>
      <p:sp>
        <p:nvSpPr>
          <p:cNvPr id="5" name="Title 1">
            <a:extLst>
              <a:ext uri="{FF2B5EF4-FFF2-40B4-BE49-F238E27FC236}">
                <a16:creationId xmlns:a16="http://schemas.microsoft.com/office/drawing/2014/main" id="{85538D7A-7C4F-42A2-86EE-FFA048023B1B}"/>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6" name="TextBox 5">
            <a:extLst>
              <a:ext uri="{FF2B5EF4-FFF2-40B4-BE49-F238E27FC236}">
                <a16:creationId xmlns:a16="http://schemas.microsoft.com/office/drawing/2014/main" id="{1872046E-5CC5-48DF-B025-9C316247F3A6}"/>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7" name="TextBox 6">
            <a:extLst>
              <a:ext uri="{FF2B5EF4-FFF2-40B4-BE49-F238E27FC236}">
                <a16:creationId xmlns:a16="http://schemas.microsoft.com/office/drawing/2014/main" id="{7D2E8B73-E6DD-48BE-A8DB-254EC64D591E}"/>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9" name="TextBox 8">
            <a:extLst>
              <a:ext uri="{FF2B5EF4-FFF2-40B4-BE49-F238E27FC236}">
                <a16:creationId xmlns:a16="http://schemas.microsoft.com/office/drawing/2014/main" id="{6216476C-D05A-4DC5-AA7F-B2AF7509E694}"/>
              </a:ext>
            </a:extLst>
          </p:cNvPr>
          <p:cNvSpPr txBox="1"/>
          <p:nvPr/>
        </p:nvSpPr>
        <p:spPr>
          <a:xfrm>
            <a:off x="9955107" y="6478239"/>
            <a:ext cx="1630783" cy="338554"/>
          </a:xfrm>
          <a:prstGeom prst="rect">
            <a:avLst/>
          </a:prstGeom>
          <a:noFill/>
        </p:spPr>
        <p:txBody>
          <a:bodyPr wrap="square" rtlCol="0">
            <a:spAutoFit/>
          </a:bodyPr>
          <a:lstStyle/>
          <a:p>
            <a:pPr algn="ctr"/>
            <a:r>
              <a:rPr lang="en-US" sz="1600" dirty="0">
                <a:latin typeface="+mj-lt"/>
              </a:rPr>
              <a:t>Performance</a:t>
            </a:r>
          </a:p>
        </p:txBody>
      </p:sp>
      <p:sp>
        <p:nvSpPr>
          <p:cNvPr id="10" name="TextBox 9">
            <a:extLst>
              <a:ext uri="{FF2B5EF4-FFF2-40B4-BE49-F238E27FC236}">
                <a16:creationId xmlns:a16="http://schemas.microsoft.com/office/drawing/2014/main" id="{0608FEF7-F712-4141-A0B6-6C4D1D53E8FF}"/>
              </a:ext>
            </a:extLst>
          </p:cNvPr>
          <p:cNvSpPr txBox="1"/>
          <p:nvPr/>
        </p:nvSpPr>
        <p:spPr>
          <a:xfrm>
            <a:off x="8294739" y="6469826"/>
            <a:ext cx="1597014" cy="338554"/>
          </a:xfrm>
          <a:prstGeom prst="rect">
            <a:avLst/>
          </a:prstGeom>
          <a:noFill/>
        </p:spPr>
        <p:txBody>
          <a:bodyPr wrap="square" rtlCol="0">
            <a:spAutoFit/>
          </a:bodyPr>
          <a:lstStyle/>
          <a:p>
            <a:pPr algn="ctr"/>
            <a:r>
              <a:rPr lang="en-US" sz="1600" dirty="0">
                <a:latin typeface="+mj-lt"/>
              </a:rPr>
              <a:t>Simulation</a:t>
            </a:r>
          </a:p>
        </p:txBody>
      </p:sp>
      <p:cxnSp>
        <p:nvCxnSpPr>
          <p:cNvPr id="13" name="Straight Connector 12">
            <a:extLst>
              <a:ext uri="{FF2B5EF4-FFF2-40B4-BE49-F238E27FC236}">
                <a16:creationId xmlns:a16="http://schemas.microsoft.com/office/drawing/2014/main" id="{76D653E1-C248-486F-9AC3-9B9AD7870450}"/>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76967B-9778-4A08-8E11-055B528A5DEB}"/>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E90C100-726D-428E-B32F-F7E79FA333E4}"/>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FF8237C-7A7C-4737-A0E2-5C818D762C36}"/>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3C9BBF2-069B-4F8D-9789-BD4A84D6241D}"/>
              </a:ext>
            </a:extLst>
          </p:cNvPr>
          <p:cNvSpPr txBox="1"/>
          <p:nvPr/>
        </p:nvSpPr>
        <p:spPr>
          <a:xfrm>
            <a:off x="6623152" y="6469826"/>
            <a:ext cx="1623841" cy="338554"/>
          </a:xfrm>
          <a:prstGeom prst="rect">
            <a:avLst/>
          </a:prstGeom>
          <a:noFill/>
        </p:spPr>
        <p:txBody>
          <a:bodyPr wrap="square" rtlCol="0">
            <a:spAutoFit/>
          </a:bodyPr>
          <a:lstStyle/>
          <a:p>
            <a:pPr algn="ctr"/>
            <a:r>
              <a:rPr lang="en-US" sz="1600" dirty="0">
                <a:latin typeface="+mj-lt"/>
              </a:rPr>
              <a:t>Compilation</a:t>
            </a:r>
            <a:endParaRPr lang="en-IL" sz="1600" dirty="0">
              <a:latin typeface="+mj-lt"/>
            </a:endParaRPr>
          </a:p>
        </p:txBody>
      </p:sp>
      <p:cxnSp>
        <p:nvCxnSpPr>
          <p:cNvPr id="19" name="Straight Connector 18">
            <a:extLst>
              <a:ext uri="{FF2B5EF4-FFF2-40B4-BE49-F238E27FC236}">
                <a16:creationId xmlns:a16="http://schemas.microsoft.com/office/drawing/2014/main" id="{61C06994-003B-4AA4-89DB-8CEA76EC5F8C}"/>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710FE4-F6DD-47B4-96F4-929F5AF0BD80}"/>
              </a:ext>
            </a:extLst>
          </p:cNvPr>
          <p:cNvSpPr/>
          <p:nvPr/>
        </p:nvSpPr>
        <p:spPr>
          <a:xfrm>
            <a:off x="9925393" y="6450786"/>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2896460-AD00-46E3-8E7C-C3EB40AE4159}"/>
              </a:ext>
            </a:extLst>
          </p:cNvPr>
          <p:cNvSpPr txBox="1"/>
          <p:nvPr/>
        </p:nvSpPr>
        <p:spPr>
          <a:xfrm>
            <a:off x="4978031" y="6482199"/>
            <a:ext cx="1623841" cy="338554"/>
          </a:xfrm>
          <a:prstGeom prst="rect">
            <a:avLst/>
          </a:prstGeom>
          <a:noFill/>
        </p:spPr>
        <p:txBody>
          <a:bodyPr wrap="square" rtlCol="0">
            <a:spAutoFit/>
          </a:bodyPr>
          <a:lstStyle/>
          <a:p>
            <a:pPr algn="ctr"/>
            <a:r>
              <a:rPr lang="en-US" sz="1600" dirty="0">
                <a:latin typeface="+mj-lt"/>
              </a:rPr>
              <a:t>Synthesis</a:t>
            </a:r>
            <a:endParaRPr lang="en-IL" sz="1600" dirty="0">
              <a:latin typeface="+mj-lt"/>
            </a:endParaRPr>
          </a:p>
        </p:txBody>
      </p:sp>
      <p:cxnSp>
        <p:nvCxnSpPr>
          <p:cNvPr id="22" name="Straight Connector 21">
            <a:extLst>
              <a:ext uri="{FF2B5EF4-FFF2-40B4-BE49-F238E27FC236}">
                <a16:creationId xmlns:a16="http://schemas.microsoft.com/office/drawing/2014/main" id="{4DE5953F-920F-43A3-8AB1-AFD03A3A3A65}"/>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383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B85DB-7A42-4B37-8686-37202A92C39B}"/>
              </a:ext>
            </a:extLst>
          </p:cNvPr>
          <p:cNvSpPr txBox="1"/>
          <p:nvPr/>
        </p:nvSpPr>
        <p:spPr>
          <a:xfrm>
            <a:off x="4061459" y="448794"/>
            <a:ext cx="4069080" cy="523220"/>
          </a:xfrm>
          <a:prstGeom prst="rect">
            <a:avLst/>
          </a:prstGeom>
          <a:noFill/>
        </p:spPr>
        <p:txBody>
          <a:bodyPr wrap="square" rtlCol="0">
            <a:spAutoFit/>
          </a:bodyPr>
          <a:lstStyle/>
          <a:p>
            <a:pPr algn="ctr"/>
            <a:r>
              <a:rPr lang="en-US" sz="2800" b="1" u="sng" dirty="0"/>
              <a:t>Conclusions</a:t>
            </a:r>
            <a:endParaRPr lang="en-US" b="1" u="sng" dirty="0"/>
          </a:p>
        </p:txBody>
      </p:sp>
      <p:sp>
        <p:nvSpPr>
          <p:cNvPr id="3" name="Subtitle 2">
            <a:extLst>
              <a:ext uri="{FF2B5EF4-FFF2-40B4-BE49-F238E27FC236}">
                <a16:creationId xmlns:a16="http://schemas.microsoft.com/office/drawing/2014/main" id="{58F59830-9081-4CF1-AA76-35F92F9534F0}"/>
              </a:ext>
            </a:extLst>
          </p:cNvPr>
          <p:cNvSpPr txBox="1">
            <a:spLocks/>
          </p:cNvSpPr>
          <p:nvPr/>
        </p:nvSpPr>
        <p:spPr>
          <a:xfrm>
            <a:off x="2013204" y="1801368"/>
            <a:ext cx="8165592" cy="380390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42900">
              <a:spcBef>
                <a:spcPts val="1200"/>
              </a:spcBef>
            </a:pPr>
            <a:r>
              <a:rPr lang="en-US" sz="1800" dirty="0">
                <a:latin typeface="Arial" panose="020B0604020202020204" pitchFamily="34" charset="0"/>
                <a:cs typeface="Arial" panose="020B0604020202020204" pitchFamily="34" charset="0"/>
              </a:rPr>
              <a:t>Successfully integrate AES engine inside RISCV core</a:t>
            </a:r>
          </a:p>
          <a:p>
            <a:pPr lvl="1" indent="-342900">
              <a:spcBef>
                <a:spcPts val="1200"/>
              </a:spcBef>
            </a:pPr>
            <a:r>
              <a:rPr lang="en-US" sz="1400" dirty="0">
                <a:latin typeface="Arial" panose="020B0604020202020204" pitchFamily="34" charset="0"/>
                <a:cs typeface="Arial" panose="020B0604020202020204" pitchFamily="34" charset="0"/>
              </a:rPr>
              <a:t>Minimal effect on power and timing performance</a:t>
            </a:r>
          </a:p>
          <a:p>
            <a:pPr lvl="1" indent="-342900">
              <a:spcBef>
                <a:spcPts val="1200"/>
              </a:spcBef>
            </a:pPr>
            <a:r>
              <a:rPr lang="en-US" sz="1400" dirty="0">
                <a:latin typeface="Arial" panose="020B0604020202020204" pitchFamily="34" charset="0"/>
                <a:cs typeface="Arial" panose="020B0604020202020204" pitchFamily="34" charset="0"/>
              </a:rPr>
              <a:t>Significant effect on area</a:t>
            </a:r>
          </a:p>
          <a:p>
            <a:pPr indent="-342900">
              <a:spcBef>
                <a:spcPts val="1200"/>
              </a:spcBef>
            </a:pPr>
            <a:r>
              <a:rPr lang="en-US" sz="1800" dirty="0">
                <a:latin typeface="Arial" panose="020B0604020202020204" pitchFamily="34" charset="0"/>
                <a:cs typeface="Arial" panose="020B0604020202020204" pitchFamily="34" charset="0"/>
              </a:rPr>
              <a:t>Create user friendly AES commands support</a:t>
            </a:r>
          </a:p>
          <a:p>
            <a:pPr lvl="1" indent="-342900">
              <a:spcBef>
                <a:spcPts val="1200"/>
              </a:spcBef>
            </a:pPr>
            <a:r>
              <a:rPr lang="en-US" sz="1400" dirty="0">
                <a:latin typeface="Arial" panose="020B0604020202020204" pitchFamily="34" charset="0"/>
                <a:cs typeface="Arial" panose="020B0604020202020204" pitchFamily="34" charset="0"/>
              </a:rPr>
              <a:t>Add compiling scripts that run before GNU’s compiler</a:t>
            </a:r>
          </a:p>
          <a:p>
            <a:pPr lvl="1" indent="-342900">
              <a:spcBef>
                <a:spcPts val="1200"/>
              </a:spcBef>
            </a:pPr>
            <a:r>
              <a:rPr lang="en-US" sz="1400" dirty="0">
                <a:latin typeface="Arial" panose="020B0604020202020204" pitchFamily="34" charset="0"/>
                <a:cs typeface="Arial" panose="020B0604020202020204" pitchFamily="34" charset="0"/>
              </a:rPr>
              <a:t>Create AES verification script</a:t>
            </a:r>
          </a:p>
          <a:p>
            <a:pPr indent="-342900">
              <a:spcBef>
                <a:spcPts val="1200"/>
              </a:spcBef>
            </a:pPr>
            <a:r>
              <a:rPr lang="en-US" sz="1800" dirty="0">
                <a:latin typeface="Arial" panose="020B0604020202020204" pitchFamily="34" charset="0"/>
                <a:cs typeface="Arial" panose="020B0604020202020204" pitchFamily="34" charset="0"/>
              </a:rPr>
              <a:t>Improve existing simulation scripts</a:t>
            </a:r>
          </a:p>
          <a:p>
            <a:pPr lvl="1" indent="-342900">
              <a:spcBef>
                <a:spcPts val="1200"/>
              </a:spcBef>
            </a:pPr>
            <a:r>
              <a:rPr lang="en-US" sz="1400" dirty="0">
                <a:latin typeface="Arial" panose="020B0604020202020204" pitchFamily="34" charset="0"/>
                <a:cs typeface="Arial" panose="020B0604020202020204" pitchFamily="34" charset="0"/>
              </a:rPr>
              <a:t>Improve </a:t>
            </a:r>
            <a:r>
              <a:rPr lang="en-US" sz="1400" dirty="0" err="1">
                <a:latin typeface="Arial" panose="020B0604020202020204" pitchFamily="34" charset="0"/>
                <a:cs typeface="Arial" panose="020B0604020202020204" pitchFamily="34" charset="0"/>
              </a:rPr>
              <a:t>GenPro</a:t>
            </a:r>
            <a:r>
              <a:rPr lang="en-US" sz="1400" dirty="0">
                <a:latin typeface="Arial" panose="020B0604020202020204" pitchFamily="34" charset="0"/>
                <a:cs typeface="Arial" panose="020B0604020202020204" pitchFamily="34" charset="0"/>
              </a:rPr>
              <a:t> setup script</a:t>
            </a:r>
          </a:p>
          <a:p>
            <a:pPr lvl="1" indent="-342900">
              <a:spcBef>
                <a:spcPts val="1200"/>
              </a:spcBef>
            </a:pPr>
            <a:r>
              <a:rPr lang="en-US" sz="1400" dirty="0">
                <a:latin typeface="Arial" panose="020B0604020202020204" pitchFamily="34" charset="0"/>
                <a:cs typeface="Arial" panose="020B0604020202020204" pitchFamily="34" charset="0"/>
              </a:rPr>
              <a:t>Add new simulation options </a:t>
            </a:r>
          </a:p>
          <a:p>
            <a:pPr indent="-342900">
              <a:spcBef>
                <a:spcPts val="1200"/>
              </a:spcBef>
            </a:pPr>
            <a:r>
              <a:rPr lang="en-US" sz="1800" dirty="0">
                <a:latin typeface="Arial" panose="020B0604020202020204" pitchFamily="34" charset="0"/>
                <a:cs typeface="Arial" panose="020B0604020202020204" pitchFamily="34" charset="0"/>
              </a:rPr>
              <a:t>Add synthesis script</a:t>
            </a:r>
          </a:p>
          <a:p>
            <a:pPr lvl="1" indent="-342900">
              <a:spcBef>
                <a:spcPts val="1200"/>
              </a:spcBef>
            </a:pPr>
            <a:r>
              <a:rPr lang="en-US" sz="1400" dirty="0">
                <a:latin typeface="Arial" panose="020B0604020202020204" pitchFamily="34" charset="0"/>
                <a:cs typeface="Arial" panose="020B0604020202020204" pitchFamily="34" charset="0"/>
              </a:rPr>
              <a:t>No need to open </a:t>
            </a:r>
            <a:r>
              <a:rPr lang="en-US" sz="1400" dirty="0" err="1">
                <a:latin typeface="Arial" panose="020B0604020202020204" pitchFamily="34" charset="0"/>
                <a:cs typeface="Arial" panose="020B0604020202020204" pitchFamily="34" charset="0"/>
              </a:rPr>
              <a:t>dc_shell</a:t>
            </a:r>
            <a:r>
              <a:rPr lang="en-US" sz="1400" dirty="0">
                <a:latin typeface="Arial" panose="020B0604020202020204" pitchFamily="34" charset="0"/>
                <a:cs typeface="Arial" panose="020B0604020202020204" pitchFamily="34" charset="0"/>
              </a:rPr>
              <a:t> to synthesize the project</a:t>
            </a:r>
          </a:p>
        </p:txBody>
      </p:sp>
      <p:sp>
        <p:nvSpPr>
          <p:cNvPr id="5" name="Slide Number Placeholder 1">
            <a:extLst>
              <a:ext uri="{FF2B5EF4-FFF2-40B4-BE49-F238E27FC236}">
                <a16:creationId xmlns:a16="http://schemas.microsoft.com/office/drawing/2014/main" id="{34500D5A-1548-4C4A-A48E-5562C55CE9C1}"/>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32</a:t>
            </a:fld>
            <a:endParaRPr lang="en-IL" sz="1600" dirty="0"/>
          </a:p>
        </p:txBody>
      </p:sp>
    </p:spTree>
    <p:extLst>
      <p:ext uri="{BB962C8B-B14F-4D97-AF65-F5344CB8AC3E}">
        <p14:creationId xmlns:p14="http://schemas.microsoft.com/office/powerpoint/2010/main" val="3225653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F8D749-2C94-42DD-A37A-5C42D38874BF}"/>
              </a:ext>
            </a:extLst>
          </p:cNvPr>
          <p:cNvSpPr>
            <a:spLocks noGrp="1"/>
          </p:cNvSpPr>
          <p:nvPr>
            <p:ph type="sldNum" sz="quarter" idx="12"/>
          </p:nvPr>
        </p:nvSpPr>
        <p:spPr/>
        <p:txBody>
          <a:bodyPr/>
          <a:lstStyle/>
          <a:p>
            <a:fld id="{FA14CE62-B6AF-475A-BB26-7E2CBB4B5225}" type="slidenum">
              <a:rPr lang="en-IL" smtClean="0"/>
              <a:t>33</a:t>
            </a:fld>
            <a:endParaRPr lang="en-IL"/>
          </a:p>
        </p:txBody>
      </p:sp>
      <p:sp>
        <p:nvSpPr>
          <p:cNvPr id="3" name="TextBox 2">
            <a:extLst>
              <a:ext uri="{FF2B5EF4-FFF2-40B4-BE49-F238E27FC236}">
                <a16:creationId xmlns:a16="http://schemas.microsoft.com/office/drawing/2014/main" id="{B81FDF9F-D9BA-423C-878F-1F70502DBF94}"/>
              </a:ext>
            </a:extLst>
          </p:cNvPr>
          <p:cNvSpPr txBox="1"/>
          <p:nvPr/>
        </p:nvSpPr>
        <p:spPr>
          <a:xfrm>
            <a:off x="4061460" y="2726168"/>
            <a:ext cx="4069080" cy="523220"/>
          </a:xfrm>
          <a:prstGeom prst="rect">
            <a:avLst/>
          </a:prstGeom>
          <a:noFill/>
        </p:spPr>
        <p:txBody>
          <a:bodyPr wrap="square" rtlCol="0">
            <a:spAutoFit/>
          </a:bodyPr>
          <a:lstStyle/>
          <a:p>
            <a:pPr algn="ctr"/>
            <a:r>
              <a:rPr lang="en-US" sz="2800" b="1" dirty="0"/>
              <a:t>Questions?</a:t>
            </a:r>
            <a:endParaRPr lang="en-US" b="1" dirty="0"/>
          </a:p>
        </p:txBody>
      </p:sp>
    </p:spTree>
    <p:extLst>
      <p:ext uri="{BB962C8B-B14F-4D97-AF65-F5344CB8AC3E}">
        <p14:creationId xmlns:p14="http://schemas.microsoft.com/office/powerpoint/2010/main" val="2272742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197479-FA3F-49F5-80F6-35CBB7276BAE}"/>
              </a:ext>
            </a:extLst>
          </p:cNvPr>
          <p:cNvSpPr>
            <a:spLocks noGrp="1"/>
          </p:cNvSpPr>
          <p:nvPr>
            <p:ph type="sldNum" sz="quarter" idx="12"/>
          </p:nvPr>
        </p:nvSpPr>
        <p:spPr/>
        <p:txBody>
          <a:bodyPr/>
          <a:lstStyle/>
          <a:p>
            <a:fld id="{FA14CE62-B6AF-475A-BB26-7E2CBB4B5225}" type="slidenum">
              <a:rPr lang="en-IL" smtClean="0"/>
              <a:t>34</a:t>
            </a:fld>
            <a:endParaRPr lang="en-IL"/>
          </a:p>
        </p:txBody>
      </p:sp>
      <p:sp>
        <p:nvSpPr>
          <p:cNvPr id="3" name="TextBox 2">
            <a:extLst>
              <a:ext uri="{FF2B5EF4-FFF2-40B4-BE49-F238E27FC236}">
                <a16:creationId xmlns:a16="http://schemas.microsoft.com/office/drawing/2014/main" id="{333254D7-4DB4-4CD7-B516-6F02C6374C49}"/>
              </a:ext>
            </a:extLst>
          </p:cNvPr>
          <p:cNvSpPr txBox="1"/>
          <p:nvPr/>
        </p:nvSpPr>
        <p:spPr>
          <a:xfrm>
            <a:off x="3816398" y="2905780"/>
            <a:ext cx="4559203" cy="523220"/>
          </a:xfrm>
          <a:prstGeom prst="rect">
            <a:avLst/>
          </a:prstGeom>
          <a:noFill/>
        </p:spPr>
        <p:txBody>
          <a:bodyPr wrap="square" rtlCol="0">
            <a:spAutoFit/>
          </a:bodyPr>
          <a:lstStyle/>
          <a:p>
            <a:pPr algn="ctr"/>
            <a:r>
              <a:rPr lang="en-US" sz="2800" b="1" dirty="0"/>
              <a:t>Thank you for your time!</a:t>
            </a:r>
            <a:endParaRPr lang="en-US" b="1" dirty="0"/>
          </a:p>
        </p:txBody>
      </p:sp>
    </p:spTree>
    <p:extLst>
      <p:ext uri="{BB962C8B-B14F-4D97-AF65-F5344CB8AC3E}">
        <p14:creationId xmlns:p14="http://schemas.microsoft.com/office/powerpoint/2010/main" val="408778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F67AB-8656-4CA7-A84C-8971E2DA80AA}"/>
              </a:ext>
            </a:extLst>
          </p:cNvPr>
          <p:cNvPicPr>
            <a:picLocks noChangeAspect="1"/>
          </p:cNvPicPr>
          <p:nvPr/>
        </p:nvPicPr>
        <p:blipFill>
          <a:blip r:embed="rId3"/>
          <a:stretch>
            <a:fillRect/>
          </a:stretch>
        </p:blipFill>
        <p:spPr>
          <a:xfrm>
            <a:off x="1171575" y="1779032"/>
            <a:ext cx="9848850" cy="3924300"/>
          </a:xfrm>
          <a:prstGeom prst="rect">
            <a:avLst/>
          </a:prstGeom>
        </p:spPr>
      </p:pic>
      <p:sp>
        <p:nvSpPr>
          <p:cNvPr id="4" name="TextBox 3">
            <a:extLst>
              <a:ext uri="{FF2B5EF4-FFF2-40B4-BE49-F238E27FC236}">
                <a16:creationId xmlns:a16="http://schemas.microsoft.com/office/drawing/2014/main" id="{FEC678AD-6883-47DE-8518-89EE967186A4}"/>
              </a:ext>
            </a:extLst>
          </p:cNvPr>
          <p:cNvSpPr txBox="1"/>
          <p:nvPr/>
        </p:nvSpPr>
        <p:spPr>
          <a:xfrm>
            <a:off x="2494156" y="953946"/>
            <a:ext cx="7203688" cy="523220"/>
          </a:xfrm>
          <a:prstGeom prst="rect">
            <a:avLst/>
          </a:prstGeom>
          <a:noFill/>
        </p:spPr>
        <p:txBody>
          <a:bodyPr wrap="square" rtlCol="0">
            <a:spAutoFit/>
          </a:bodyPr>
          <a:lstStyle/>
          <a:p>
            <a:pPr algn="ctr"/>
            <a:r>
              <a:rPr lang="en-US" sz="2800" u="sng" dirty="0"/>
              <a:t>RI5CY Core</a:t>
            </a:r>
          </a:p>
        </p:txBody>
      </p:sp>
      <p:sp>
        <p:nvSpPr>
          <p:cNvPr id="5" name="Slide Number Placeholder 1">
            <a:extLst>
              <a:ext uri="{FF2B5EF4-FFF2-40B4-BE49-F238E27FC236}">
                <a16:creationId xmlns:a16="http://schemas.microsoft.com/office/drawing/2014/main" id="{2884C58F-8B1B-49D2-8DF1-B9F1E99046BB}"/>
              </a:ext>
            </a:extLst>
          </p:cNvPr>
          <p:cNvSpPr txBox="1">
            <a:spLocks/>
          </p:cNvSpPr>
          <p:nvPr/>
        </p:nvSpPr>
        <p:spPr>
          <a:xfrm>
            <a:off x="11741690" y="6495535"/>
            <a:ext cx="45031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4</a:t>
            </a:fld>
            <a:endParaRPr lang="en-IL" sz="1600" dirty="0"/>
          </a:p>
        </p:txBody>
      </p:sp>
    </p:spTree>
    <p:extLst>
      <p:ext uri="{BB962C8B-B14F-4D97-AF65-F5344CB8AC3E}">
        <p14:creationId xmlns:p14="http://schemas.microsoft.com/office/powerpoint/2010/main" val="112761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D29BF-6663-4462-8D1B-383475FCC12A}"/>
              </a:ext>
            </a:extLst>
          </p:cNvPr>
          <p:cNvSpPr txBox="1"/>
          <p:nvPr/>
        </p:nvSpPr>
        <p:spPr>
          <a:xfrm>
            <a:off x="2935939" y="571677"/>
            <a:ext cx="6320117" cy="523220"/>
          </a:xfrm>
          <a:prstGeom prst="rect">
            <a:avLst/>
          </a:prstGeom>
          <a:noFill/>
        </p:spPr>
        <p:txBody>
          <a:bodyPr wrap="square" rtlCol="0">
            <a:spAutoFit/>
          </a:bodyPr>
          <a:lstStyle/>
          <a:p>
            <a:pPr algn="ctr"/>
            <a:r>
              <a:rPr lang="en-US" sz="2800" b="1" u="sng" dirty="0">
                <a:latin typeface="Arial" panose="020B0604020202020204" pitchFamily="34" charset="0"/>
                <a:cs typeface="Arial" panose="020B0604020202020204" pitchFamily="34" charset="0"/>
              </a:rPr>
              <a:t>Goals</a:t>
            </a:r>
            <a:endParaRPr lang="en-IL" sz="20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2367383-EB65-412C-8188-32EE4752C003}"/>
              </a:ext>
            </a:extLst>
          </p:cNvPr>
          <p:cNvSpPr txBox="1"/>
          <p:nvPr/>
        </p:nvSpPr>
        <p:spPr>
          <a:xfrm>
            <a:off x="1245703" y="1797784"/>
            <a:ext cx="9700590" cy="3108543"/>
          </a:xfrm>
          <a:prstGeom prst="rect">
            <a:avLst/>
          </a:prstGeom>
          <a:noFill/>
        </p:spPr>
        <p:txBody>
          <a:bodyPr wrap="square" rtlCol="0">
            <a:spAutoFit/>
          </a:bodyPr>
          <a:lstStyle/>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Knowing RISC-V PULP</a:t>
            </a:r>
            <a:r>
              <a:rPr lang="en-US" dirty="0">
                <a:latin typeface="Arial" panose="020B0604020202020204" pitchFamily="34" charset="0"/>
                <a:cs typeface="Arial" panose="020B0604020202020204" pitchFamily="34" charset="0"/>
              </a:rPr>
              <a:t>ENIX</a:t>
            </a:r>
            <a:r>
              <a:rPr lang="en-IL" dirty="0">
                <a:latin typeface="Arial" panose="020B0604020202020204" pitchFamily="34" charset="0"/>
                <a:cs typeface="Arial" panose="020B0604020202020204" pitchFamily="34" charset="0"/>
              </a:rPr>
              <a:t> infrastructure</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Based on Michael and </a:t>
            </a:r>
            <a:r>
              <a:rPr lang="en-US" sz="1400" dirty="0" err="1">
                <a:latin typeface="Arial" panose="020B0604020202020204" pitchFamily="34" charset="0"/>
                <a:cs typeface="Arial" panose="020B0604020202020204" pitchFamily="34" charset="0"/>
              </a:rPr>
              <a:t>Avi</a:t>
            </a:r>
            <a:r>
              <a:rPr lang="en-US" sz="1400" dirty="0">
                <a:latin typeface="Arial" panose="020B0604020202020204" pitchFamily="34" charset="0"/>
                <a:cs typeface="Arial" panose="020B0604020202020204" pitchFamily="34" charset="0"/>
              </a:rPr>
              <a:t> project.</a:t>
            </a:r>
            <a:endParaRPr lang="en-IL" sz="1400" dirty="0">
              <a:latin typeface="Arial" panose="020B0604020202020204" pitchFamily="34" charset="0"/>
              <a:cs typeface="Arial" panose="020B0604020202020204" pitchFamily="34" charset="0"/>
            </a:endParaRPr>
          </a:p>
          <a:p>
            <a:pPr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Integrating AES in RISC-V environment</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AES accelerator and designated new commands (While maintaining backward compatibility).</a:t>
            </a:r>
            <a:endParaRPr lang="he-IL" sz="1400" dirty="0">
              <a:latin typeface="Arial" panose="020B0604020202020204" pitchFamily="34" charset="0"/>
              <a:cs typeface="Arial" panose="020B0604020202020204" pitchFamily="34" charset="0"/>
            </a:endParaRPr>
          </a:p>
          <a:p>
            <a:pPr lvl="0" indent="-285750">
              <a:spcBef>
                <a:spcPts val="2400"/>
              </a:spcBef>
              <a:buFont typeface="Arial" panose="020B0604020202020204" pitchFamily="34" charset="0"/>
              <a:buChar char="•"/>
            </a:pPr>
            <a:r>
              <a:rPr lang="en-IL" dirty="0">
                <a:latin typeface="Arial" panose="020B0604020202020204" pitchFamily="34" charset="0"/>
                <a:cs typeface="Arial" panose="020B0604020202020204" pitchFamily="34" charset="0"/>
              </a:rPr>
              <a:t>Demonstrate advantages in terms of performance</a:t>
            </a:r>
            <a:endParaRPr lang="en-US" dirty="0">
              <a:latin typeface="Arial" panose="020B0604020202020204" pitchFamily="34" charset="0"/>
              <a:cs typeface="Arial" panose="020B0604020202020204" pitchFamily="34" charset="0"/>
            </a:endParaRPr>
          </a:p>
          <a:p>
            <a:pPr marL="742950" lvl="1" indent="-285750">
              <a:spcBef>
                <a:spcPts val="2400"/>
              </a:spcBef>
              <a:buFont typeface="Arial" panose="020B0604020202020204" pitchFamily="34" charset="0"/>
              <a:buChar char="•"/>
            </a:pPr>
            <a:r>
              <a:rPr lang="en-US" sz="1400" dirty="0">
                <a:latin typeface="Arial" panose="020B0604020202020204" pitchFamily="34" charset="0"/>
                <a:cs typeface="Arial" panose="020B0604020202020204" pitchFamily="34" charset="0"/>
              </a:rPr>
              <a:t>We expect to increase in power, area (decrease in performance).</a:t>
            </a:r>
            <a:endParaRPr lang="en-IL" sz="1400" dirty="0">
              <a:latin typeface="Arial" panose="020B0604020202020204" pitchFamily="34" charset="0"/>
              <a:cs typeface="Arial" panose="020B0604020202020204" pitchFamily="34" charset="0"/>
            </a:endParaRPr>
          </a:p>
        </p:txBody>
      </p:sp>
      <p:sp>
        <p:nvSpPr>
          <p:cNvPr id="5" name="Slide Number Placeholder 1">
            <a:extLst>
              <a:ext uri="{FF2B5EF4-FFF2-40B4-BE49-F238E27FC236}">
                <a16:creationId xmlns:a16="http://schemas.microsoft.com/office/drawing/2014/main" id="{E3235F12-3E84-41B4-BC5A-146B7E63993E}"/>
              </a:ext>
            </a:extLst>
          </p:cNvPr>
          <p:cNvSpPr txBox="1">
            <a:spLocks/>
          </p:cNvSpPr>
          <p:nvPr/>
        </p:nvSpPr>
        <p:spPr>
          <a:xfrm>
            <a:off x="11741690" y="6495535"/>
            <a:ext cx="285503"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5</a:t>
            </a:fld>
            <a:endParaRPr lang="en-IL" sz="1600" dirty="0"/>
          </a:p>
        </p:txBody>
      </p:sp>
    </p:spTree>
    <p:extLst>
      <p:ext uri="{BB962C8B-B14F-4D97-AF65-F5344CB8AC3E}">
        <p14:creationId xmlns:p14="http://schemas.microsoft.com/office/powerpoint/2010/main" val="106237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E71B9A-8901-4F24-9050-D973796AF026}"/>
              </a:ext>
            </a:extLst>
          </p:cNvPr>
          <p:cNvSpPr txBox="1"/>
          <p:nvPr/>
        </p:nvSpPr>
        <p:spPr>
          <a:xfrm>
            <a:off x="2901503" y="594892"/>
            <a:ext cx="6388993" cy="523220"/>
          </a:xfrm>
          <a:prstGeom prst="rect">
            <a:avLst/>
          </a:prstGeom>
          <a:noFill/>
        </p:spPr>
        <p:txBody>
          <a:bodyPr wrap="square" rtlCol="0">
            <a:spAutoFit/>
          </a:bodyPr>
          <a:lstStyle/>
          <a:p>
            <a:pPr algn="ctr"/>
            <a:r>
              <a:rPr lang="en-US" sz="2800" b="1" u="sng" dirty="0"/>
              <a:t>Possible solutions – pros and cons</a:t>
            </a:r>
            <a:endParaRPr lang="en-IL" sz="2800" b="1" u="sng" dirty="0"/>
          </a:p>
        </p:txBody>
      </p:sp>
      <p:graphicFrame>
        <p:nvGraphicFramePr>
          <p:cNvPr id="6" name="Table 6">
            <a:extLst>
              <a:ext uri="{FF2B5EF4-FFF2-40B4-BE49-F238E27FC236}">
                <a16:creationId xmlns:a16="http://schemas.microsoft.com/office/drawing/2014/main" id="{F29B465B-BA63-4B62-8EDC-D65C1047F366}"/>
              </a:ext>
            </a:extLst>
          </p:cNvPr>
          <p:cNvGraphicFramePr>
            <a:graphicFrameLocks noGrp="1"/>
          </p:cNvGraphicFramePr>
          <p:nvPr>
            <p:extLst>
              <p:ext uri="{D42A27DB-BD31-4B8C-83A1-F6EECF244321}">
                <p14:modId xmlns:p14="http://schemas.microsoft.com/office/powerpoint/2010/main" val="1654007288"/>
              </p:ext>
            </p:extLst>
          </p:nvPr>
        </p:nvGraphicFramePr>
        <p:xfrm>
          <a:off x="1066005" y="1885394"/>
          <a:ext cx="10059988" cy="3830410"/>
        </p:xfrm>
        <a:graphic>
          <a:graphicData uri="http://schemas.openxmlformats.org/drawingml/2006/table">
            <a:tbl>
              <a:tblPr firstRow="1" bandRow="1">
                <a:tableStyleId>{5C22544A-7EE6-4342-B048-85BDC9FD1C3A}</a:tableStyleId>
              </a:tblPr>
              <a:tblGrid>
                <a:gridCol w="1329553">
                  <a:extLst>
                    <a:ext uri="{9D8B030D-6E8A-4147-A177-3AD203B41FA5}">
                      <a16:colId xmlns:a16="http://schemas.microsoft.com/office/drawing/2014/main" val="4126224099"/>
                    </a:ext>
                  </a:extLst>
                </a:gridCol>
                <a:gridCol w="2882882">
                  <a:extLst>
                    <a:ext uri="{9D8B030D-6E8A-4147-A177-3AD203B41FA5}">
                      <a16:colId xmlns:a16="http://schemas.microsoft.com/office/drawing/2014/main" val="2183629188"/>
                    </a:ext>
                  </a:extLst>
                </a:gridCol>
                <a:gridCol w="3150848">
                  <a:extLst>
                    <a:ext uri="{9D8B030D-6E8A-4147-A177-3AD203B41FA5}">
                      <a16:colId xmlns:a16="http://schemas.microsoft.com/office/drawing/2014/main" val="169219873"/>
                    </a:ext>
                  </a:extLst>
                </a:gridCol>
                <a:gridCol w="2696705">
                  <a:extLst>
                    <a:ext uri="{9D8B030D-6E8A-4147-A177-3AD203B41FA5}">
                      <a16:colId xmlns:a16="http://schemas.microsoft.com/office/drawing/2014/main" val="1159880232"/>
                    </a:ext>
                  </a:extLst>
                </a:gridCol>
              </a:tblGrid>
              <a:tr h="1288197">
                <a:tc>
                  <a:txBody>
                    <a:bodyPr/>
                    <a:lstStyle/>
                    <a:p>
                      <a:endParaRPr lang="en-IL" dirty="0"/>
                    </a:p>
                  </a:txBody>
                  <a:tcPr/>
                </a:tc>
                <a:tc>
                  <a:txBody>
                    <a:bodyPr/>
                    <a:lstStyle/>
                    <a:p>
                      <a:r>
                        <a:rPr lang="en-US" sz="2000" b="1" dirty="0"/>
                        <a:t>Encryption from buffer</a:t>
                      </a:r>
                      <a:endParaRPr lang="en-IL" sz="2000" b="1" dirty="0"/>
                    </a:p>
                  </a:txBody>
                  <a:tcPr/>
                </a:tc>
                <a:tc>
                  <a:txBody>
                    <a:bodyPr/>
                    <a:lstStyle/>
                    <a:p>
                      <a:r>
                        <a:rPr lang="en-US" sz="2000" b="0" dirty="0"/>
                        <a:t>Encryption on-the-fly</a:t>
                      </a:r>
                      <a:endParaRPr lang="en-IL" sz="2000" b="0" dirty="0"/>
                    </a:p>
                  </a:txBody>
                  <a:tcPr/>
                </a:tc>
                <a:tc>
                  <a:txBody>
                    <a:bodyPr/>
                    <a:lstStyle/>
                    <a:p>
                      <a:r>
                        <a:rPr lang="en-US" sz="2000" b="0" dirty="0"/>
                        <a:t>Encryption command</a:t>
                      </a:r>
                      <a:endParaRPr lang="en-IL" sz="2000" b="0" dirty="0"/>
                    </a:p>
                  </a:txBody>
                  <a:tcPr/>
                </a:tc>
                <a:extLst>
                  <a:ext uri="{0D108BD9-81ED-4DB2-BD59-A6C34878D82A}">
                    <a16:rowId xmlns:a16="http://schemas.microsoft.com/office/drawing/2014/main" val="4153227473"/>
                  </a:ext>
                </a:extLst>
              </a:tr>
              <a:tr h="1270747">
                <a:tc>
                  <a:txBody>
                    <a:bodyPr/>
                    <a:lstStyle/>
                    <a:p>
                      <a:pPr marL="0" indent="0" algn="ctr">
                        <a:buFont typeface="Arial" panose="020B0604020202020204" pitchFamily="34" charset="0"/>
                        <a:buNone/>
                      </a:pPr>
                      <a:r>
                        <a:rPr lang="en-US" dirty="0"/>
                        <a:t>Pros</a:t>
                      </a:r>
                      <a:endParaRPr lang="en-IL" dirty="0"/>
                    </a:p>
                  </a:txBody>
                  <a:tcPr/>
                </a:tc>
                <a:tc>
                  <a:txBody>
                    <a:bodyPr/>
                    <a:lstStyle/>
                    <a:p>
                      <a:pPr marL="285750" indent="-285750">
                        <a:buFont typeface="Arial" panose="020B0604020202020204" pitchFamily="34" charset="0"/>
                        <a:buChar char="•"/>
                      </a:pPr>
                      <a:r>
                        <a:rPr lang="en-US" sz="1800" b="1" dirty="0"/>
                        <a:t>Relatively secure</a:t>
                      </a:r>
                    </a:p>
                    <a:p>
                      <a:pPr marL="285750" indent="-285750">
                        <a:buFont typeface="Arial" panose="020B0604020202020204" pitchFamily="34" charset="0"/>
                        <a:buChar char="•"/>
                      </a:pPr>
                      <a:r>
                        <a:rPr lang="en-US" sz="1800" b="1" dirty="0"/>
                        <a:t>Relatively Easy to implement</a:t>
                      </a:r>
                      <a:endParaRPr lang="en-IL" sz="1800" b="1" dirty="0"/>
                    </a:p>
                  </a:txBody>
                  <a:tcPr/>
                </a:tc>
                <a:tc>
                  <a:txBody>
                    <a:bodyPr/>
                    <a:lstStyle/>
                    <a:p>
                      <a:pPr marL="285750" indent="-285750">
                        <a:buFont typeface="Arial" panose="020B0604020202020204" pitchFamily="34" charset="0"/>
                        <a:buChar char="•"/>
                      </a:pPr>
                      <a:r>
                        <a:rPr lang="en-US" dirty="0"/>
                        <a:t>Easy to implement</a:t>
                      </a:r>
                    </a:p>
                    <a:p>
                      <a:pPr marL="285750" indent="-285750">
                        <a:buFont typeface="Arial" panose="020B0604020202020204" pitchFamily="34" charset="0"/>
                        <a:buChar char="•"/>
                      </a:pPr>
                      <a:r>
                        <a:rPr lang="en-US" dirty="0"/>
                        <a:t>Encryption in early stages</a:t>
                      </a:r>
                    </a:p>
                    <a:p>
                      <a:pPr marL="285750" indent="-285750">
                        <a:buFont typeface="Arial" panose="020B0604020202020204" pitchFamily="34" charset="0"/>
                        <a:buChar char="•"/>
                      </a:pPr>
                      <a:r>
                        <a:rPr lang="en-US" dirty="0"/>
                        <a:t>Economical</a:t>
                      </a:r>
                      <a:endParaRPr lang="en-IL" dirty="0"/>
                    </a:p>
                  </a:txBody>
                  <a:tcPr/>
                </a:tc>
                <a:tc>
                  <a:txBody>
                    <a:bodyPr/>
                    <a:lstStyle/>
                    <a:p>
                      <a:pPr marL="285750" indent="-285750">
                        <a:buFont typeface="Arial" panose="020B0604020202020204" pitchFamily="34" charset="0"/>
                        <a:buChar char="•"/>
                      </a:pPr>
                      <a:r>
                        <a:rPr lang="en-US" dirty="0"/>
                        <a:t>Can store one encrypted register</a:t>
                      </a:r>
                    </a:p>
                  </a:txBody>
                  <a:tcPr/>
                </a:tc>
                <a:extLst>
                  <a:ext uri="{0D108BD9-81ED-4DB2-BD59-A6C34878D82A}">
                    <a16:rowId xmlns:a16="http://schemas.microsoft.com/office/drawing/2014/main" val="645934464"/>
                  </a:ext>
                </a:extLst>
              </a:tr>
              <a:tr h="1271466">
                <a:tc>
                  <a:txBody>
                    <a:bodyPr/>
                    <a:lstStyle/>
                    <a:p>
                      <a:pPr marL="0" indent="0" algn="ctr">
                        <a:buFont typeface="Arial" panose="020B0604020202020204" pitchFamily="34" charset="0"/>
                        <a:buNone/>
                      </a:pPr>
                      <a:r>
                        <a:rPr lang="en-US" dirty="0"/>
                        <a:t>Cons</a:t>
                      </a:r>
                      <a:endParaRPr lang="en-IL" dirty="0"/>
                    </a:p>
                  </a:txBody>
                  <a:tcPr/>
                </a:tc>
                <a:tc>
                  <a:txBody>
                    <a:bodyPr/>
                    <a:lstStyle/>
                    <a:p>
                      <a:pPr marL="285750" indent="-285750">
                        <a:buFont typeface="Arial" panose="020B0604020202020204" pitchFamily="34" charset="0"/>
                        <a:buChar char="•"/>
                      </a:pPr>
                      <a:r>
                        <a:rPr lang="en-US" sz="1800" b="1" dirty="0"/>
                        <a:t>Need to encrypt 4 registers (128-bit)</a:t>
                      </a:r>
                    </a:p>
                    <a:p>
                      <a:pPr marL="285750" indent="-285750">
                        <a:buFont typeface="Arial" panose="020B0604020202020204" pitchFamily="34" charset="0"/>
                        <a:buChar char="•"/>
                      </a:pPr>
                      <a:r>
                        <a:rPr lang="en-US" sz="1800" b="1" dirty="0"/>
                        <a:t>Requires a lot more area.</a:t>
                      </a:r>
                      <a:endParaRPr lang="en-IL" sz="1800" b="1" dirty="0"/>
                    </a:p>
                  </a:txBody>
                  <a:tcPr/>
                </a:tc>
                <a:tc>
                  <a:txBody>
                    <a:bodyPr/>
                    <a:lstStyle/>
                    <a:p>
                      <a:pPr marL="285750" indent="-285750">
                        <a:buFont typeface="Arial" panose="020B0604020202020204" pitchFamily="34" charset="0"/>
                        <a:buChar char="•"/>
                      </a:pPr>
                      <a:r>
                        <a:rPr lang="en-US" dirty="0"/>
                        <a:t>Not secure (not AES)</a:t>
                      </a:r>
                      <a:endParaRPr lang="en-IL" dirty="0"/>
                    </a:p>
                  </a:txBody>
                  <a:tcPr/>
                </a:tc>
                <a:tc>
                  <a:txBody>
                    <a:bodyPr/>
                    <a:lstStyle/>
                    <a:p>
                      <a:pPr marL="285750" indent="-285750">
                        <a:buFont typeface="Arial" panose="020B0604020202020204" pitchFamily="34" charset="0"/>
                        <a:buChar char="•"/>
                      </a:pPr>
                      <a:r>
                        <a:rPr lang="en-US" dirty="0"/>
                        <a:t>Not very secure</a:t>
                      </a:r>
                    </a:p>
                    <a:p>
                      <a:pPr marL="285750" indent="-285750">
                        <a:buFont typeface="Arial" panose="020B0604020202020204" pitchFamily="34" charset="0"/>
                        <a:buChar char="•"/>
                      </a:pPr>
                      <a:r>
                        <a:rPr lang="en-US" dirty="0"/>
                        <a:t>Hard to implement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Slow down the processor</a:t>
                      </a:r>
                      <a:endParaRPr lang="en-IL" dirty="0"/>
                    </a:p>
                  </a:txBody>
                  <a:tcPr/>
                </a:tc>
                <a:extLst>
                  <a:ext uri="{0D108BD9-81ED-4DB2-BD59-A6C34878D82A}">
                    <a16:rowId xmlns:a16="http://schemas.microsoft.com/office/drawing/2014/main" val="4064551590"/>
                  </a:ext>
                </a:extLst>
              </a:tr>
            </a:tbl>
          </a:graphicData>
        </a:graphic>
      </p:graphicFrame>
      <p:sp>
        <p:nvSpPr>
          <p:cNvPr id="5" name="Slide Number Placeholder 1">
            <a:extLst>
              <a:ext uri="{FF2B5EF4-FFF2-40B4-BE49-F238E27FC236}">
                <a16:creationId xmlns:a16="http://schemas.microsoft.com/office/drawing/2014/main" id="{DDA1C148-9D7F-47B4-9E6C-1A7E90312054}"/>
              </a:ext>
            </a:extLst>
          </p:cNvPr>
          <p:cNvSpPr txBox="1">
            <a:spLocks/>
          </p:cNvSpPr>
          <p:nvPr/>
        </p:nvSpPr>
        <p:spPr>
          <a:xfrm>
            <a:off x="11741690" y="6495535"/>
            <a:ext cx="285503"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6</a:t>
            </a:fld>
            <a:endParaRPr lang="en-IL" sz="1600" dirty="0"/>
          </a:p>
        </p:txBody>
      </p:sp>
    </p:spTree>
    <p:extLst>
      <p:ext uri="{BB962C8B-B14F-4D97-AF65-F5344CB8AC3E}">
        <p14:creationId xmlns:p14="http://schemas.microsoft.com/office/powerpoint/2010/main" val="3053281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E75ED4-9B95-43A5-A973-D392A0EFD742}"/>
              </a:ext>
            </a:extLst>
          </p:cNvPr>
          <p:cNvSpPr txBox="1"/>
          <p:nvPr/>
        </p:nvSpPr>
        <p:spPr>
          <a:xfrm>
            <a:off x="3746124" y="228232"/>
            <a:ext cx="4699747" cy="523220"/>
          </a:xfrm>
          <a:prstGeom prst="rect">
            <a:avLst/>
          </a:prstGeom>
          <a:noFill/>
        </p:spPr>
        <p:txBody>
          <a:bodyPr wrap="square" rtlCol="0">
            <a:spAutoFit/>
          </a:bodyPr>
          <a:lstStyle/>
          <a:p>
            <a:pPr algn="ctr"/>
            <a:r>
              <a:rPr lang="en-US" sz="2800" b="1" u="sng" dirty="0"/>
              <a:t>AES algorithm</a:t>
            </a:r>
            <a:endParaRPr lang="en-IL" sz="2800" b="1" u="sng" dirty="0"/>
          </a:p>
        </p:txBody>
      </p:sp>
      <p:sp>
        <p:nvSpPr>
          <p:cNvPr id="3" name="Rectangle: Rounded Corners 2">
            <a:extLst>
              <a:ext uri="{FF2B5EF4-FFF2-40B4-BE49-F238E27FC236}">
                <a16:creationId xmlns:a16="http://schemas.microsoft.com/office/drawing/2014/main" id="{9E29BA1F-AFE9-4A7A-A475-1B691DC9F15E}"/>
              </a:ext>
            </a:extLst>
          </p:cNvPr>
          <p:cNvSpPr/>
          <p:nvPr/>
        </p:nvSpPr>
        <p:spPr>
          <a:xfrm>
            <a:off x="6763806"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a:t>
            </a:r>
          </a:p>
        </p:txBody>
      </p:sp>
      <p:sp>
        <p:nvSpPr>
          <p:cNvPr id="5" name="Rectangle: Rounded Corners 4">
            <a:extLst>
              <a:ext uri="{FF2B5EF4-FFF2-40B4-BE49-F238E27FC236}">
                <a16:creationId xmlns:a16="http://schemas.microsoft.com/office/drawing/2014/main" id="{64ED17DD-147A-409B-A032-A15BEB26985D}"/>
              </a:ext>
            </a:extLst>
          </p:cNvPr>
          <p:cNvSpPr/>
          <p:nvPr/>
        </p:nvSpPr>
        <p:spPr>
          <a:xfrm>
            <a:off x="3955267" y="1505135"/>
            <a:ext cx="1406170" cy="499015"/>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Plain-Text</a:t>
            </a:r>
          </a:p>
        </p:txBody>
      </p:sp>
      <p:cxnSp>
        <p:nvCxnSpPr>
          <p:cNvPr id="6" name="Straight Arrow Connector 5">
            <a:extLst>
              <a:ext uri="{FF2B5EF4-FFF2-40B4-BE49-F238E27FC236}">
                <a16:creationId xmlns:a16="http://schemas.microsoft.com/office/drawing/2014/main" id="{61380E1A-4F7B-4554-8964-1486AC0CFC11}"/>
              </a:ext>
            </a:extLst>
          </p:cNvPr>
          <p:cNvCxnSpPr>
            <a:cxnSpLocks/>
            <a:stCxn id="3" idx="2"/>
            <a:endCxn id="8" idx="1"/>
          </p:cNvCxnSpPr>
          <p:nvPr/>
        </p:nvCxnSpPr>
        <p:spPr>
          <a:xfrm>
            <a:off x="7466892" y="2004150"/>
            <a:ext cx="1" cy="2939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8" name="Rectangle: Rounded Corners 7">
            <a:hlinkClick r:id="rId3" action="ppaction://hlinksldjump"/>
            <a:extLst>
              <a:ext uri="{FF2B5EF4-FFF2-40B4-BE49-F238E27FC236}">
                <a16:creationId xmlns:a16="http://schemas.microsoft.com/office/drawing/2014/main" id="{F480EE79-FE8C-480B-9B8C-4146C18276AF}"/>
              </a:ext>
            </a:extLst>
          </p:cNvPr>
          <p:cNvSpPr/>
          <p:nvPr/>
        </p:nvSpPr>
        <p:spPr>
          <a:xfrm rot="5400000">
            <a:off x="5739065" y="3859583"/>
            <a:ext cx="3455655" cy="332681"/>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Key Expansion Unit</a:t>
            </a:r>
          </a:p>
        </p:txBody>
      </p:sp>
      <p:cxnSp>
        <p:nvCxnSpPr>
          <p:cNvPr id="10" name="Straight Arrow Connector 9">
            <a:extLst>
              <a:ext uri="{FF2B5EF4-FFF2-40B4-BE49-F238E27FC236}">
                <a16:creationId xmlns:a16="http://schemas.microsoft.com/office/drawing/2014/main" id="{DCD99CEE-335D-4A06-9B85-190653806186}"/>
              </a:ext>
            </a:extLst>
          </p:cNvPr>
          <p:cNvCxnSpPr>
            <a:cxnSpLocks/>
            <a:stCxn id="5" idx="2"/>
            <a:endCxn id="1027" idx="0"/>
          </p:cNvCxnSpPr>
          <p:nvPr/>
        </p:nvCxnSpPr>
        <p:spPr>
          <a:xfrm flipH="1">
            <a:off x="4651083" y="2004150"/>
            <a:ext cx="7269" cy="300733"/>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15" name="Rectangle: Rounded Corners 14">
            <a:hlinkClick r:id="rId3" action="ppaction://hlinksldjump"/>
            <a:extLst>
              <a:ext uri="{FF2B5EF4-FFF2-40B4-BE49-F238E27FC236}">
                <a16:creationId xmlns:a16="http://schemas.microsoft.com/office/drawing/2014/main" id="{247E60FE-62E4-4835-AAD9-08244D011233}"/>
              </a:ext>
            </a:extLst>
          </p:cNvPr>
          <p:cNvSpPr/>
          <p:nvPr/>
        </p:nvSpPr>
        <p:spPr>
          <a:xfrm>
            <a:off x="5285192" y="2298096"/>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(0)</a:t>
            </a:r>
          </a:p>
        </p:txBody>
      </p:sp>
      <p:cxnSp>
        <p:nvCxnSpPr>
          <p:cNvPr id="18" name="Straight Arrow Connector 17">
            <a:extLst>
              <a:ext uri="{FF2B5EF4-FFF2-40B4-BE49-F238E27FC236}">
                <a16:creationId xmlns:a16="http://schemas.microsoft.com/office/drawing/2014/main" id="{3B61F5AA-BA7D-4FC3-BAE5-72279B7FE595}"/>
              </a:ext>
            </a:extLst>
          </p:cNvPr>
          <p:cNvCxnSpPr>
            <a:cxnSpLocks/>
            <a:endCxn id="15" idx="3"/>
          </p:cNvCxnSpPr>
          <p:nvPr/>
        </p:nvCxnSpPr>
        <p:spPr>
          <a:xfrm flipH="1">
            <a:off x="6833110" y="245357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21" name="Straight Arrow Connector 20">
            <a:extLst>
              <a:ext uri="{FF2B5EF4-FFF2-40B4-BE49-F238E27FC236}">
                <a16:creationId xmlns:a16="http://schemas.microsoft.com/office/drawing/2014/main" id="{E2CD0A4B-A1BC-48D2-BC41-031AA122D9FD}"/>
              </a:ext>
            </a:extLst>
          </p:cNvPr>
          <p:cNvCxnSpPr>
            <a:cxnSpLocks/>
            <a:stCxn id="15" idx="1"/>
            <a:endCxn id="1027" idx="6"/>
          </p:cNvCxnSpPr>
          <p:nvPr/>
        </p:nvCxnSpPr>
        <p:spPr>
          <a:xfrm flipH="1">
            <a:off x="4817424" y="2456378"/>
            <a:ext cx="467768" cy="678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24" name="Rectangle: Rounded Corners 23">
            <a:hlinkClick r:id="rId4" action="ppaction://hlinksldjump"/>
            <a:extLst>
              <a:ext uri="{FF2B5EF4-FFF2-40B4-BE49-F238E27FC236}">
                <a16:creationId xmlns:a16="http://schemas.microsoft.com/office/drawing/2014/main" id="{9BC9EFC5-104D-48AD-9F4B-ED8BB7AA889B}"/>
              </a:ext>
            </a:extLst>
          </p:cNvPr>
          <p:cNvSpPr/>
          <p:nvPr/>
        </p:nvSpPr>
        <p:spPr>
          <a:xfrm>
            <a:off x="4000417" y="275335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25" name="Rectangle: Rounded Corners 24">
            <a:hlinkClick r:id="rId5" action="ppaction://hlinksldjump"/>
            <a:extLst>
              <a:ext uri="{FF2B5EF4-FFF2-40B4-BE49-F238E27FC236}">
                <a16:creationId xmlns:a16="http://schemas.microsoft.com/office/drawing/2014/main" id="{D0C24838-B8C6-4FC9-BE71-2FF9B652646F}"/>
              </a:ext>
            </a:extLst>
          </p:cNvPr>
          <p:cNvSpPr/>
          <p:nvPr/>
        </p:nvSpPr>
        <p:spPr>
          <a:xfrm>
            <a:off x="4002804" y="31480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sp>
        <p:nvSpPr>
          <p:cNvPr id="26" name="Rectangle: Rounded Corners 25">
            <a:hlinkClick r:id="rId6" action="ppaction://hlinksldjump"/>
            <a:extLst>
              <a:ext uri="{FF2B5EF4-FFF2-40B4-BE49-F238E27FC236}">
                <a16:creationId xmlns:a16="http://schemas.microsoft.com/office/drawing/2014/main" id="{DA3ADB96-BEFF-4EC3-89D6-2734B2BACB8D}"/>
              </a:ext>
            </a:extLst>
          </p:cNvPr>
          <p:cNvSpPr/>
          <p:nvPr/>
        </p:nvSpPr>
        <p:spPr>
          <a:xfrm>
            <a:off x="4000417" y="3552395"/>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MixColumn</a:t>
            </a:r>
            <a:endParaRPr lang="en-US" sz="1600" dirty="0"/>
          </a:p>
        </p:txBody>
      </p:sp>
      <p:cxnSp>
        <p:nvCxnSpPr>
          <p:cNvPr id="27" name="Straight Arrow Connector 26">
            <a:extLst>
              <a:ext uri="{FF2B5EF4-FFF2-40B4-BE49-F238E27FC236}">
                <a16:creationId xmlns:a16="http://schemas.microsoft.com/office/drawing/2014/main" id="{3398CF2B-819E-4FD1-B39F-15B0CD214375}"/>
              </a:ext>
            </a:extLst>
          </p:cNvPr>
          <p:cNvCxnSpPr>
            <a:cxnSpLocks/>
            <a:stCxn id="1027" idx="4"/>
            <a:endCxn id="24" idx="0"/>
          </p:cNvCxnSpPr>
          <p:nvPr/>
        </p:nvCxnSpPr>
        <p:spPr>
          <a:xfrm>
            <a:off x="4651083" y="2621447"/>
            <a:ext cx="5533" cy="13190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0" name="Straight Arrow Connector 29">
            <a:extLst>
              <a:ext uri="{FF2B5EF4-FFF2-40B4-BE49-F238E27FC236}">
                <a16:creationId xmlns:a16="http://schemas.microsoft.com/office/drawing/2014/main" id="{B1E52F28-024C-4AC6-BC32-D540DEC0A277}"/>
              </a:ext>
            </a:extLst>
          </p:cNvPr>
          <p:cNvCxnSpPr>
            <a:cxnSpLocks/>
            <a:stCxn id="24" idx="2"/>
            <a:endCxn id="25" idx="0"/>
          </p:cNvCxnSpPr>
          <p:nvPr/>
        </p:nvCxnSpPr>
        <p:spPr>
          <a:xfrm>
            <a:off x="4656616" y="3069913"/>
            <a:ext cx="2387" cy="78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33" name="Straight Arrow Connector 32">
            <a:extLst>
              <a:ext uri="{FF2B5EF4-FFF2-40B4-BE49-F238E27FC236}">
                <a16:creationId xmlns:a16="http://schemas.microsoft.com/office/drawing/2014/main" id="{5503841F-FBA4-4777-A5D9-9B4D8161C4F1}"/>
              </a:ext>
            </a:extLst>
          </p:cNvPr>
          <p:cNvCxnSpPr>
            <a:cxnSpLocks/>
            <a:stCxn id="25" idx="2"/>
            <a:endCxn id="26" idx="0"/>
          </p:cNvCxnSpPr>
          <p:nvPr/>
        </p:nvCxnSpPr>
        <p:spPr>
          <a:xfrm flipH="1">
            <a:off x="4656616" y="3464658"/>
            <a:ext cx="2387" cy="8773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47" name="Rectangle: Rounded Corners 46">
            <a:hlinkClick r:id="rId3" action="ppaction://hlinksldjump"/>
            <a:extLst>
              <a:ext uri="{FF2B5EF4-FFF2-40B4-BE49-F238E27FC236}">
                <a16:creationId xmlns:a16="http://schemas.microsoft.com/office/drawing/2014/main" id="{152CA6E9-D419-464F-8B77-5B2EA6A62426}"/>
              </a:ext>
            </a:extLst>
          </p:cNvPr>
          <p:cNvSpPr/>
          <p:nvPr/>
        </p:nvSpPr>
        <p:spPr>
          <a:xfrm>
            <a:off x="5288663" y="418342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(9)</a:t>
            </a:r>
          </a:p>
        </p:txBody>
      </p:sp>
      <p:cxnSp>
        <p:nvCxnSpPr>
          <p:cNvPr id="48" name="Straight Arrow Connector 47">
            <a:extLst>
              <a:ext uri="{FF2B5EF4-FFF2-40B4-BE49-F238E27FC236}">
                <a16:creationId xmlns:a16="http://schemas.microsoft.com/office/drawing/2014/main" id="{4A10A8C4-B654-497E-9ACC-686278B7F0A1}"/>
              </a:ext>
            </a:extLst>
          </p:cNvPr>
          <p:cNvCxnSpPr>
            <a:cxnSpLocks/>
            <a:endCxn id="47" idx="3"/>
          </p:cNvCxnSpPr>
          <p:nvPr/>
        </p:nvCxnSpPr>
        <p:spPr>
          <a:xfrm flipH="1">
            <a:off x="6836580" y="4338900"/>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49" name="Straight Arrow Connector 48">
            <a:extLst>
              <a:ext uri="{FF2B5EF4-FFF2-40B4-BE49-F238E27FC236}">
                <a16:creationId xmlns:a16="http://schemas.microsoft.com/office/drawing/2014/main" id="{BA581EC6-098D-44C6-B7C7-1A3E44314E23}"/>
              </a:ext>
            </a:extLst>
          </p:cNvPr>
          <p:cNvCxnSpPr>
            <a:cxnSpLocks/>
            <a:stCxn id="47" idx="1"/>
            <a:endCxn id="73" idx="6"/>
          </p:cNvCxnSpPr>
          <p:nvPr/>
        </p:nvCxnSpPr>
        <p:spPr>
          <a:xfrm flipH="1">
            <a:off x="4823718" y="4341707"/>
            <a:ext cx="464945" cy="6709"/>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50" name="Rectangle: Rounded Corners 49">
            <a:hlinkClick r:id="rId4" action="ppaction://hlinksldjump"/>
            <a:extLst>
              <a:ext uri="{FF2B5EF4-FFF2-40B4-BE49-F238E27FC236}">
                <a16:creationId xmlns:a16="http://schemas.microsoft.com/office/drawing/2014/main" id="{AF4C7E27-3460-4481-BA09-7E5E8BB19AC5}"/>
              </a:ext>
            </a:extLst>
          </p:cNvPr>
          <p:cNvSpPr/>
          <p:nvPr/>
        </p:nvSpPr>
        <p:spPr>
          <a:xfrm>
            <a:off x="4003888" y="4630880"/>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SubBytes</a:t>
            </a:r>
            <a:endParaRPr lang="en-US" sz="1600" dirty="0"/>
          </a:p>
        </p:txBody>
      </p:sp>
      <p:sp>
        <p:nvSpPr>
          <p:cNvPr id="51" name="Rectangle: Rounded Corners 50">
            <a:hlinkClick r:id="rId5" action="ppaction://hlinksldjump"/>
            <a:extLst>
              <a:ext uri="{FF2B5EF4-FFF2-40B4-BE49-F238E27FC236}">
                <a16:creationId xmlns:a16="http://schemas.microsoft.com/office/drawing/2014/main" id="{2AFA13D4-1557-4DFD-901F-8F31E5924BEF}"/>
              </a:ext>
            </a:extLst>
          </p:cNvPr>
          <p:cNvSpPr/>
          <p:nvPr/>
        </p:nvSpPr>
        <p:spPr>
          <a:xfrm>
            <a:off x="4006275" y="5038688"/>
            <a:ext cx="131239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err="1"/>
              <a:t>ShiftRows</a:t>
            </a:r>
            <a:endParaRPr lang="en-US" sz="1600" dirty="0"/>
          </a:p>
        </p:txBody>
      </p:sp>
      <p:cxnSp>
        <p:nvCxnSpPr>
          <p:cNvPr id="53" name="Straight Arrow Connector 52">
            <a:extLst>
              <a:ext uri="{FF2B5EF4-FFF2-40B4-BE49-F238E27FC236}">
                <a16:creationId xmlns:a16="http://schemas.microsoft.com/office/drawing/2014/main" id="{D5F422C3-2E42-4A46-901B-51815958D85E}"/>
              </a:ext>
            </a:extLst>
          </p:cNvPr>
          <p:cNvCxnSpPr>
            <a:cxnSpLocks/>
            <a:stCxn id="73" idx="4"/>
            <a:endCxn id="50" idx="0"/>
          </p:cNvCxnSpPr>
          <p:nvPr/>
        </p:nvCxnSpPr>
        <p:spPr>
          <a:xfrm>
            <a:off x="4657377" y="4506698"/>
            <a:ext cx="2710" cy="124182"/>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4" name="Straight Arrow Connector 53">
            <a:extLst>
              <a:ext uri="{FF2B5EF4-FFF2-40B4-BE49-F238E27FC236}">
                <a16:creationId xmlns:a16="http://schemas.microsoft.com/office/drawing/2014/main" id="{04B5D7A4-37C4-457E-B681-47B877206122}"/>
              </a:ext>
            </a:extLst>
          </p:cNvPr>
          <p:cNvCxnSpPr>
            <a:cxnSpLocks/>
            <a:stCxn id="50" idx="2"/>
            <a:endCxn id="51" idx="0"/>
          </p:cNvCxnSpPr>
          <p:nvPr/>
        </p:nvCxnSpPr>
        <p:spPr>
          <a:xfrm>
            <a:off x="4660087" y="4947443"/>
            <a:ext cx="2387" cy="91245"/>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5" name="Straight Arrow Connector 54">
            <a:extLst>
              <a:ext uri="{FF2B5EF4-FFF2-40B4-BE49-F238E27FC236}">
                <a16:creationId xmlns:a16="http://schemas.microsoft.com/office/drawing/2014/main" id="{2510A478-8D63-42FF-9582-2178DD9845C2}"/>
              </a:ext>
            </a:extLst>
          </p:cNvPr>
          <p:cNvCxnSpPr>
            <a:cxnSpLocks/>
            <a:stCxn id="51" idx="2"/>
            <a:endCxn id="72" idx="0"/>
          </p:cNvCxnSpPr>
          <p:nvPr/>
        </p:nvCxnSpPr>
        <p:spPr>
          <a:xfrm flipH="1">
            <a:off x="4656496" y="5355251"/>
            <a:ext cx="5978" cy="86506"/>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56" name="Straight Arrow Connector 55">
            <a:extLst>
              <a:ext uri="{FF2B5EF4-FFF2-40B4-BE49-F238E27FC236}">
                <a16:creationId xmlns:a16="http://schemas.microsoft.com/office/drawing/2014/main" id="{3BE33891-A138-4989-813A-7C33822B4E01}"/>
              </a:ext>
            </a:extLst>
          </p:cNvPr>
          <p:cNvCxnSpPr>
            <a:cxnSpLocks/>
            <a:endCxn id="73" idx="0"/>
          </p:cNvCxnSpPr>
          <p:nvPr/>
        </p:nvCxnSpPr>
        <p:spPr>
          <a:xfrm>
            <a:off x="4651083" y="4086528"/>
            <a:ext cx="6294" cy="10360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hlinkClick r:id="rId3" action="ppaction://hlinksldjump"/>
            <a:extLst>
              <a:ext uri="{FF2B5EF4-FFF2-40B4-BE49-F238E27FC236}">
                <a16:creationId xmlns:a16="http://schemas.microsoft.com/office/drawing/2014/main" id="{F7E5151C-0BFE-4429-84D1-846C09E5F415}"/>
              </a:ext>
            </a:extLst>
          </p:cNvPr>
          <p:cNvSpPr/>
          <p:nvPr/>
        </p:nvSpPr>
        <p:spPr>
          <a:xfrm>
            <a:off x="5288663" y="5435510"/>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Round Key (10)</a:t>
            </a:r>
          </a:p>
        </p:txBody>
      </p:sp>
      <p:cxnSp>
        <p:nvCxnSpPr>
          <p:cNvPr id="61" name="Straight Arrow Connector 60">
            <a:extLst>
              <a:ext uri="{FF2B5EF4-FFF2-40B4-BE49-F238E27FC236}">
                <a16:creationId xmlns:a16="http://schemas.microsoft.com/office/drawing/2014/main" id="{44B092EC-A703-47BE-8BE4-D390F8F0392B}"/>
              </a:ext>
            </a:extLst>
          </p:cNvPr>
          <p:cNvCxnSpPr>
            <a:cxnSpLocks/>
            <a:endCxn id="60" idx="3"/>
          </p:cNvCxnSpPr>
          <p:nvPr/>
        </p:nvCxnSpPr>
        <p:spPr>
          <a:xfrm flipH="1">
            <a:off x="6836580" y="5590984"/>
            <a:ext cx="469179" cy="280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2" name="Straight Arrow Connector 61">
            <a:extLst>
              <a:ext uri="{FF2B5EF4-FFF2-40B4-BE49-F238E27FC236}">
                <a16:creationId xmlns:a16="http://schemas.microsoft.com/office/drawing/2014/main" id="{EC1C2AC2-F6BE-45EB-B154-2307E26E6B84}"/>
              </a:ext>
            </a:extLst>
          </p:cNvPr>
          <p:cNvCxnSpPr>
            <a:cxnSpLocks/>
            <a:stCxn id="60" idx="1"/>
            <a:endCxn id="72" idx="6"/>
          </p:cNvCxnSpPr>
          <p:nvPr/>
        </p:nvCxnSpPr>
        <p:spPr>
          <a:xfrm flipH="1">
            <a:off x="4822837" y="5593792"/>
            <a:ext cx="465826" cy="6247"/>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cxnSp>
        <p:nvCxnSpPr>
          <p:cNvPr id="63" name="Straight Arrow Connector 62">
            <a:extLst>
              <a:ext uri="{FF2B5EF4-FFF2-40B4-BE49-F238E27FC236}">
                <a16:creationId xmlns:a16="http://schemas.microsoft.com/office/drawing/2014/main" id="{1D73817E-DFCF-4CFA-99CC-71898E0A4D26}"/>
              </a:ext>
            </a:extLst>
          </p:cNvPr>
          <p:cNvCxnSpPr>
            <a:cxnSpLocks/>
            <a:stCxn id="72" idx="4"/>
          </p:cNvCxnSpPr>
          <p:nvPr/>
        </p:nvCxnSpPr>
        <p:spPr>
          <a:xfrm>
            <a:off x="4656496" y="5758321"/>
            <a:ext cx="5977" cy="145048"/>
          </a:xfrm>
          <a:prstGeom prst="straightConnector1">
            <a:avLst/>
          </a:prstGeom>
          <a:ln>
            <a:tailEnd type="triangle"/>
          </a:ln>
        </p:spPr>
        <p:style>
          <a:lnRef idx="2">
            <a:schemeClr val="accent5"/>
          </a:lnRef>
          <a:fillRef idx="1">
            <a:schemeClr val="lt1"/>
          </a:fillRef>
          <a:effectRef idx="0">
            <a:schemeClr val="accent5"/>
          </a:effectRef>
          <a:fontRef idx="minor">
            <a:schemeClr val="dk1"/>
          </a:fontRef>
        </p:style>
      </p:cxnSp>
      <p:sp>
        <p:nvSpPr>
          <p:cNvPr id="66" name="Rectangle: Rounded Corners 65">
            <a:extLst>
              <a:ext uri="{FF2B5EF4-FFF2-40B4-BE49-F238E27FC236}">
                <a16:creationId xmlns:a16="http://schemas.microsoft.com/office/drawing/2014/main" id="{A89F8D78-F6B4-4C94-90B9-6E7481E2FB81}"/>
              </a:ext>
            </a:extLst>
          </p:cNvPr>
          <p:cNvSpPr/>
          <p:nvPr/>
        </p:nvSpPr>
        <p:spPr>
          <a:xfrm>
            <a:off x="3883850" y="5910355"/>
            <a:ext cx="1547917" cy="316563"/>
          </a:xfrm>
          <a:prstGeom prst="roundRect">
            <a:avLst/>
          </a:prstGeom>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Cipher text</a:t>
            </a:r>
          </a:p>
        </p:txBody>
      </p:sp>
      <p:sp>
        <p:nvSpPr>
          <p:cNvPr id="1027" name="Flowchart: Or 1026">
            <a:hlinkClick r:id="rId7" action="ppaction://hlinksldjump"/>
            <a:extLst>
              <a:ext uri="{FF2B5EF4-FFF2-40B4-BE49-F238E27FC236}">
                <a16:creationId xmlns:a16="http://schemas.microsoft.com/office/drawing/2014/main" id="{9E566F53-41C4-40B1-B728-92B9B2D110B4}"/>
              </a:ext>
            </a:extLst>
          </p:cNvPr>
          <p:cNvSpPr/>
          <p:nvPr/>
        </p:nvSpPr>
        <p:spPr>
          <a:xfrm>
            <a:off x="4484742" y="230488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2" name="Flowchart: Or 71">
            <a:hlinkClick r:id="rId7" action="ppaction://hlinksldjump"/>
            <a:extLst>
              <a:ext uri="{FF2B5EF4-FFF2-40B4-BE49-F238E27FC236}">
                <a16:creationId xmlns:a16="http://schemas.microsoft.com/office/drawing/2014/main" id="{F2260B3E-0004-434C-B55D-4CBB3393AEAC}"/>
              </a:ext>
            </a:extLst>
          </p:cNvPr>
          <p:cNvSpPr/>
          <p:nvPr/>
        </p:nvSpPr>
        <p:spPr>
          <a:xfrm>
            <a:off x="4490155" y="5441757"/>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a:p>
        </p:txBody>
      </p:sp>
      <p:sp>
        <p:nvSpPr>
          <p:cNvPr id="73" name="Flowchart: Or 72">
            <a:hlinkClick r:id="rId7" action="ppaction://hlinksldjump"/>
            <a:extLst>
              <a:ext uri="{FF2B5EF4-FFF2-40B4-BE49-F238E27FC236}">
                <a16:creationId xmlns:a16="http://schemas.microsoft.com/office/drawing/2014/main" id="{F475C989-E57D-42C3-B9BC-C4FCE6730FB9}"/>
              </a:ext>
            </a:extLst>
          </p:cNvPr>
          <p:cNvSpPr/>
          <p:nvPr/>
        </p:nvSpPr>
        <p:spPr>
          <a:xfrm>
            <a:off x="4491036" y="4190134"/>
            <a:ext cx="332682" cy="316564"/>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Rectangle 10">
            <a:extLst>
              <a:ext uri="{FF2B5EF4-FFF2-40B4-BE49-F238E27FC236}">
                <a16:creationId xmlns:a16="http://schemas.microsoft.com/office/drawing/2014/main" id="{B45748D2-F5F4-4B3D-B658-EFCD0B39E2C0}"/>
              </a:ext>
            </a:extLst>
          </p:cNvPr>
          <p:cNvSpPr/>
          <p:nvPr/>
        </p:nvSpPr>
        <p:spPr>
          <a:xfrm>
            <a:off x="752309" y="781211"/>
            <a:ext cx="10613681" cy="707886"/>
          </a:xfrm>
          <a:prstGeom prst="rect">
            <a:avLst/>
          </a:prstGeom>
        </p:spPr>
        <p:txBody>
          <a:bodyPr wrap="square">
            <a:spAutoFit/>
          </a:bodyPr>
          <a:lstStyle/>
          <a:p>
            <a:r>
              <a:rPr lang="en-US" sz="2000" dirty="0"/>
              <a:t>AES encryption is done in several rounds (10 rounds for 128 bit key), and each one of the rounds is consist of several processing steps.</a:t>
            </a:r>
          </a:p>
        </p:txBody>
      </p:sp>
      <p:sp>
        <p:nvSpPr>
          <p:cNvPr id="13" name="TextBox 12">
            <a:extLst>
              <a:ext uri="{FF2B5EF4-FFF2-40B4-BE49-F238E27FC236}">
                <a16:creationId xmlns:a16="http://schemas.microsoft.com/office/drawing/2014/main" id="{F4719EB1-9725-41AC-ADE6-DCB24B7DB8D6}"/>
              </a:ext>
            </a:extLst>
          </p:cNvPr>
          <p:cNvSpPr txBox="1"/>
          <p:nvPr/>
        </p:nvSpPr>
        <p:spPr>
          <a:xfrm rot="5400000">
            <a:off x="6019328" y="3156889"/>
            <a:ext cx="448368" cy="523220"/>
          </a:xfrm>
          <a:prstGeom prst="rect">
            <a:avLst/>
          </a:prstGeom>
          <a:noFill/>
        </p:spPr>
        <p:txBody>
          <a:bodyPr wrap="square" rtlCol="0">
            <a:spAutoFit/>
          </a:bodyPr>
          <a:lstStyle/>
          <a:p>
            <a:r>
              <a:rPr lang="en-US" sz="2800" dirty="0"/>
              <a:t>…</a:t>
            </a:r>
            <a:endParaRPr lang="en-IL" dirty="0"/>
          </a:p>
        </p:txBody>
      </p:sp>
      <p:sp>
        <p:nvSpPr>
          <p:cNvPr id="40" name="TextBox 39">
            <a:extLst>
              <a:ext uri="{FF2B5EF4-FFF2-40B4-BE49-F238E27FC236}">
                <a16:creationId xmlns:a16="http://schemas.microsoft.com/office/drawing/2014/main" id="{402F9213-457D-4E00-B958-FAF121E247F6}"/>
              </a:ext>
            </a:extLst>
          </p:cNvPr>
          <p:cNvSpPr txBox="1"/>
          <p:nvPr/>
        </p:nvSpPr>
        <p:spPr>
          <a:xfrm rot="5400000">
            <a:off x="4498097" y="3878406"/>
            <a:ext cx="448368" cy="36933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a:t>
            </a:r>
            <a:endParaRPr lang="en-IL" sz="1200" dirty="0"/>
          </a:p>
        </p:txBody>
      </p:sp>
      <p:sp>
        <p:nvSpPr>
          <p:cNvPr id="38" name="Slide Number Placeholder 1">
            <a:extLst>
              <a:ext uri="{FF2B5EF4-FFF2-40B4-BE49-F238E27FC236}">
                <a16:creationId xmlns:a16="http://schemas.microsoft.com/office/drawing/2014/main" id="{5F77F4E5-7506-46A0-B016-784FABFC83B9}"/>
              </a:ext>
            </a:extLst>
          </p:cNvPr>
          <p:cNvSpPr txBox="1">
            <a:spLocks/>
          </p:cNvSpPr>
          <p:nvPr/>
        </p:nvSpPr>
        <p:spPr>
          <a:xfrm>
            <a:off x="11741690" y="6495535"/>
            <a:ext cx="285503"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7</a:t>
            </a:fld>
            <a:endParaRPr lang="en-IL" sz="1600" dirty="0"/>
          </a:p>
        </p:txBody>
      </p:sp>
      <p:sp>
        <p:nvSpPr>
          <p:cNvPr id="79" name="Title 1">
            <a:extLst>
              <a:ext uri="{FF2B5EF4-FFF2-40B4-BE49-F238E27FC236}">
                <a16:creationId xmlns:a16="http://schemas.microsoft.com/office/drawing/2014/main" id="{7A4C7E5C-4A32-46E9-8993-B5E8597766AE}"/>
              </a:ext>
            </a:extLst>
          </p:cNvPr>
          <p:cNvSpPr txBox="1">
            <a:spLocks/>
          </p:cNvSpPr>
          <p:nvPr/>
        </p:nvSpPr>
        <p:spPr>
          <a:xfrm>
            <a:off x="0" y="6480037"/>
            <a:ext cx="1591683" cy="3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cs typeface="Arial" panose="020B0604020202020204" pitchFamily="34" charset="0"/>
              </a:rPr>
              <a:t>Introduction</a:t>
            </a:r>
            <a:endParaRPr lang="en-IL" sz="1600" dirty="0">
              <a:cs typeface="Arial" panose="020B0604020202020204" pitchFamily="34" charset="0"/>
            </a:endParaRPr>
          </a:p>
        </p:txBody>
      </p:sp>
      <p:sp>
        <p:nvSpPr>
          <p:cNvPr id="80" name="TextBox 79">
            <a:extLst>
              <a:ext uri="{FF2B5EF4-FFF2-40B4-BE49-F238E27FC236}">
                <a16:creationId xmlns:a16="http://schemas.microsoft.com/office/drawing/2014/main" id="{93D39A27-7918-4442-9A25-37BEE5F164FA}"/>
              </a:ext>
            </a:extLst>
          </p:cNvPr>
          <p:cNvSpPr txBox="1"/>
          <p:nvPr/>
        </p:nvSpPr>
        <p:spPr>
          <a:xfrm>
            <a:off x="1657392" y="6469826"/>
            <a:ext cx="1623841" cy="338554"/>
          </a:xfrm>
          <a:prstGeom prst="rect">
            <a:avLst/>
          </a:prstGeom>
          <a:noFill/>
        </p:spPr>
        <p:txBody>
          <a:bodyPr wrap="square" rtlCol="0">
            <a:spAutoFit/>
          </a:bodyPr>
          <a:lstStyle/>
          <a:p>
            <a:pPr algn="ctr"/>
            <a:r>
              <a:rPr lang="en-US" sz="1600" dirty="0">
                <a:latin typeface="+mj-lt"/>
              </a:rPr>
              <a:t>AES algorithm</a:t>
            </a:r>
            <a:endParaRPr lang="en-IL" sz="1600" dirty="0">
              <a:latin typeface="+mj-lt"/>
            </a:endParaRPr>
          </a:p>
        </p:txBody>
      </p:sp>
      <p:sp>
        <p:nvSpPr>
          <p:cNvPr id="81" name="TextBox 80">
            <a:extLst>
              <a:ext uri="{FF2B5EF4-FFF2-40B4-BE49-F238E27FC236}">
                <a16:creationId xmlns:a16="http://schemas.microsoft.com/office/drawing/2014/main" id="{5CE6AA73-E906-4F57-AC7E-0DE75BCD0B73}"/>
              </a:ext>
            </a:extLst>
          </p:cNvPr>
          <p:cNvSpPr txBox="1"/>
          <p:nvPr/>
        </p:nvSpPr>
        <p:spPr>
          <a:xfrm>
            <a:off x="3300532" y="6480037"/>
            <a:ext cx="1635887" cy="338554"/>
          </a:xfrm>
          <a:prstGeom prst="rect">
            <a:avLst/>
          </a:prstGeom>
          <a:noFill/>
        </p:spPr>
        <p:txBody>
          <a:bodyPr wrap="square" rtlCol="0">
            <a:spAutoFit/>
          </a:bodyPr>
          <a:lstStyle/>
          <a:p>
            <a:pPr algn="ctr"/>
            <a:r>
              <a:rPr lang="en-US" sz="1600" dirty="0">
                <a:latin typeface="+mj-lt"/>
              </a:rPr>
              <a:t>Workflow</a:t>
            </a:r>
          </a:p>
        </p:txBody>
      </p:sp>
      <p:sp>
        <p:nvSpPr>
          <p:cNvPr id="82" name="TextBox 81">
            <a:extLst>
              <a:ext uri="{FF2B5EF4-FFF2-40B4-BE49-F238E27FC236}">
                <a16:creationId xmlns:a16="http://schemas.microsoft.com/office/drawing/2014/main" id="{4CDE117D-BEA7-4099-9B9D-CDBB9C95DF15}"/>
              </a:ext>
            </a:extLst>
          </p:cNvPr>
          <p:cNvSpPr txBox="1"/>
          <p:nvPr/>
        </p:nvSpPr>
        <p:spPr>
          <a:xfrm>
            <a:off x="9955107" y="6478239"/>
            <a:ext cx="1630783" cy="338554"/>
          </a:xfrm>
          <a:prstGeom prst="rect">
            <a:avLst/>
          </a:prstGeom>
          <a:noFill/>
        </p:spPr>
        <p:txBody>
          <a:bodyPr wrap="square" rtlCol="0">
            <a:spAutoFit/>
          </a:bodyPr>
          <a:lstStyle/>
          <a:p>
            <a:pPr algn="ctr"/>
            <a:r>
              <a:rPr lang="en-US" sz="1600" dirty="0">
                <a:latin typeface="+mj-lt"/>
              </a:rPr>
              <a:t>Performance</a:t>
            </a:r>
          </a:p>
        </p:txBody>
      </p:sp>
      <p:sp>
        <p:nvSpPr>
          <p:cNvPr id="83" name="TextBox 82">
            <a:extLst>
              <a:ext uri="{FF2B5EF4-FFF2-40B4-BE49-F238E27FC236}">
                <a16:creationId xmlns:a16="http://schemas.microsoft.com/office/drawing/2014/main" id="{A3E765A2-8237-4CD8-BBC3-C58BBC3C2D03}"/>
              </a:ext>
            </a:extLst>
          </p:cNvPr>
          <p:cNvSpPr txBox="1"/>
          <p:nvPr/>
        </p:nvSpPr>
        <p:spPr>
          <a:xfrm>
            <a:off x="8294739" y="6469826"/>
            <a:ext cx="1597014" cy="338554"/>
          </a:xfrm>
          <a:prstGeom prst="rect">
            <a:avLst/>
          </a:prstGeom>
          <a:noFill/>
        </p:spPr>
        <p:txBody>
          <a:bodyPr wrap="square" rtlCol="0">
            <a:spAutoFit/>
          </a:bodyPr>
          <a:lstStyle/>
          <a:p>
            <a:pPr algn="ctr"/>
            <a:r>
              <a:rPr lang="en-US" sz="1600" dirty="0">
                <a:latin typeface="+mj-lt"/>
              </a:rPr>
              <a:t>Simulation</a:t>
            </a:r>
          </a:p>
        </p:txBody>
      </p:sp>
      <p:cxnSp>
        <p:nvCxnSpPr>
          <p:cNvPr id="84" name="Straight Connector 83">
            <a:extLst>
              <a:ext uri="{FF2B5EF4-FFF2-40B4-BE49-F238E27FC236}">
                <a16:creationId xmlns:a16="http://schemas.microsoft.com/office/drawing/2014/main" id="{F75F369B-7836-4412-BA76-D3F34BA24AEC}"/>
              </a:ext>
            </a:extLst>
          </p:cNvPr>
          <p:cNvCxnSpPr>
            <a:cxnSpLocks/>
          </p:cNvCxnSpPr>
          <p:nvPr/>
        </p:nvCxnSpPr>
        <p:spPr>
          <a:xfrm>
            <a:off x="3281233" y="65010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884F275-DAC3-4AC0-BFBE-CD5F83E5B1DC}"/>
              </a:ext>
            </a:extLst>
          </p:cNvPr>
          <p:cNvCxnSpPr>
            <a:cxnSpLocks/>
          </p:cNvCxnSpPr>
          <p:nvPr/>
        </p:nvCxnSpPr>
        <p:spPr>
          <a:xfrm>
            <a:off x="8246993"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6C7232E-E021-4C85-ADFE-837EF941312F}"/>
              </a:ext>
            </a:extLst>
          </p:cNvPr>
          <p:cNvCxnSpPr>
            <a:cxnSpLocks/>
          </p:cNvCxnSpPr>
          <p:nvPr/>
        </p:nvCxnSpPr>
        <p:spPr>
          <a:xfrm>
            <a:off x="9920196" y="6492927"/>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0F3ED39-79E5-415F-A331-64E6D978C956}"/>
              </a:ext>
            </a:extLst>
          </p:cNvPr>
          <p:cNvCxnSpPr>
            <a:cxnSpLocks/>
          </p:cNvCxnSpPr>
          <p:nvPr/>
        </p:nvCxnSpPr>
        <p:spPr>
          <a:xfrm>
            <a:off x="1625844" y="6495535"/>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7ED95BD5-BEE5-4878-9E08-B7E1EB9BD73E}"/>
              </a:ext>
            </a:extLst>
          </p:cNvPr>
          <p:cNvSpPr txBox="1"/>
          <p:nvPr/>
        </p:nvSpPr>
        <p:spPr>
          <a:xfrm>
            <a:off x="6623152" y="6469826"/>
            <a:ext cx="1623841" cy="338554"/>
          </a:xfrm>
          <a:prstGeom prst="rect">
            <a:avLst/>
          </a:prstGeom>
          <a:noFill/>
        </p:spPr>
        <p:txBody>
          <a:bodyPr wrap="square" rtlCol="0">
            <a:spAutoFit/>
          </a:bodyPr>
          <a:lstStyle/>
          <a:p>
            <a:pPr algn="ctr"/>
            <a:r>
              <a:rPr lang="en-US" sz="1600" dirty="0">
                <a:latin typeface="+mj-lt"/>
              </a:rPr>
              <a:t>Compilation</a:t>
            </a:r>
            <a:endParaRPr lang="en-IL" sz="1600" dirty="0">
              <a:latin typeface="+mj-lt"/>
            </a:endParaRPr>
          </a:p>
        </p:txBody>
      </p:sp>
      <p:cxnSp>
        <p:nvCxnSpPr>
          <p:cNvPr id="89" name="Straight Connector 88">
            <a:extLst>
              <a:ext uri="{FF2B5EF4-FFF2-40B4-BE49-F238E27FC236}">
                <a16:creationId xmlns:a16="http://schemas.microsoft.com/office/drawing/2014/main" id="{EC58FA3E-DBA4-4377-A1CB-2B74266D0088}"/>
              </a:ext>
            </a:extLst>
          </p:cNvPr>
          <p:cNvCxnSpPr>
            <a:cxnSpLocks/>
          </p:cNvCxnSpPr>
          <p:nvPr/>
        </p:nvCxnSpPr>
        <p:spPr>
          <a:xfrm>
            <a:off x="4936419" y="6502571"/>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9488C21D-2E70-41EB-8BE7-261FDA8E9199}"/>
              </a:ext>
            </a:extLst>
          </p:cNvPr>
          <p:cNvSpPr/>
          <p:nvPr/>
        </p:nvSpPr>
        <p:spPr>
          <a:xfrm>
            <a:off x="1626593" y="6454328"/>
            <a:ext cx="1646498" cy="38637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BA31B6B-FBC6-4FA1-B594-462AE289FEA4}"/>
              </a:ext>
            </a:extLst>
          </p:cNvPr>
          <p:cNvSpPr txBox="1"/>
          <p:nvPr/>
        </p:nvSpPr>
        <p:spPr>
          <a:xfrm>
            <a:off x="4978031" y="6482199"/>
            <a:ext cx="1623841" cy="338554"/>
          </a:xfrm>
          <a:prstGeom prst="rect">
            <a:avLst/>
          </a:prstGeom>
          <a:noFill/>
        </p:spPr>
        <p:txBody>
          <a:bodyPr wrap="square" rtlCol="0">
            <a:spAutoFit/>
          </a:bodyPr>
          <a:lstStyle/>
          <a:p>
            <a:pPr algn="ctr"/>
            <a:r>
              <a:rPr lang="en-US" sz="1600" dirty="0">
                <a:latin typeface="+mj-lt"/>
              </a:rPr>
              <a:t>Synthesis</a:t>
            </a:r>
            <a:endParaRPr lang="en-IL" sz="1600" dirty="0">
              <a:latin typeface="+mj-lt"/>
            </a:endParaRPr>
          </a:p>
        </p:txBody>
      </p:sp>
      <p:cxnSp>
        <p:nvCxnSpPr>
          <p:cNvPr id="92" name="Straight Connector 91">
            <a:extLst>
              <a:ext uri="{FF2B5EF4-FFF2-40B4-BE49-F238E27FC236}">
                <a16:creationId xmlns:a16="http://schemas.microsoft.com/office/drawing/2014/main" id="{5F3CBD2E-55F9-4AAF-B1FB-A974135C09CB}"/>
              </a:ext>
            </a:extLst>
          </p:cNvPr>
          <p:cNvCxnSpPr>
            <a:cxnSpLocks/>
          </p:cNvCxnSpPr>
          <p:nvPr/>
        </p:nvCxnSpPr>
        <p:spPr>
          <a:xfrm>
            <a:off x="6623152" y="6500676"/>
            <a:ext cx="0" cy="338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83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5" grpId="0" animBg="1"/>
      <p:bldP spid="24" grpId="0" animBg="1"/>
      <p:bldP spid="25" grpId="0" animBg="1"/>
      <p:bldP spid="26" grpId="0" animBg="1"/>
      <p:bldP spid="47" grpId="0" animBg="1"/>
      <p:bldP spid="50" grpId="0" animBg="1"/>
      <p:bldP spid="51" grpId="0" animBg="1"/>
      <p:bldP spid="60" grpId="0" animBg="1"/>
      <p:bldP spid="66" grpId="0" animBg="1"/>
      <p:bldP spid="1027" grpId="0" animBg="1"/>
      <p:bldP spid="72" grpId="0" animBg="1"/>
      <p:bldP spid="73" grpId="0" animBg="1"/>
      <p:bldP spid="13"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5CDB85-C543-48CF-8B38-BC22EB0FEA7D}"/>
              </a:ext>
            </a:extLst>
          </p:cNvPr>
          <p:cNvGrpSpPr/>
          <p:nvPr/>
        </p:nvGrpSpPr>
        <p:grpSpPr>
          <a:xfrm>
            <a:off x="3604880" y="1924492"/>
            <a:ext cx="4982240" cy="4357246"/>
            <a:chOff x="3162300" y="576262"/>
            <a:chExt cx="5867400" cy="5705475"/>
          </a:xfrm>
        </p:grpSpPr>
        <p:cxnSp>
          <p:nvCxnSpPr>
            <p:cNvPr id="7" name="Straight Arrow Connector 6">
              <a:extLst>
                <a:ext uri="{FF2B5EF4-FFF2-40B4-BE49-F238E27FC236}">
                  <a16:creationId xmlns:a16="http://schemas.microsoft.com/office/drawing/2014/main" id="{8A2721E4-696D-413C-8E02-4A981A33B3D2}"/>
                </a:ext>
              </a:extLst>
            </p:cNvPr>
            <p:cNvCxnSpPr/>
            <p:nvPr/>
          </p:nvCxnSpPr>
          <p:spPr>
            <a:xfrm>
              <a:off x="3581400" y="3124199"/>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picture containing computer, black, remote&#10;&#10;Description automatically generated">
              <a:extLst>
                <a:ext uri="{FF2B5EF4-FFF2-40B4-BE49-F238E27FC236}">
                  <a16:creationId xmlns:a16="http://schemas.microsoft.com/office/drawing/2014/main" id="{D27A58B1-C1EF-4515-9FEA-8F85C81BA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300" y="576262"/>
              <a:ext cx="5867400" cy="5705475"/>
            </a:xfrm>
            <a:prstGeom prst="rect">
              <a:avLst/>
            </a:prstGeom>
          </p:spPr>
        </p:pic>
        <p:sp>
          <p:nvSpPr>
            <p:cNvPr id="5" name="Flowchart: Or 4">
              <a:extLst>
                <a:ext uri="{FF2B5EF4-FFF2-40B4-BE49-F238E27FC236}">
                  <a16:creationId xmlns:a16="http://schemas.microsoft.com/office/drawing/2014/main" id="{2EB55446-E9B4-4332-ABE2-7FCFFE56DE5F}"/>
                </a:ext>
              </a:extLst>
            </p:cNvPr>
            <p:cNvSpPr/>
            <p:nvPr/>
          </p:nvSpPr>
          <p:spPr>
            <a:xfrm>
              <a:off x="3441700" y="3124199"/>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9" name="Straight Arrow Connector 8">
              <a:extLst>
                <a:ext uri="{FF2B5EF4-FFF2-40B4-BE49-F238E27FC236}">
                  <a16:creationId xmlns:a16="http://schemas.microsoft.com/office/drawing/2014/main" id="{267C8868-1F80-4B5B-BE1D-AC3758E8F038}"/>
                </a:ext>
              </a:extLst>
            </p:cNvPr>
            <p:cNvCxnSpPr/>
            <p:nvPr/>
          </p:nvCxnSpPr>
          <p:spPr>
            <a:xfrm>
              <a:off x="3594100" y="5659436"/>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Or 9">
              <a:extLst>
                <a:ext uri="{FF2B5EF4-FFF2-40B4-BE49-F238E27FC236}">
                  <a16:creationId xmlns:a16="http://schemas.microsoft.com/office/drawing/2014/main" id="{E8EA4E6A-E276-42B7-8FEF-B5D91C6FD889}"/>
                </a:ext>
              </a:extLst>
            </p:cNvPr>
            <p:cNvSpPr/>
            <p:nvPr/>
          </p:nvSpPr>
          <p:spPr>
            <a:xfrm>
              <a:off x="3454400" y="5659436"/>
              <a:ext cx="279400" cy="279400"/>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9" name="Flowchart: Or 18">
            <a:extLst>
              <a:ext uri="{FF2B5EF4-FFF2-40B4-BE49-F238E27FC236}">
                <a16:creationId xmlns:a16="http://schemas.microsoft.com/office/drawing/2014/main" id="{DB136F5C-0425-452E-8BB7-7D04C9D26FBB}"/>
              </a:ext>
            </a:extLst>
          </p:cNvPr>
          <p:cNvSpPr/>
          <p:nvPr/>
        </p:nvSpPr>
        <p:spPr>
          <a:xfrm>
            <a:off x="5124948" y="3404435"/>
            <a:ext cx="222556" cy="206787"/>
          </a:xfrm>
          <a:prstGeom prst="flowChar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8" name="Arrow: Left 7">
            <a:hlinkClick r:id="rId4" action="ppaction://hlinksldjump"/>
            <a:extLst>
              <a:ext uri="{FF2B5EF4-FFF2-40B4-BE49-F238E27FC236}">
                <a16:creationId xmlns:a16="http://schemas.microsoft.com/office/drawing/2014/main" id="{4D22046B-41A7-4A4E-B0AB-4B46ABC13913}"/>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2" name="Rectangle 1">
            <a:extLst>
              <a:ext uri="{FF2B5EF4-FFF2-40B4-BE49-F238E27FC236}">
                <a16:creationId xmlns:a16="http://schemas.microsoft.com/office/drawing/2014/main" id="{3971DDFD-6F63-4091-9825-757FD8FB0D86}"/>
              </a:ext>
            </a:extLst>
          </p:cNvPr>
          <p:cNvSpPr/>
          <p:nvPr/>
        </p:nvSpPr>
        <p:spPr>
          <a:xfrm>
            <a:off x="2592572" y="521263"/>
            <a:ext cx="7006856" cy="938719"/>
          </a:xfrm>
          <a:prstGeom prst="rect">
            <a:avLst/>
          </a:prstGeom>
        </p:spPr>
        <p:txBody>
          <a:bodyPr wrap="square">
            <a:spAutoFit/>
          </a:bodyPr>
          <a:lstStyle/>
          <a:p>
            <a:pPr algn="ctr">
              <a:spcBef>
                <a:spcPts val="600"/>
              </a:spcBef>
            </a:pPr>
            <a:r>
              <a:rPr lang="en-US" b="1" dirty="0" err="1">
                <a:latin typeface="Arial" panose="020B0604020202020204" pitchFamily="34" charset="0"/>
                <a:cs typeface="Arial" panose="020B0604020202020204" pitchFamily="34" charset="0"/>
              </a:rPr>
              <a:t>KeyExpansion</a:t>
            </a:r>
            <a:endParaRPr lang="en-US" b="1"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Expanding the given key with 128 bits to 1408 bits using </a:t>
            </a:r>
            <a:r>
              <a:rPr lang="en-US" sz="1600" dirty="0" err="1">
                <a:latin typeface="Arial" panose="020B0604020202020204" pitchFamily="34" charset="0"/>
                <a:cs typeface="Arial" panose="020B0604020202020204" pitchFamily="34" charset="0"/>
              </a:rPr>
              <a:t>Rijndael's</a:t>
            </a:r>
            <a:r>
              <a:rPr lang="en-US" sz="1600" dirty="0">
                <a:latin typeface="Arial" panose="020B0604020202020204" pitchFamily="34" charset="0"/>
                <a:cs typeface="Arial" panose="020B0604020202020204" pitchFamily="34" charset="0"/>
              </a:rPr>
              <a:t> key schedule.</a:t>
            </a:r>
          </a:p>
        </p:txBody>
      </p:sp>
      <p:pic>
        <p:nvPicPr>
          <p:cNvPr id="16" name="Picture 15">
            <a:extLst>
              <a:ext uri="{FF2B5EF4-FFF2-40B4-BE49-F238E27FC236}">
                <a16:creationId xmlns:a16="http://schemas.microsoft.com/office/drawing/2014/main" id="{4591D069-D159-482C-B80B-3D570099E3C5}"/>
              </a:ext>
            </a:extLst>
          </p:cNvPr>
          <p:cNvPicPr>
            <a:picLocks noChangeAspect="1"/>
          </p:cNvPicPr>
          <p:nvPr/>
        </p:nvPicPr>
        <p:blipFill>
          <a:blip r:embed="rId5"/>
          <a:stretch>
            <a:fillRect/>
          </a:stretch>
        </p:blipFill>
        <p:spPr>
          <a:xfrm>
            <a:off x="4413053" y="1855102"/>
            <a:ext cx="3718882" cy="3734124"/>
          </a:xfrm>
          <a:prstGeom prst="rect">
            <a:avLst/>
          </a:prstGeom>
          <a:ln w="41275">
            <a:solidFill>
              <a:schemeClr val="accent1"/>
            </a:solidFill>
          </a:ln>
        </p:spPr>
      </p:pic>
      <p:pic>
        <p:nvPicPr>
          <p:cNvPr id="3" name="Picture 2">
            <a:extLst>
              <a:ext uri="{FF2B5EF4-FFF2-40B4-BE49-F238E27FC236}">
                <a16:creationId xmlns:a16="http://schemas.microsoft.com/office/drawing/2014/main" id="{5DA090EC-53DF-4936-B642-BCA9BA53BAA1}"/>
              </a:ext>
            </a:extLst>
          </p:cNvPr>
          <p:cNvPicPr>
            <a:picLocks noChangeAspect="1"/>
          </p:cNvPicPr>
          <p:nvPr/>
        </p:nvPicPr>
        <p:blipFill>
          <a:blip r:embed="rId6"/>
          <a:stretch>
            <a:fillRect/>
          </a:stretch>
        </p:blipFill>
        <p:spPr>
          <a:xfrm>
            <a:off x="4331817" y="1855102"/>
            <a:ext cx="3528366" cy="289585"/>
          </a:xfrm>
          <a:prstGeom prst="rect">
            <a:avLst/>
          </a:prstGeom>
          <a:ln w="38100">
            <a:solidFill>
              <a:schemeClr val="accent1"/>
            </a:solidFill>
          </a:ln>
        </p:spPr>
      </p:pic>
      <p:sp>
        <p:nvSpPr>
          <p:cNvPr id="6" name="Rectangle: Rounded Corners 5">
            <a:extLst>
              <a:ext uri="{FF2B5EF4-FFF2-40B4-BE49-F238E27FC236}">
                <a16:creationId xmlns:a16="http://schemas.microsoft.com/office/drawing/2014/main" id="{B2801380-1C33-4C42-A238-B0E6C4516506}"/>
              </a:ext>
            </a:extLst>
          </p:cNvPr>
          <p:cNvSpPr/>
          <p:nvPr/>
        </p:nvSpPr>
        <p:spPr>
          <a:xfrm>
            <a:off x="3625200" y="3129280"/>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RotWord</a:t>
            </a:r>
            <a:endParaRPr lang="en-IL" dirty="0"/>
          </a:p>
        </p:txBody>
      </p:sp>
      <p:sp>
        <p:nvSpPr>
          <p:cNvPr id="12" name="Rectangle: Rounded Corners 11">
            <a:extLst>
              <a:ext uri="{FF2B5EF4-FFF2-40B4-BE49-F238E27FC236}">
                <a16:creationId xmlns:a16="http://schemas.microsoft.com/office/drawing/2014/main" id="{1BDF9B73-BB19-48F9-B951-5CC09015B956}"/>
              </a:ext>
            </a:extLst>
          </p:cNvPr>
          <p:cNvSpPr/>
          <p:nvPr/>
        </p:nvSpPr>
        <p:spPr>
          <a:xfrm>
            <a:off x="3625200" y="3611222"/>
            <a:ext cx="663133" cy="259118"/>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SubWord</a:t>
            </a:r>
            <a:endParaRPr lang="en-IL" dirty="0"/>
          </a:p>
        </p:txBody>
      </p:sp>
      <p:sp>
        <p:nvSpPr>
          <p:cNvPr id="13" name="Rectangle: Rounded Corners 12">
            <a:extLst>
              <a:ext uri="{FF2B5EF4-FFF2-40B4-BE49-F238E27FC236}">
                <a16:creationId xmlns:a16="http://schemas.microsoft.com/office/drawing/2014/main" id="{4CAA948A-09DC-444C-9686-1142F03729F4}"/>
              </a:ext>
            </a:extLst>
          </p:cNvPr>
          <p:cNvSpPr/>
          <p:nvPr/>
        </p:nvSpPr>
        <p:spPr>
          <a:xfrm>
            <a:off x="3635767" y="4100536"/>
            <a:ext cx="658662" cy="239137"/>
          </a:xfrm>
          <a:prstGeom prst="roundRect">
            <a:avLst/>
          </a:prstGeom>
          <a:solidFill>
            <a:srgbClr val="EBFFC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err="1"/>
              <a:t>Rcon</a:t>
            </a:r>
            <a:endParaRPr lang="en-IL" dirty="0"/>
          </a:p>
        </p:txBody>
      </p:sp>
      <p:pic>
        <p:nvPicPr>
          <p:cNvPr id="18" name="Picture 17">
            <a:extLst>
              <a:ext uri="{FF2B5EF4-FFF2-40B4-BE49-F238E27FC236}">
                <a16:creationId xmlns:a16="http://schemas.microsoft.com/office/drawing/2014/main" id="{873FCA90-1CB4-4A87-895E-6A54167D98F6}"/>
              </a:ext>
            </a:extLst>
          </p:cNvPr>
          <p:cNvPicPr>
            <a:picLocks noChangeAspect="1"/>
          </p:cNvPicPr>
          <p:nvPr/>
        </p:nvPicPr>
        <p:blipFill>
          <a:blip r:embed="rId7"/>
          <a:stretch>
            <a:fillRect/>
          </a:stretch>
        </p:blipFill>
        <p:spPr>
          <a:xfrm>
            <a:off x="2657006" y="2344262"/>
            <a:ext cx="6942422" cy="952583"/>
          </a:xfrm>
          <a:prstGeom prst="rect">
            <a:avLst/>
          </a:prstGeom>
          <a:ln w="38100">
            <a:solidFill>
              <a:schemeClr val="accent1"/>
            </a:solidFill>
          </a:ln>
        </p:spPr>
      </p:pic>
      <p:pic>
        <p:nvPicPr>
          <p:cNvPr id="25" name="Picture 24" descr="A picture containing knife, table&#10;&#10;Description automatically generated">
            <a:extLst>
              <a:ext uri="{FF2B5EF4-FFF2-40B4-BE49-F238E27FC236}">
                <a16:creationId xmlns:a16="http://schemas.microsoft.com/office/drawing/2014/main" id="{D35470F5-866F-4648-B41A-00EF968E88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1307" y="3778199"/>
            <a:ext cx="3893820" cy="1356360"/>
          </a:xfrm>
          <a:prstGeom prst="rect">
            <a:avLst/>
          </a:prstGeom>
          <a:ln w="41275">
            <a:solidFill>
              <a:schemeClr val="accent1"/>
            </a:solidFill>
          </a:ln>
        </p:spPr>
      </p:pic>
      <p:sp>
        <p:nvSpPr>
          <p:cNvPr id="20" name="Slide Number Placeholder 1">
            <a:extLst>
              <a:ext uri="{FF2B5EF4-FFF2-40B4-BE49-F238E27FC236}">
                <a16:creationId xmlns:a16="http://schemas.microsoft.com/office/drawing/2014/main" id="{DD3FC82D-61D8-436A-B094-23F76DF610B9}"/>
              </a:ext>
            </a:extLst>
          </p:cNvPr>
          <p:cNvSpPr txBox="1">
            <a:spLocks/>
          </p:cNvSpPr>
          <p:nvPr/>
        </p:nvSpPr>
        <p:spPr>
          <a:xfrm>
            <a:off x="11741690" y="6495535"/>
            <a:ext cx="285503"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8</a:t>
            </a:fld>
            <a:endParaRPr lang="en-IL" sz="1600" dirty="0"/>
          </a:p>
        </p:txBody>
      </p:sp>
    </p:spTree>
    <p:extLst>
      <p:ext uri="{BB962C8B-B14F-4D97-AF65-F5344CB8AC3E}">
        <p14:creationId xmlns:p14="http://schemas.microsoft.com/office/powerpoint/2010/main" val="21315643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nextCondLst>
                <p:cond evt="onClick" delay="0">
                  <p:tgtEl>
                    <p:spTgt spid="12"/>
                  </p:tgtEl>
                </p:cond>
              </p:nextCondLst>
            </p:seq>
            <p:seq concurrent="1" nextAc="seek">
              <p:cTn id="12" restart="whenNotActive" fill="hold" evtFilter="cancelBubble" nodeType="interactiveSeq">
                <p:stCondLst>
                  <p:cond evt="onClick" delay="0">
                    <p:tgtEl>
                      <p:spTgt spid="19"/>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19"/>
                  </p:tgtEl>
                </p:cond>
              </p:nextCondLst>
            </p:seq>
            <p:seq concurrent="1" nextAc="seek">
              <p:cTn id="17" restart="whenNotActive" fill="hold" evtFilter="cancelBubble" nodeType="interactiveSeq">
                <p:stCondLst>
                  <p:cond evt="onClick" delay="0">
                    <p:tgtEl>
                      <p:spTgt spid="13"/>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1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close up of a clock&#10;&#10;Description automatically generated">
            <a:extLst>
              <a:ext uri="{FF2B5EF4-FFF2-40B4-BE49-F238E27FC236}">
                <a16:creationId xmlns:a16="http://schemas.microsoft.com/office/drawing/2014/main" id="{0FBCFBFC-7E62-4A4A-9E8F-AB8B9FCCC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554" y="2126512"/>
            <a:ext cx="5100891" cy="3965943"/>
          </a:xfrm>
          <a:prstGeom prst="rect">
            <a:avLst/>
          </a:prstGeom>
        </p:spPr>
      </p:pic>
      <p:sp>
        <p:nvSpPr>
          <p:cNvPr id="2" name="Arrow: Left 1">
            <a:hlinkClick r:id="rId4" action="ppaction://hlinksldjump"/>
            <a:extLst>
              <a:ext uri="{FF2B5EF4-FFF2-40B4-BE49-F238E27FC236}">
                <a16:creationId xmlns:a16="http://schemas.microsoft.com/office/drawing/2014/main" id="{9F133FF5-F2A1-4D41-A681-8D61833150BF}"/>
              </a:ext>
            </a:extLst>
          </p:cNvPr>
          <p:cNvSpPr/>
          <p:nvPr/>
        </p:nvSpPr>
        <p:spPr>
          <a:xfrm>
            <a:off x="297711" y="6092455"/>
            <a:ext cx="552893" cy="478465"/>
          </a:xfrm>
          <a:prstGeom prst="lef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L"/>
          </a:p>
        </p:txBody>
      </p:sp>
      <p:sp>
        <p:nvSpPr>
          <p:cNvPr id="4" name="Rectangle 3">
            <a:extLst>
              <a:ext uri="{FF2B5EF4-FFF2-40B4-BE49-F238E27FC236}">
                <a16:creationId xmlns:a16="http://schemas.microsoft.com/office/drawing/2014/main" id="{859D4164-A720-4A99-ABDF-594ED9BF5187}"/>
              </a:ext>
            </a:extLst>
          </p:cNvPr>
          <p:cNvSpPr/>
          <p:nvPr/>
        </p:nvSpPr>
        <p:spPr>
          <a:xfrm>
            <a:off x="2237267" y="510364"/>
            <a:ext cx="7717463" cy="1261884"/>
          </a:xfrm>
          <a:prstGeom prst="rect">
            <a:avLst/>
          </a:prstGeom>
        </p:spPr>
        <p:txBody>
          <a:bodyPr wrap="square">
            <a:spAutoFit/>
          </a:bodyPr>
          <a:lstStyle/>
          <a:p>
            <a:pPr lvl="1" algn="ctr"/>
            <a:r>
              <a:rPr lang="en-US" b="1" dirty="0" err="1">
                <a:latin typeface="Arial" panose="020B0604020202020204" pitchFamily="34" charset="0"/>
                <a:cs typeface="Arial" panose="020B0604020202020204" pitchFamily="34" charset="0"/>
              </a:rPr>
              <a:t>AddRoundKey</a:t>
            </a:r>
            <a:endParaRPr lang="en-US" dirty="0">
              <a:latin typeface="Arial" panose="020B0604020202020204" pitchFamily="34" charset="0"/>
              <a:cs typeface="Arial" panose="020B0604020202020204" pitchFamily="34" charset="0"/>
            </a:endParaRPr>
          </a:p>
          <a:p>
            <a:pPr lvl="1">
              <a:spcBef>
                <a:spcPts val="600"/>
              </a:spcBef>
            </a:pPr>
            <a:r>
              <a:rPr lang="en-US" sz="1600" dirty="0">
                <a:latin typeface="Arial" panose="020B0604020202020204" pitchFamily="34" charset="0"/>
                <a:cs typeface="Arial" panose="020B0604020202020204" pitchFamily="34" charset="0"/>
              </a:rPr>
              <a:t>Each byte of the state is combined with a byte of the round key using bitwise xor. (twice in the first round - in the beginning and in the end of the round)</a:t>
            </a:r>
          </a:p>
          <a:p>
            <a:pPr lvl="1">
              <a:spcBef>
                <a:spcPts val="600"/>
              </a:spcBef>
            </a:pPr>
            <a:endParaRPr lang="en-US" sz="1600" dirty="0">
              <a:latin typeface="Arial" panose="020B0604020202020204" pitchFamily="34" charset="0"/>
              <a:cs typeface="Arial" panose="020B0604020202020204" pitchFamily="34" charset="0"/>
            </a:endParaRPr>
          </a:p>
        </p:txBody>
      </p:sp>
      <p:sp>
        <p:nvSpPr>
          <p:cNvPr id="6" name="Slide Number Placeholder 1">
            <a:extLst>
              <a:ext uri="{FF2B5EF4-FFF2-40B4-BE49-F238E27FC236}">
                <a16:creationId xmlns:a16="http://schemas.microsoft.com/office/drawing/2014/main" id="{917F44C7-AE88-4DAF-86F4-D07D7EADBF39}"/>
              </a:ext>
            </a:extLst>
          </p:cNvPr>
          <p:cNvSpPr txBox="1">
            <a:spLocks/>
          </p:cNvSpPr>
          <p:nvPr/>
        </p:nvSpPr>
        <p:spPr>
          <a:xfrm>
            <a:off x="11733088" y="6495535"/>
            <a:ext cx="458912"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14CE62-B6AF-475A-BB26-7E2CBB4B5225}" type="slidenum">
              <a:rPr lang="en-IL" sz="1600" smtClean="0"/>
              <a:pPr/>
              <a:t>9</a:t>
            </a:fld>
            <a:endParaRPr lang="en-IL" sz="1600" dirty="0"/>
          </a:p>
        </p:txBody>
      </p:sp>
    </p:spTree>
    <p:extLst>
      <p:ext uri="{BB962C8B-B14F-4D97-AF65-F5344CB8AC3E}">
        <p14:creationId xmlns:p14="http://schemas.microsoft.com/office/powerpoint/2010/main" val="210799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6740</TotalTime>
  <Words>2540</Words>
  <Application>Microsoft Office PowerPoint</Application>
  <PresentationFormat>Widescreen</PresentationFormat>
  <Paragraphs>417</Paragraphs>
  <Slides>34</Slides>
  <Notes>33</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Times New Roman</vt:lpstr>
      <vt:lpstr>Office Theme</vt:lpstr>
      <vt:lpstr>PowerPoint Presentation</vt:lpstr>
      <vt:lpstr>PowerPoint Presentation</vt:lpstr>
      <vt:lpstr>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Dan</dc:creator>
  <cp:lastModifiedBy>David Dan</cp:lastModifiedBy>
  <cp:revision>177</cp:revision>
  <dcterms:created xsi:type="dcterms:W3CDTF">2019-12-31T15:08:14Z</dcterms:created>
  <dcterms:modified xsi:type="dcterms:W3CDTF">2020-11-23T11:56:42Z</dcterms:modified>
</cp:coreProperties>
</file>