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0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3D3D"/>
    <a:srgbClr val="FFF7D4"/>
    <a:srgbClr val="C07F00"/>
    <a:srgbClr val="FFD9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E99EA-A75F-5546-AFF4-33DC80C47D78}" v="10" dt="2023-05-24T09:12:24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6"/>
  </p:normalViewPr>
  <p:slideViewPr>
    <p:cSldViewPr snapToGrid="0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90C0DA-D87D-E7EC-C825-515763CDB3A3}"/>
              </a:ext>
            </a:extLst>
          </p:cNvPr>
          <p:cNvSpPr/>
          <p:nvPr userDrawn="1"/>
        </p:nvSpPr>
        <p:spPr>
          <a:xfrm>
            <a:off x="0" y="0"/>
            <a:ext cx="12192000" cy="5994400"/>
          </a:xfrm>
          <a:prstGeom prst="rect">
            <a:avLst/>
          </a:prstGeom>
          <a:solidFill>
            <a:srgbClr val="FFF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67911-4E06-9214-525C-1DF9F30148DE}"/>
              </a:ext>
            </a:extLst>
          </p:cNvPr>
          <p:cNvSpPr/>
          <p:nvPr userDrawn="1"/>
        </p:nvSpPr>
        <p:spPr>
          <a:xfrm>
            <a:off x="0" y="5994400"/>
            <a:ext cx="12192000" cy="863600"/>
          </a:xfrm>
          <a:prstGeom prst="rect">
            <a:avLst/>
          </a:prstGeom>
          <a:solidFill>
            <a:srgbClr val="4C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5D00BF-443E-FE24-F4EC-E5CAFA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044D53-F781-30A4-CCE8-E0D722BE0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A83439-1D07-FF0F-A9F8-86893A87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44A-8E2B-C344-90A6-24EF07A27DD6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07541-3426-5397-BBCA-4CB818DC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695DBE-A21E-D912-27F9-FF7183C5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D0A5-5C57-2042-9D92-8C5F3E9102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58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3C068-105A-52A2-945C-E60D70AB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E83F75-9E7A-35F4-F614-86241EF53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7A3B83-729C-581A-7123-CE165AFE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44A-8E2B-C344-90A6-24EF07A27DD6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BD778-3228-6314-5304-E34850F8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B466B3-2068-1C93-D097-4EFC38D5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D0A5-5C57-2042-9D92-8C5F3E9102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3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370EBF-B565-8649-8956-63CFC6BE5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792A9F-6220-FCDA-6B26-F96260ED0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B7A85-4D67-FA43-B162-6EEB0BB4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44A-8E2B-C344-90A6-24EF07A27DD6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952DFA-0141-925A-96FC-97568070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98E81F-DB73-E9C1-83B2-245606F5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D0A5-5C57-2042-9D92-8C5F3E9102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75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66C2A5-707B-7022-E0B1-A90F3A46D31B}"/>
              </a:ext>
            </a:extLst>
          </p:cNvPr>
          <p:cNvSpPr/>
          <p:nvPr userDrawn="1"/>
        </p:nvSpPr>
        <p:spPr>
          <a:xfrm>
            <a:off x="0" y="863600"/>
            <a:ext cx="12192000" cy="5994400"/>
          </a:xfrm>
          <a:prstGeom prst="rect">
            <a:avLst/>
          </a:prstGeom>
          <a:solidFill>
            <a:srgbClr val="FFF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227DC-C266-0561-363A-40955079D90C}"/>
              </a:ext>
            </a:extLst>
          </p:cNvPr>
          <p:cNvSpPr/>
          <p:nvPr userDrawn="1"/>
        </p:nvSpPr>
        <p:spPr>
          <a:xfrm>
            <a:off x="0" y="-1"/>
            <a:ext cx="12192000" cy="1185333"/>
          </a:xfrm>
          <a:prstGeom prst="rect">
            <a:avLst/>
          </a:prstGeom>
          <a:solidFill>
            <a:srgbClr val="4C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0242B3-502C-F6EE-39C8-F85C156F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4" y="194995"/>
            <a:ext cx="10785056" cy="795339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7D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EC587-B2FB-2FDE-F664-CCDC42F83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4" y="1422399"/>
            <a:ext cx="11159066" cy="475456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4" name="Image 3" descr="Une image contenant cercle, Police, texte, conception&#10;&#10;Description générée automatiquement">
            <a:extLst>
              <a:ext uri="{FF2B5EF4-FFF2-40B4-BE49-F238E27FC236}">
                <a16:creationId xmlns:a16="http://schemas.microsoft.com/office/drawing/2014/main" id="{6D2EEEF6-55CE-92C2-2E73-8452908C1E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63895" y="70664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5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C7DA1-A6E2-5A77-6343-76803B24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27A14-91E9-4115-6510-44B54D9DC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2EC725-75AB-FCFC-FB76-41365872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44A-8E2B-C344-90A6-24EF07A27DD6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C2DAB2-6709-110C-09DB-7F61690D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3B036E-C59F-7ABB-CC2A-90E6F8DF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D0A5-5C57-2042-9D92-8C5F3E9102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59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4F0DE-59BC-BB87-52C9-E9A6CE04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25514-AA4A-1FE3-8DC6-F7F02EB09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C025FE-50E1-1FC5-5D46-0980CDB49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0431F6-C23C-F92B-8A75-BE636CEA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44A-8E2B-C344-90A6-24EF07A27DD6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1522E3-00C0-2393-7D7B-F81A1D00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E71A47-8B4A-DE10-162C-5CC6F85E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D0A5-5C57-2042-9D92-8C5F3E9102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1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1F0CA-1D88-F2C0-172E-F440BA49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F1E05B-729C-E6B5-104E-5487EFD49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1EBABA-35D5-74DA-5968-18CF306BB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972993-7047-097B-FF45-C5377F930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72DE8A-F945-87ED-6D50-1B7C1BF32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9010DC-92CB-7EA6-5EBA-F45AD83D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44A-8E2B-C344-90A6-24EF07A27DD6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97958F-FEAA-DE54-D6CC-B413E3EC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A07A6B-F8FE-0F78-0086-798B710B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D0A5-5C57-2042-9D92-8C5F3E9102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59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57FA-ECFA-E61F-7D5D-79BCA48D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E47B38-285A-2937-31B5-12A53012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44A-8E2B-C344-90A6-24EF07A27DD6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EAA20C-79F3-CB9B-0903-78793A89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58C3AF-B7C7-6865-117A-9AE1CCA4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D0A5-5C57-2042-9D92-8C5F3E9102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36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68C5EE-9DDC-5A78-5E53-AF6304DE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44A-8E2B-C344-90A6-24EF07A27DD6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4C430-BEBA-37E1-9D0C-118D3192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0B8DB4-535B-E162-3E64-21533A70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D0A5-5C57-2042-9D92-8C5F3E9102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03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42D86-299D-1CCE-D0A0-DF9BAD64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32876-F505-173C-48A9-F9318C2E5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717B63-7013-E8B7-B7F9-B3F9BF27B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15BAE3-CB2B-A88C-A6D0-9011670A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44A-8E2B-C344-90A6-24EF07A27DD6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76FB1C-0D41-4F54-C675-F25B148A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98AB40-AAB1-D290-BD3B-75F94B90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D0A5-5C57-2042-9D92-8C5F3E9102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79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629B5-121F-909F-1DDE-490AC0D8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6E667F-8CA1-1CE0-8FFC-8800813DC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FB3C74-15FB-619E-FC9D-CFAFDB40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5DC8DE-7BD8-ACFB-734A-D3E7F5AD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44A-8E2B-C344-90A6-24EF07A27DD6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77D7C7-4DB5-E0BA-BF98-5C41190F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347C4E-DB46-EE9C-6511-4C9798B0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D0A5-5C57-2042-9D92-8C5F3E9102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42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14E515-2F90-EB26-44B7-6059C058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48BBD0-6276-7A19-8E67-FB3F1733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AEFEE7-09C4-BEC3-91DB-EDE0DA272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244A-8E2B-C344-90A6-24EF07A27DD6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488B75-005E-E8D6-88D6-62D33B388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B73643-4BCB-70FE-87D0-2B44CCF4A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ED0A5-5C57-2042-9D92-8C5F3E9102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01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C3D3D"/>
          </a:solidFill>
          <a:latin typeface="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C3D3D"/>
          </a:solidFill>
          <a:latin typeface="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C3D3D"/>
          </a:solidFill>
          <a:latin typeface="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C3D3D"/>
          </a:solidFill>
          <a:latin typeface="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C3D3D"/>
          </a:solidFill>
          <a:latin typeface="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C3D3D"/>
          </a:solidFill>
          <a:latin typeface="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6CC41-39D7-FA84-12F4-FC1AF82EC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04290"/>
            <a:ext cx="5334000" cy="2387600"/>
          </a:xfrm>
        </p:spPr>
        <p:txBody>
          <a:bodyPr/>
          <a:lstStyle/>
          <a:p>
            <a:r>
              <a:rPr lang="fr-FR" dirty="0">
                <a:solidFill>
                  <a:srgbClr val="4C3D3D"/>
                </a:solidFill>
              </a:rPr>
              <a:t>La Wild </a:t>
            </a:r>
            <a:r>
              <a:rPr lang="fr-FR" dirty="0" err="1">
                <a:solidFill>
                  <a:srgbClr val="4C3D3D"/>
                </a:solidFill>
              </a:rPr>
              <a:t>Bakery</a:t>
            </a:r>
            <a:endParaRPr lang="fr-FR" dirty="0">
              <a:solidFill>
                <a:srgbClr val="4C3D3D"/>
              </a:solidFill>
            </a:endParaRPr>
          </a:p>
        </p:txBody>
      </p:sp>
      <p:pic>
        <p:nvPicPr>
          <p:cNvPr id="4" name="Image 3" descr="Une image contenant cercle, Police, texte, conception&#10;&#10;Description générée automatiquement">
            <a:extLst>
              <a:ext uri="{FF2B5EF4-FFF2-40B4-BE49-F238E27FC236}">
                <a16:creationId xmlns:a16="http://schemas.microsoft.com/office/drawing/2014/main" id="{A90D55D4-F187-9D94-FF60-D08B32F6E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32778"/>
            <a:ext cx="47879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0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D6494-6B0C-0078-D1BA-F90D6D1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8A7B2-6C08-5256-AD56-AD36D562A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4" y="1863090"/>
            <a:ext cx="6697556" cy="4313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fr-FR" sz="3600" b="1" dirty="0"/>
              <a:t>Recensement des meilleures boulangeries de nos régions</a:t>
            </a:r>
          </a:p>
        </p:txBody>
      </p:sp>
      <p:pic>
        <p:nvPicPr>
          <p:cNvPr id="5" name="Image 4" descr="Une image contenant croissant, nourriture, pain, Viennoiserie&#10;&#10;Description générée automatiquement">
            <a:extLst>
              <a:ext uri="{FF2B5EF4-FFF2-40B4-BE49-F238E27FC236}">
                <a16:creationId xmlns:a16="http://schemas.microsoft.com/office/drawing/2014/main" id="{8902B598-E53C-9CDB-8FD3-4839417ED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5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60A8A-07B6-2C72-D687-FE914599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filtre par région ! 😉</a:t>
            </a:r>
          </a:p>
        </p:txBody>
      </p:sp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9D70979E-1318-3A98-0BCA-9E1DF6B6F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3" t="1429" r="2159" b="1760"/>
          <a:stretch/>
        </p:blipFill>
        <p:spPr>
          <a:xfrm>
            <a:off x="925830" y="1694813"/>
            <a:ext cx="4558035" cy="4463099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9B18D2F-032E-E75B-1CFD-82F960DFD3F7}"/>
              </a:ext>
            </a:extLst>
          </p:cNvPr>
          <p:cNvSpPr txBox="1">
            <a:spLocks/>
          </p:cNvSpPr>
          <p:nvPr/>
        </p:nvSpPr>
        <p:spPr>
          <a:xfrm>
            <a:off x="6096000" y="1549082"/>
            <a:ext cx="60960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C3D3D"/>
                </a:solidFill>
                <a:latin typeface="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C3D3D"/>
                </a:solidFill>
                <a:latin typeface="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C3D3D"/>
                </a:solidFill>
                <a:latin typeface="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C3D3D"/>
                </a:solidFill>
                <a:latin typeface="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C3D3D"/>
                </a:solidFill>
                <a:latin typeface="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/>
              <a:t>Filtres régionaux :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Petit pain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Pain au chocolat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Chocolatine</a:t>
            </a:r>
          </a:p>
        </p:txBody>
      </p:sp>
      <p:pic>
        <p:nvPicPr>
          <p:cNvPr id="8" name="Image 7" descr="Une image contenant art, rond, orange&#10;&#10;Description générée automatiquement avec une confiance moyenne">
            <a:extLst>
              <a:ext uri="{FF2B5EF4-FFF2-40B4-BE49-F238E27FC236}">
                <a16:creationId xmlns:a16="http://schemas.microsoft.com/office/drawing/2014/main" id="{25CF5348-DED5-8620-68AB-CB2EE7C4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715" y="5468570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7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2AB60-5DFD-C3F3-4FC7-4E7289A8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6FCD8-D91A-AB9E-A4D8-CF769E9F4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4" y="1319529"/>
            <a:ext cx="11997266" cy="4754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/>
              <a:t>Conception du </a:t>
            </a:r>
            <a:r>
              <a:rPr lang="fr-FR" sz="2600" b="1" dirty="0"/>
              <a:t>wireframe</a:t>
            </a:r>
            <a:r>
              <a:rPr lang="fr-FR" sz="2600" dirty="0"/>
              <a:t> via VSC et de la </a:t>
            </a:r>
            <a:r>
              <a:rPr lang="fr-FR" sz="2600" b="1" dirty="0"/>
              <a:t>maquette </a:t>
            </a:r>
            <a:r>
              <a:rPr lang="fr-FR" sz="2600" dirty="0"/>
              <a:t>via le site </a:t>
            </a:r>
            <a:r>
              <a:rPr lang="fr-FR" sz="2600" dirty="0" err="1"/>
              <a:t>Figma</a:t>
            </a:r>
            <a:endParaRPr lang="fr-FR" sz="2600" dirty="0"/>
          </a:p>
          <a:p>
            <a:pPr>
              <a:lnSpc>
                <a:spcPct val="150000"/>
              </a:lnSpc>
            </a:pPr>
            <a:r>
              <a:rPr lang="fr-FR" sz="2600" dirty="0"/>
              <a:t>Réalisation du </a:t>
            </a:r>
            <a:r>
              <a:rPr lang="fr-FR" sz="2600" b="1" dirty="0"/>
              <a:t>logo</a:t>
            </a:r>
            <a:r>
              <a:rPr lang="fr-FR" sz="2600" dirty="0"/>
              <a:t> sur le site Logo Maker</a:t>
            </a:r>
          </a:p>
          <a:p>
            <a:endParaRPr lang="fr-FR" sz="2600" dirty="0"/>
          </a:p>
        </p:txBody>
      </p:sp>
      <p:pic>
        <p:nvPicPr>
          <p:cNvPr id="5" name="Image 4" descr="Une image contenant texte, capture d’écran, Impression, Brochure&#10;&#10;Description générée automatiquement">
            <a:extLst>
              <a:ext uri="{FF2B5EF4-FFF2-40B4-BE49-F238E27FC236}">
                <a16:creationId xmlns:a16="http://schemas.microsoft.com/office/drawing/2014/main" id="{4505FD6B-44E8-0CB0-3052-A5B11E84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580" y="2499170"/>
            <a:ext cx="5159375" cy="4250100"/>
          </a:xfrm>
          <a:prstGeom prst="rect">
            <a:avLst/>
          </a:prstGeom>
        </p:spPr>
      </p:pic>
      <p:pic>
        <p:nvPicPr>
          <p:cNvPr id="6" name="Image 5" descr="Une image contenant diagramme, capture d’écran, Dessin technique, Plan&#10;&#10;Description générée automatiquement">
            <a:extLst>
              <a:ext uri="{FF2B5EF4-FFF2-40B4-BE49-F238E27FC236}">
                <a16:creationId xmlns:a16="http://schemas.microsoft.com/office/drawing/2014/main" id="{3824F43F-1C9C-4636-FCF2-888D54BD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3138320"/>
            <a:ext cx="5257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3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2AB60-5DFD-C3F3-4FC7-4E7289A8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6FCD8-D91A-AB9E-A4D8-CF769E9F4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4" y="1422399"/>
            <a:ext cx="11635316" cy="890357"/>
          </a:xfrm>
        </p:spPr>
        <p:txBody>
          <a:bodyPr/>
          <a:lstStyle/>
          <a:p>
            <a:r>
              <a:rPr lang="fr-FR" dirty="0"/>
              <a:t>Utilisation des langages </a:t>
            </a:r>
            <a:r>
              <a:rPr lang="fr-FR" b="1" dirty="0"/>
              <a:t>HTML</a:t>
            </a:r>
            <a:r>
              <a:rPr lang="fr-FR" dirty="0"/>
              <a:t>, </a:t>
            </a:r>
            <a:r>
              <a:rPr lang="fr-FR" b="1" dirty="0"/>
              <a:t>CSS</a:t>
            </a:r>
            <a:r>
              <a:rPr lang="fr-FR" dirty="0"/>
              <a:t> et </a:t>
            </a:r>
            <a:r>
              <a:rPr lang="fr-FR" b="1" dirty="0"/>
              <a:t>JS</a:t>
            </a:r>
            <a:r>
              <a:rPr lang="fr-FR" dirty="0"/>
              <a:t> (pour l’interactivité du site)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93F7A3-B38B-9843-A8E4-0FA6BE020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79" y="2312756"/>
            <a:ext cx="6433185" cy="4041639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0BBD962-2761-0060-9E6E-A0B04F7A0818}"/>
              </a:ext>
            </a:extLst>
          </p:cNvPr>
          <p:cNvSpPr txBox="1">
            <a:spLocks/>
          </p:cNvSpPr>
          <p:nvPr/>
        </p:nvSpPr>
        <p:spPr>
          <a:xfrm>
            <a:off x="194734" y="2744821"/>
            <a:ext cx="5303096" cy="2970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C3D3D"/>
                </a:solidFill>
                <a:latin typeface="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C3D3D"/>
                </a:solidFill>
                <a:latin typeface="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C3D3D"/>
                </a:solidFill>
                <a:latin typeface="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C3D3D"/>
                </a:solidFill>
                <a:latin typeface="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C3D3D"/>
                </a:solidFill>
                <a:latin typeface="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fr-FR" dirty="0"/>
              <a:t>Travail collaboratif sous </a:t>
            </a:r>
            <a:r>
              <a:rPr lang="fr-FR" b="1" dirty="0"/>
              <a:t>GitHub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fr-FR" dirty="0"/>
              <a:t>Recensement des tâches sous </a:t>
            </a:r>
            <a:r>
              <a:rPr lang="fr-FR" b="1" dirty="0"/>
              <a:t>Google Sheets</a:t>
            </a:r>
          </a:p>
        </p:txBody>
      </p:sp>
    </p:spTree>
    <p:extLst>
      <p:ext uri="{BB962C8B-B14F-4D97-AF65-F5344CB8AC3E}">
        <p14:creationId xmlns:p14="http://schemas.microsoft.com/office/powerpoint/2010/main" val="336605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D653D-2987-439E-2490-1E0AA09F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868B7C-169C-656C-870D-9C6E0615D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4" y="1287463"/>
            <a:ext cx="11159066" cy="4754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Réalisation du </a:t>
            </a:r>
            <a:r>
              <a:rPr lang="fr-FR" b="1" dirty="0"/>
              <a:t>code</a:t>
            </a:r>
            <a:r>
              <a:rPr lang="fr-FR" dirty="0"/>
              <a:t> HTML, puis du CSS et enfin du JavaScript</a:t>
            </a:r>
          </a:p>
          <a:p>
            <a:pPr>
              <a:lnSpc>
                <a:spcPct val="150000"/>
              </a:lnSpc>
            </a:pPr>
            <a:r>
              <a:rPr lang="fr-FR" dirty="0"/>
              <a:t>Création en </a:t>
            </a:r>
            <a:r>
              <a:rPr lang="fr-FR" b="1" dirty="0"/>
              <a:t>mobile-first</a:t>
            </a:r>
            <a:r>
              <a:rPr lang="fr-FR" dirty="0"/>
              <a:t> puis en responsive</a:t>
            </a:r>
          </a:p>
          <a:p>
            <a:pPr>
              <a:lnSpc>
                <a:spcPct val="150000"/>
              </a:lnSpc>
            </a:pPr>
            <a:r>
              <a:rPr lang="fr-FR" b="1" dirty="0"/>
              <a:t>Fusion des codes </a:t>
            </a:r>
            <a:r>
              <a:rPr lang="fr-FR" dirty="0"/>
              <a:t>réalisée en collaboratif</a:t>
            </a:r>
          </a:p>
        </p:txBody>
      </p:sp>
      <p:pic>
        <p:nvPicPr>
          <p:cNvPr id="5" name="Image 4" descr="Une image contenant texte, capture d’écran, graphisme, habits&#10;&#10;Description générée automatiquement">
            <a:extLst>
              <a:ext uri="{FF2B5EF4-FFF2-40B4-BE49-F238E27FC236}">
                <a16:creationId xmlns:a16="http://schemas.microsoft.com/office/drawing/2014/main" id="{69C108EA-1B69-1A9C-3DA4-252A07875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5113" b="13165"/>
          <a:stretch/>
        </p:blipFill>
        <p:spPr>
          <a:xfrm>
            <a:off x="2849880" y="4190693"/>
            <a:ext cx="6492240" cy="26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9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B42A4AA-86D7-E26B-6863-B01991C0D0ED}"/>
              </a:ext>
            </a:extLst>
          </p:cNvPr>
          <p:cNvGrpSpPr/>
          <p:nvPr/>
        </p:nvGrpSpPr>
        <p:grpSpPr>
          <a:xfrm>
            <a:off x="3701415" y="1035000"/>
            <a:ext cx="4789170" cy="4788000"/>
            <a:chOff x="3703320" y="1028701"/>
            <a:chExt cx="4789170" cy="4788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CF244AC0-B487-F233-F9C0-9EBCBB6CB58D}"/>
                </a:ext>
              </a:extLst>
            </p:cNvPr>
            <p:cNvSpPr/>
            <p:nvPr/>
          </p:nvSpPr>
          <p:spPr>
            <a:xfrm>
              <a:off x="3703320" y="1028701"/>
              <a:ext cx="4789170" cy="4788000"/>
            </a:xfrm>
            <a:prstGeom prst="ellipse">
              <a:avLst/>
            </a:prstGeom>
            <a:solidFill>
              <a:srgbClr val="FFF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A1918A0D-E88D-ED7C-1E7B-A2535D3AA4D9}"/>
                </a:ext>
              </a:extLst>
            </p:cNvPr>
            <p:cNvSpPr/>
            <p:nvPr/>
          </p:nvSpPr>
          <p:spPr>
            <a:xfrm>
              <a:off x="3762066" y="1090915"/>
              <a:ext cx="4680000" cy="4680000"/>
            </a:xfrm>
            <a:prstGeom prst="ellipse">
              <a:avLst/>
            </a:prstGeom>
            <a:noFill/>
            <a:ln w="57150">
              <a:solidFill>
                <a:srgbClr val="4C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" name="Image 1" descr="Une image contenant cercle, Police, capture d’écran, texte&#10;&#10;Description générée automatiquement">
            <a:extLst>
              <a:ext uri="{FF2B5EF4-FFF2-40B4-BE49-F238E27FC236}">
                <a16:creationId xmlns:a16="http://schemas.microsoft.com/office/drawing/2014/main" id="{D002FE57-648A-2FF4-9185-6D5175405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70" t="33388" r="27978" b="38462"/>
          <a:stretch/>
        </p:blipFill>
        <p:spPr>
          <a:xfrm>
            <a:off x="4206000" y="2221243"/>
            <a:ext cx="3780000" cy="24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889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100</Words>
  <Application>Microsoft Macintosh PowerPoint</Application>
  <PresentationFormat>Grand écran</PresentationFormat>
  <Paragraphs>19</Paragraphs>
  <Slides>7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La Wild Bakery</vt:lpstr>
      <vt:lpstr>Rappel du projet</vt:lpstr>
      <vt:lpstr>Un filtre par région ! 😉</vt:lpstr>
      <vt:lpstr>Conception</vt:lpstr>
      <vt:lpstr>Conception</vt:lpstr>
      <vt:lpstr>Exécution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GIRARD Claire</dc:creator>
  <cp:lastModifiedBy>GIRARD Claire</cp:lastModifiedBy>
  <cp:revision>2</cp:revision>
  <dcterms:created xsi:type="dcterms:W3CDTF">2023-05-23T16:32:35Z</dcterms:created>
  <dcterms:modified xsi:type="dcterms:W3CDTF">2023-05-24T09:16:34Z</dcterms:modified>
</cp:coreProperties>
</file>