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2" r:id="rId14"/>
    <p:sldId id="273" r:id="rId15"/>
    <p:sldId id="270" r:id="rId16"/>
    <p:sldId id="275" r:id="rId17"/>
    <p:sldId id="277"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18" d="100"/>
          <a:sy n="118" d="100"/>
        </p:scale>
        <p:origin x="1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978A0-7C56-43A7-68AC-B5FB3D9529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A88C3FD-4832-2525-27AD-4BEC85339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6D08B5B-E098-F040-CE2C-8B7F1F15EAC3}"/>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5" name="Marcador de pie de página 4">
            <a:extLst>
              <a:ext uri="{FF2B5EF4-FFF2-40B4-BE49-F238E27FC236}">
                <a16:creationId xmlns:a16="http://schemas.microsoft.com/office/drawing/2014/main" id="{247ACE0C-6A4F-025F-7704-DD9CD4710BB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AD76E1-3E6B-43E1-6DA2-2680EA2D6285}"/>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205594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78A26-8D35-08E1-7288-6875B7C46D6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682C473-9154-3B5D-E784-F36EFC944F2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C0A90EB-038E-BCD8-32FF-09005F63E3F8}"/>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5" name="Marcador de pie de página 4">
            <a:extLst>
              <a:ext uri="{FF2B5EF4-FFF2-40B4-BE49-F238E27FC236}">
                <a16:creationId xmlns:a16="http://schemas.microsoft.com/office/drawing/2014/main" id="{48DB797B-953F-6E47-2B8E-07F98BA5DB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96EC06E-E50C-4394-D753-C61B4ED836CC}"/>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218979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475E860-2EEE-14FC-DB9D-6D8DC2C827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B1DF54A-7DC3-26EA-8D24-9F9BBC1B12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17FE09-D04B-099E-866E-F000F6651735}"/>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5" name="Marcador de pie de página 4">
            <a:extLst>
              <a:ext uri="{FF2B5EF4-FFF2-40B4-BE49-F238E27FC236}">
                <a16:creationId xmlns:a16="http://schemas.microsoft.com/office/drawing/2014/main" id="{E35907E2-ECC6-8D52-80C3-05FCB1AF4C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3440C81-6E22-1698-7B3F-CF7D31ACC4DE}"/>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329868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FEA50-A700-CB61-8BE7-29A03F2DA2A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BD03B52-120F-0C60-3357-805A771F1CF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BF55437-28B7-1AA7-7B46-761A8F2B33F5}"/>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5" name="Marcador de pie de página 4">
            <a:extLst>
              <a:ext uri="{FF2B5EF4-FFF2-40B4-BE49-F238E27FC236}">
                <a16:creationId xmlns:a16="http://schemas.microsoft.com/office/drawing/2014/main" id="{585B1531-1915-08A0-986B-31B8D4B35A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E8957D6-49D7-CCA1-67FD-4D6AE0B9F599}"/>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270822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732C3-A9CE-7F0F-79A5-17C773B38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5EF4194-F0D1-367B-AE00-99745988E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00AD95-A76A-B571-9DB8-057FBA38BB30}"/>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5" name="Marcador de pie de página 4">
            <a:extLst>
              <a:ext uri="{FF2B5EF4-FFF2-40B4-BE49-F238E27FC236}">
                <a16:creationId xmlns:a16="http://schemas.microsoft.com/office/drawing/2014/main" id="{EE255EE2-681D-CDA3-FCA5-DC7ACBFC89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4FF6142-900C-24E1-A360-530785E236CB}"/>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66272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C1EFA-F108-72AA-20EE-19D014B35FB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1D5E7A4-7B7C-C7EF-01E7-85EFE910963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253AEAA-6D7C-9110-62B3-BFB6A83FDB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66DE0E9-5121-B706-EEBA-6B49E3E99AB2}"/>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6" name="Marcador de pie de página 5">
            <a:extLst>
              <a:ext uri="{FF2B5EF4-FFF2-40B4-BE49-F238E27FC236}">
                <a16:creationId xmlns:a16="http://schemas.microsoft.com/office/drawing/2014/main" id="{2D13B440-DFDE-3888-0333-573922D5575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C939DBB-A9BD-8A82-AAF0-36A9BA2B23C9}"/>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220590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40E09-01CA-3033-0D37-F319F67035C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012A070-5FC8-C02B-09C2-9126F1FAA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CC9B21-2FB1-F694-0914-51742AAEA55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B6F6D62-6B06-10C7-7BC7-27D83FDDA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500652C-6261-D0C8-70C0-EA5D7A21E8A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388CD42-8479-3969-E0C1-3E7AAF2F0EFE}"/>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8" name="Marcador de pie de página 7">
            <a:extLst>
              <a:ext uri="{FF2B5EF4-FFF2-40B4-BE49-F238E27FC236}">
                <a16:creationId xmlns:a16="http://schemas.microsoft.com/office/drawing/2014/main" id="{0C45C824-8FDA-7C88-7D8C-4EA9284CFB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E1350B7-F8EF-E304-B9F5-56A2736EECB1}"/>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350599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3F7A4-CAAC-554C-16A8-DC5FC94689D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F96C2A3-FF39-CCAB-FBBD-E4FB49EB8126}"/>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4" name="Marcador de pie de página 3">
            <a:extLst>
              <a:ext uri="{FF2B5EF4-FFF2-40B4-BE49-F238E27FC236}">
                <a16:creationId xmlns:a16="http://schemas.microsoft.com/office/drawing/2014/main" id="{CEBB0D66-51B1-74CE-E87B-FEA6F53059F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8222806-6209-303A-0928-CDFBD2869FF1}"/>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245234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17DB93-63DB-683F-63A4-1C5833B4A0D1}"/>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3" name="Marcador de pie de página 2">
            <a:extLst>
              <a:ext uri="{FF2B5EF4-FFF2-40B4-BE49-F238E27FC236}">
                <a16:creationId xmlns:a16="http://schemas.microsoft.com/office/drawing/2014/main" id="{4FFEBB44-666C-E79C-A319-096276EC123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03A7CAF-CAB3-0C6C-8577-CFEACD829AD5}"/>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224775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74BAA-A779-251B-2A9D-AF86B340A3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D58AEC8-5EC3-1588-CEA4-B668785A4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A2458A7-5E88-503D-E115-7C36D3B9B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42221C-C396-8384-BC94-9AF656FE2CC5}"/>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6" name="Marcador de pie de página 5">
            <a:extLst>
              <a:ext uri="{FF2B5EF4-FFF2-40B4-BE49-F238E27FC236}">
                <a16:creationId xmlns:a16="http://schemas.microsoft.com/office/drawing/2014/main" id="{FA5874CB-1CBD-ABBA-8490-9A55A30F4DD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B276BBD-6AEB-D3AD-36D2-BA9D5D0E5B5E}"/>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173861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0987E-54CE-69F9-04BF-F6C7659095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30DA933-4430-5D18-30F8-DF7BDE1A9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20A7390-2C00-7BC4-EB93-B4050533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5C1A57-B1B8-FD69-1044-9CB04199BB84}"/>
              </a:ext>
            </a:extLst>
          </p:cNvPr>
          <p:cNvSpPr>
            <a:spLocks noGrp="1"/>
          </p:cNvSpPr>
          <p:nvPr>
            <p:ph type="dt" sz="half" idx="10"/>
          </p:nvPr>
        </p:nvSpPr>
        <p:spPr/>
        <p:txBody>
          <a:bodyPr/>
          <a:lstStyle/>
          <a:p>
            <a:fld id="{DB62CF0E-FE9E-436A-B5E6-D0675CCD6B88}" type="datetimeFigureOut">
              <a:rPr lang="es-ES" smtClean="0"/>
              <a:t>08/11/2024</a:t>
            </a:fld>
            <a:endParaRPr lang="es-ES"/>
          </a:p>
        </p:txBody>
      </p:sp>
      <p:sp>
        <p:nvSpPr>
          <p:cNvPr id="6" name="Marcador de pie de página 5">
            <a:extLst>
              <a:ext uri="{FF2B5EF4-FFF2-40B4-BE49-F238E27FC236}">
                <a16:creationId xmlns:a16="http://schemas.microsoft.com/office/drawing/2014/main" id="{311B43D1-4709-A0B2-B5B3-5FE51852010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2626C96-850B-F126-4BDC-D73C426CF0A9}"/>
              </a:ext>
            </a:extLst>
          </p:cNvPr>
          <p:cNvSpPr>
            <a:spLocks noGrp="1"/>
          </p:cNvSpPr>
          <p:nvPr>
            <p:ph type="sldNum" sz="quarter" idx="12"/>
          </p:nvPr>
        </p:nvSpPr>
        <p:spPr/>
        <p:txBody>
          <a:bodyPr/>
          <a:lstStyle/>
          <a:p>
            <a:fld id="{290D868C-B93E-4D48-9A2F-BC696DE898C9}" type="slidenum">
              <a:rPr lang="es-ES" smtClean="0"/>
              <a:t>‹Nº›</a:t>
            </a:fld>
            <a:endParaRPr lang="es-ES"/>
          </a:p>
        </p:txBody>
      </p:sp>
    </p:spTree>
    <p:extLst>
      <p:ext uri="{BB962C8B-B14F-4D97-AF65-F5344CB8AC3E}">
        <p14:creationId xmlns:p14="http://schemas.microsoft.com/office/powerpoint/2010/main" val="76935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8A98320-ED2B-579B-CA6C-0020F2D72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25E6F6-D333-1563-C71E-D2C7F3EEA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149B936-6797-2F0D-C035-DA69EBF3A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62CF0E-FE9E-436A-B5E6-D0675CCD6B88}" type="datetimeFigureOut">
              <a:rPr lang="es-ES" smtClean="0"/>
              <a:t>08/11/2024</a:t>
            </a:fld>
            <a:endParaRPr lang="es-ES"/>
          </a:p>
        </p:txBody>
      </p:sp>
      <p:sp>
        <p:nvSpPr>
          <p:cNvPr id="5" name="Marcador de pie de página 4">
            <a:extLst>
              <a:ext uri="{FF2B5EF4-FFF2-40B4-BE49-F238E27FC236}">
                <a16:creationId xmlns:a16="http://schemas.microsoft.com/office/drawing/2014/main" id="{9530BC29-1096-CA9F-9B25-52C950E25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CE2F646-0098-2538-B642-EE695EAFB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0D868C-B93E-4D48-9A2F-BC696DE898C9}" type="slidenum">
              <a:rPr lang="es-ES" smtClean="0"/>
              <a:t>‹Nº›</a:t>
            </a:fld>
            <a:endParaRPr lang="es-ES"/>
          </a:p>
        </p:txBody>
      </p:sp>
    </p:spTree>
    <p:extLst>
      <p:ext uri="{BB962C8B-B14F-4D97-AF65-F5344CB8AC3E}">
        <p14:creationId xmlns:p14="http://schemas.microsoft.com/office/powerpoint/2010/main" val="2627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888BD4F-3555-4009-4A2C-6527C1713E0B}"/>
              </a:ext>
            </a:extLst>
          </p:cNvPr>
          <p:cNvSpPr>
            <a:spLocks noGrp="1"/>
          </p:cNvSpPr>
          <p:nvPr>
            <p:ph type="subTitle" idx="1"/>
          </p:nvPr>
        </p:nvSpPr>
        <p:spPr/>
        <p:txBody>
          <a:bodyPr/>
          <a:lstStyle/>
          <a:p>
            <a:endParaRPr lang="es-ES" dirty="0"/>
          </a:p>
        </p:txBody>
      </p:sp>
      <p:pic>
        <p:nvPicPr>
          <p:cNvPr id="5" name="Imagen 4">
            <a:extLst>
              <a:ext uri="{FF2B5EF4-FFF2-40B4-BE49-F238E27FC236}">
                <a16:creationId xmlns:a16="http://schemas.microsoft.com/office/drawing/2014/main" id="{E4C67671-BAE2-C60D-12FB-4C8658ABC2D6}"/>
              </a:ext>
            </a:extLst>
          </p:cNvPr>
          <p:cNvPicPr>
            <a:picLocks noChangeAspect="1"/>
          </p:cNvPicPr>
          <p:nvPr/>
        </p:nvPicPr>
        <p:blipFill>
          <a:blip r:embed="rId2"/>
          <a:stretch>
            <a:fillRect/>
          </a:stretch>
        </p:blipFill>
        <p:spPr>
          <a:xfrm>
            <a:off x="10797" y="0"/>
            <a:ext cx="12170405" cy="6858000"/>
          </a:xfrm>
          <a:prstGeom prst="rect">
            <a:avLst/>
          </a:prstGeom>
        </p:spPr>
      </p:pic>
    </p:spTree>
    <p:extLst>
      <p:ext uri="{BB962C8B-B14F-4D97-AF65-F5344CB8AC3E}">
        <p14:creationId xmlns:p14="http://schemas.microsoft.com/office/powerpoint/2010/main" val="222326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AFDA5-2E49-CCA5-D09E-CE1224D6EC59}"/>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76157595-9440-3B3A-06C4-2B4BAFD3062F}"/>
              </a:ext>
            </a:extLst>
          </p:cNvPr>
          <p:cNvPicPr>
            <a:picLocks noChangeAspect="1"/>
          </p:cNvPicPr>
          <p:nvPr/>
        </p:nvPicPr>
        <p:blipFill>
          <a:blip r:embed="rId2"/>
          <a:stretch>
            <a:fillRect/>
          </a:stretch>
        </p:blipFill>
        <p:spPr>
          <a:xfrm>
            <a:off x="3565" y="0"/>
            <a:ext cx="12184870" cy="6858000"/>
          </a:xfrm>
          <a:prstGeom prst="rect">
            <a:avLst/>
          </a:prstGeom>
        </p:spPr>
      </p:pic>
    </p:spTree>
    <p:extLst>
      <p:ext uri="{BB962C8B-B14F-4D97-AF65-F5344CB8AC3E}">
        <p14:creationId xmlns:p14="http://schemas.microsoft.com/office/powerpoint/2010/main" val="416252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13CB0-F84B-2BEF-C864-8A78DC5D3C54}"/>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7AF7FA1A-E431-52B4-8C83-25552D692E74}"/>
              </a:ext>
            </a:extLst>
          </p:cNvPr>
          <p:cNvPicPr>
            <a:picLocks noChangeAspect="1"/>
          </p:cNvPicPr>
          <p:nvPr/>
        </p:nvPicPr>
        <p:blipFill>
          <a:blip r:embed="rId2"/>
          <a:stretch>
            <a:fillRect/>
          </a:stretch>
        </p:blipFill>
        <p:spPr>
          <a:xfrm>
            <a:off x="0" y="3149"/>
            <a:ext cx="12192000" cy="6851702"/>
          </a:xfrm>
          <a:prstGeom prst="rect">
            <a:avLst/>
          </a:prstGeom>
        </p:spPr>
      </p:pic>
    </p:spTree>
    <p:extLst>
      <p:ext uri="{BB962C8B-B14F-4D97-AF65-F5344CB8AC3E}">
        <p14:creationId xmlns:p14="http://schemas.microsoft.com/office/powerpoint/2010/main" val="31700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7CAB-0AA4-3548-79CC-56DBF7FF05F4}"/>
            </a:ext>
          </a:extLst>
        </p:cNvPr>
        <p:cNvGrpSpPr/>
        <p:nvPr/>
      </p:nvGrpSpPr>
      <p:grpSpPr>
        <a:xfrm>
          <a:off x="0" y="0"/>
          <a:ext cx="0" cy="0"/>
          <a:chOff x="0" y="0"/>
          <a:chExt cx="0" cy="0"/>
        </a:xfrm>
      </p:grpSpPr>
      <p:pic>
        <p:nvPicPr>
          <p:cNvPr id="5" name="Marcador de contenido 4" descr="Logotipo, nombre de la empresa&#10;&#10;Descripción generada automáticamente">
            <a:extLst>
              <a:ext uri="{FF2B5EF4-FFF2-40B4-BE49-F238E27FC236}">
                <a16:creationId xmlns:a16="http://schemas.microsoft.com/office/drawing/2014/main" id="{B607ADFD-A2E9-6020-0E02-2B618F4F1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56" y="107676"/>
            <a:ext cx="1894225" cy="947113"/>
          </a:xfrm>
        </p:spPr>
      </p:pic>
      <p:sp>
        <p:nvSpPr>
          <p:cNvPr id="6" name="CuadroTexto 5">
            <a:extLst>
              <a:ext uri="{FF2B5EF4-FFF2-40B4-BE49-F238E27FC236}">
                <a16:creationId xmlns:a16="http://schemas.microsoft.com/office/drawing/2014/main" id="{91B83638-E2F5-D6F7-E586-9816F9B73EF9}"/>
              </a:ext>
            </a:extLst>
          </p:cNvPr>
          <p:cNvSpPr txBox="1"/>
          <p:nvPr/>
        </p:nvSpPr>
        <p:spPr>
          <a:xfrm>
            <a:off x="364142" y="1054789"/>
            <a:ext cx="11345033" cy="1200329"/>
          </a:xfrm>
          <a:prstGeom prst="rect">
            <a:avLst/>
          </a:prstGeom>
          <a:noFill/>
        </p:spPr>
        <p:txBody>
          <a:bodyPr wrap="square" rtlCol="0">
            <a:spAutoFit/>
          </a:bodyPr>
          <a:lstStyle/>
          <a:p>
            <a:endParaRPr lang="en-US" dirty="0"/>
          </a:p>
          <a:p>
            <a:endParaRPr lang="en-US" dirty="0"/>
          </a:p>
          <a:p>
            <a:endParaRPr lang="en-US" dirty="0"/>
          </a:p>
          <a:p>
            <a:endParaRPr lang="es-ES" dirty="0"/>
          </a:p>
        </p:txBody>
      </p:sp>
      <p:sp>
        <p:nvSpPr>
          <p:cNvPr id="3" name="Rectangle 1">
            <a:extLst>
              <a:ext uri="{FF2B5EF4-FFF2-40B4-BE49-F238E27FC236}">
                <a16:creationId xmlns:a16="http://schemas.microsoft.com/office/drawing/2014/main" id="{153CC011-3211-74DD-23E9-C7C1379FB630}"/>
              </a:ext>
            </a:extLst>
          </p:cNvPr>
          <p:cNvSpPr>
            <a:spLocks noChangeArrowheads="1"/>
          </p:cNvSpPr>
          <p:nvPr/>
        </p:nvSpPr>
        <p:spPr bwMode="auto">
          <a:xfrm>
            <a:off x="420786" y="1094569"/>
            <a:ext cx="11642085"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400" b="1" i="0" u="none" strike="noStrike" cap="none" normalizeH="0" baseline="0" dirty="0">
                <a:ln>
                  <a:noFill/>
                </a:ln>
                <a:solidFill>
                  <a:schemeClr val="tx1"/>
                </a:solidFill>
                <a:effectLst/>
                <a:latin typeface="Arial" panose="020B0604020202020204" pitchFamily="34" charset="0"/>
              </a:rPr>
              <a:t>Sales </a:t>
            </a:r>
            <a:r>
              <a:rPr kumimoji="0" lang="es-ES" altLang="es-ES" sz="1400" b="1" i="0" u="none" strike="noStrike" cap="none" normalizeH="0" baseline="0" dirty="0" err="1">
                <a:ln>
                  <a:noFill/>
                </a:ln>
                <a:solidFill>
                  <a:schemeClr val="tx1"/>
                </a:solidFill>
                <a:effectLst/>
                <a:latin typeface="Arial" panose="020B0604020202020204" pitchFamily="34" charset="0"/>
              </a:rPr>
              <a:t>Distribution</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by</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Product</a:t>
            </a:r>
            <a:r>
              <a:rPr kumimoji="0" lang="es-ES" altLang="es-ES" sz="1400" b="1" i="0" u="none" strike="noStrike" cap="none" normalizeH="0" baseline="0" dirty="0">
                <a:ln>
                  <a:noFill/>
                </a:ln>
                <a:solidFill>
                  <a:schemeClr val="tx1"/>
                </a:solidFill>
                <a:effectLst/>
                <a:latin typeface="Arial" panose="020B0604020202020204" pitchFamily="34" charset="0"/>
              </a:rPr>
              <a:t> Line</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Bicycles</a:t>
            </a:r>
            <a:r>
              <a:rPr kumimoji="0" lang="es-ES" altLang="es-ES" sz="1400" b="0" i="0" u="none" strike="noStrike" cap="none" normalizeH="0" baseline="0" dirty="0">
                <a:ln>
                  <a:noFill/>
                </a:ln>
                <a:solidFill>
                  <a:schemeClr val="tx1"/>
                </a:solidFill>
                <a:effectLst/>
                <a:latin typeface="Arial" panose="020B0604020202020204" pitchFamily="34" charset="0"/>
              </a:rPr>
              <a:t>: 87%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representing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main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revenue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source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consistent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growth</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Components</a:t>
            </a:r>
            <a:r>
              <a:rPr kumimoji="0" lang="es-ES" altLang="es-ES" sz="1400" b="0" i="0" u="none" strike="noStrike" cap="none" normalizeH="0" baseline="0" dirty="0">
                <a:ln>
                  <a:noFill/>
                </a:ln>
                <a:solidFill>
                  <a:schemeClr val="tx1"/>
                </a:solidFill>
                <a:effectLst/>
                <a:latin typeface="Arial" panose="020B0604020202020204" pitchFamily="34" charset="0"/>
              </a:rPr>
              <a:t>: 10%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showing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stable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margins</a:t>
            </a:r>
            <a:r>
              <a:rPr kumimoji="0" lang="es-ES" altLang="es-ES" sz="1400" b="0" i="0" u="none" strike="noStrike" cap="none" normalizeH="0" baseline="0" dirty="0">
                <a:ln>
                  <a:noFill/>
                </a:ln>
                <a:solidFill>
                  <a:schemeClr val="tx1"/>
                </a:solidFill>
                <a:effectLst/>
                <a:latin typeface="Arial" panose="020B0604020202020204" pitchFamily="34" charset="0"/>
              </a:rPr>
              <a:t> and </a:t>
            </a:r>
            <a:r>
              <a:rPr kumimoji="0" lang="es-ES" altLang="es-ES" sz="1400" b="0" i="0" u="none" strike="noStrike" cap="none" normalizeH="0" baseline="0" dirty="0" err="1">
                <a:ln>
                  <a:noFill/>
                </a:ln>
                <a:solidFill>
                  <a:schemeClr val="tx1"/>
                </a:solidFill>
                <a:effectLst/>
                <a:latin typeface="Arial" panose="020B0604020202020204" pitchFamily="34" charset="0"/>
              </a:rPr>
              <a:t>moderate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growth</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Accessories</a:t>
            </a:r>
            <a:r>
              <a:rPr kumimoji="0" lang="es-ES" altLang="es-ES" sz="1400" b="1" i="0" u="none" strike="noStrike" cap="none" normalizeH="0" baseline="0" dirty="0">
                <a:ln>
                  <a:noFill/>
                </a:ln>
                <a:solidFill>
                  <a:schemeClr val="tx1"/>
                </a:solidFill>
                <a:effectLst/>
                <a:latin typeface="Arial" panose="020B0604020202020204" pitchFamily="34" charset="0"/>
              </a:rPr>
              <a:t> and </a:t>
            </a:r>
            <a:r>
              <a:rPr kumimoji="0" lang="es-ES" altLang="es-ES" sz="1400" b="1" i="0" u="none" strike="noStrike" cap="none" normalizeH="0" baseline="0" dirty="0" err="1">
                <a:ln>
                  <a:noFill/>
                </a:ln>
                <a:solidFill>
                  <a:schemeClr val="tx1"/>
                </a:solidFill>
                <a:effectLst/>
                <a:latin typeface="Arial" panose="020B0604020202020204" pitchFamily="34" charset="0"/>
              </a:rPr>
              <a:t>Apparel</a:t>
            </a:r>
            <a:r>
              <a:rPr kumimoji="0" lang="es-ES" altLang="es-ES" sz="1400" b="0" i="0" u="none" strike="noStrike" cap="none" normalizeH="0" baseline="0" dirty="0">
                <a:ln>
                  <a:noFill/>
                </a:ln>
                <a:solidFill>
                  <a:schemeClr val="tx1"/>
                </a:solidFill>
                <a:effectLst/>
                <a:latin typeface="Arial" panose="020B0604020202020204" pitchFamily="34" charset="0"/>
              </a:rPr>
              <a:t>: 3%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varying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but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steady</a:t>
            </a:r>
            <a:r>
              <a:rPr kumimoji="0" lang="es-ES" altLang="es-ES" sz="1400" b="0" i="0" u="none" strike="noStrike" cap="none" normalizeH="0" baseline="0" dirty="0">
                <a:ln>
                  <a:noFill/>
                </a:ln>
                <a:solidFill>
                  <a:schemeClr val="tx1"/>
                </a:solidFill>
                <a:effectLst/>
                <a:latin typeface="Arial" panose="020B0604020202020204" pitchFamily="34" charset="0"/>
              </a:rPr>
              <a:t> performance </a:t>
            </a:r>
            <a:r>
              <a:rPr kumimoji="0" lang="es-ES" altLang="es-ES" sz="1400" b="0" i="0" u="none" strike="noStrike" cap="none" normalizeH="0" baseline="0" dirty="0" err="1">
                <a:ln>
                  <a:noFill/>
                </a:ln>
                <a:solidFill>
                  <a:schemeClr val="tx1"/>
                </a:solidFill>
                <a:effectLst/>
                <a:latin typeface="Arial" panose="020B0604020202020204" pitchFamily="34" charset="0"/>
              </a:rPr>
              <a:t>overall</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err="1">
                <a:ln>
                  <a:noFill/>
                </a:ln>
                <a:solidFill>
                  <a:schemeClr val="tx1"/>
                </a:solidFill>
                <a:effectLst/>
                <a:latin typeface="Arial" panose="020B0604020202020204" pitchFamily="34" charset="0"/>
              </a:rPr>
              <a:t>Profitability</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by</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Region</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North </a:t>
            </a:r>
            <a:r>
              <a:rPr kumimoji="0" lang="es-ES" altLang="es-ES" sz="1400" b="1" i="0" u="none" strike="noStrike" cap="none" normalizeH="0" baseline="0" dirty="0" err="1">
                <a:ln>
                  <a:noFill/>
                </a:ln>
                <a:solidFill>
                  <a:schemeClr val="tx1"/>
                </a:solidFill>
                <a:effectLst/>
                <a:latin typeface="Arial" panose="020B0604020202020204" pitchFamily="34" charset="0"/>
              </a:rPr>
              <a:t>America</a:t>
            </a:r>
            <a:r>
              <a:rPr kumimoji="0" lang="es-ES" altLang="es-ES" sz="1400" b="0" i="0" u="none" strike="noStrike" cap="none" normalizeH="0" baseline="0" dirty="0">
                <a:ln>
                  <a:noFill/>
                </a:ln>
                <a:solidFill>
                  <a:schemeClr val="tx1"/>
                </a:solidFill>
                <a:effectLst/>
                <a:latin typeface="Arial" panose="020B0604020202020204" pitchFamily="34" charset="0"/>
              </a:rPr>
              <a:t>: 72%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but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lowest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profit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22%.</a:t>
            </a: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Europe</a:t>
            </a:r>
            <a:r>
              <a:rPr kumimoji="0" lang="es-ES" altLang="es-ES" sz="1400" b="0" i="0" u="none" strike="noStrike" cap="none" normalizeH="0" baseline="0" dirty="0">
                <a:ln>
                  <a:noFill/>
                </a:ln>
                <a:solidFill>
                  <a:schemeClr val="tx1"/>
                </a:solidFill>
                <a:effectLst/>
                <a:latin typeface="Arial" panose="020B0604020202020204" pitchFamily="34" charset="0"/>
              </a:rPr>
              <a:t>: 18%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 </a:t>
            </a:r>
            <a:r>
              <a:rPr kumimoji="0" lang="es-ES" altLang="es-ES" sz="1400" b="0" i="0" u="none" strike="noStrike" cap="none" normalizeH="0" baseline="0" dirty="0" err="1">
                <a:ln>
                  <a:noFill/>
                </a:ln>
                <a:solidFill>
                  <a:schemeClr val="tx1"/>
                </a:solidFill>
                <a:effectLst/>
                <a:latin typeface="Arial" panose="020B0604020202020204" pitchFamily="34" charset="0"/>
              </a:rPr>
              <a:t>moderate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profit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lang="es-ES" altLang="es-ES" sz="1400" dirty="0">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Pacific</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Region</a:t>
            </a:r>
            <a:r>
              <a:rPr kumimoji="0" lang="es-ES" altLang="es-ES" sz="1400" b="0" i="0" u="none" strike="noStrike" cap="none" normalizeH="0" baseline="0" dirty="0">
                <a:ln>
                  <a:noFill/>
                </a:ln>
                <a:solidFill>
                  <a:schemeClr val="tx1"/>
                </a:solidFill>
                <a:effectLst/>
                <a:latin typeface="Arial" panose="020B0604020202020204" pitchFamily="34" charset="0"/>
              </a:rPr>
              <a:t>: 10%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but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highest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profit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45%, </a:t>
            </a:r>
            <a:r>
              <a:rPr kumimoji="0" lang="es-ES" altLang="es-ES" sz="1400" b="0" i="0" u="none" strike="noStrike" cap="none" normalizeH="0" baseline="0" dirty="0" err="1">
                <a:ln>
                  <a:noFill/>
                </a:ln>
                <a:solidFill>
                  <a:schemeClr val="tx1"/>
                </a:solidFill>
                <a:effectLst/>
                <a:latin typeface="Arial" panose="020B0604020202020204" pitchFamily="34" charset="0"/>
              </a:rPr>
              <a:t>indicating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high</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profitability</a:t>
            </a:r>
            <a:r>
              <a:rPr kumimoji="0" lang="es-ES" altLang="es-ES" sz="1400" b="0" i="0" u="none" strike="noStrike" cap="none" normalizeH="0" baseline="0" dirty="0">
                <a:ln>
                  <a:noFill/>
                </a:ln>
                <a:solidFill>
                  <a:schemeClr val="tx1"/>
                </a:solidFill>
                <a:effectLst/>
                <a:latin typeface="Arial" panose="020B0604020202020204" pitchFamily="34" charset="0"/>
              </a:rPr>
              <a:t> relative </a:t>
            </a:r>
            <a:r>
              <a:rPr kumimoji="0" lang="es-ES" altLang="es-ES" sz="1400" b="0" i="0" u="none" strike="noStrike" cap="none" normalizeH="0" baseline="0" dirty="0" err="1">
                <a:ln>
                  <a:noFill/>
                </a:ln>
                <a:solidFill>
                  <a:schemeClr val="tx1"/>
                </a:solidFill>
                <a:effectLst/>
                <a:latin typeface="Arial" panose="020B0604020202020204" pitchFamily="34" charset="0"/>
              </a:rPr>
              <a:t>to</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volume</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err="1">
                <a:ln>
                  <a:noFill/>
                </a:ln>
                <a:solidFill>
                  <a:schemeClr val="tx1"/>
                </a:solidFill>
                <a:effectLst/>
                <a:latin typeface="Arial" panose="020B0604020202020204" pitchFamily="34" charset="0"/>
              </a:rPr>
              <a:t>Opportunity</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for</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Margin</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Optimization</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s-ES" altLang="es-ES" sz="1400" dirty="0">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inverse </a:t>
            </a:r>
            <a:r>
              <a:rPr kumimoji="0" lang="es-ES" altLang="es-ES" sz="1400" b="0" i="0" u="none" strike="noStrike" cap="none" normalizeH="0" baseline="0" dirty="0" err="1">
                <a:ln>
                  <a:noFill/>
                </a:ln>
                <a:solidFill>
                  <a:schemeClr val="tx1"/>
                </a:solidFill>
                <a:effectLst/>
                <a:latin typeface="Arial" panose="020B0604020202020204" pitchFamily="34" charset="0"/>
              </a:rPr>
              <a:t>relationship</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between</a:t>
            </a:r>
            <a:r>
              <a:rPr kumimoji="0" lang="es-ES" altLang="es-ES" sz="1400" b="0" i="0" u="none" strike="noStrike" cap="none" normalizeH="0" baseline="0" dirty="0">
                <a:ln>
                  <a:noFill/>
                </a:ln>
                <a:solidFill>
                  <a:schemeClr val="tx1"/>
                </a:solidFill>
                <a:effectLst/>
                <a:latin typeface="Arial" panose="020B0604020202020204" pitchFamily="34" charset="0"/>
              </a:rPr>
              <a:t> sales </a:t>
            </a:r>
            <a:r>
              <a:rPr kumimoji="0" lang="es-ES" altLang="es-ES" sz="1400" b="0" i="0" u="none" strike="noStrike" cap="none" normalizeH="0" baseline="0" dirty="0" err="1">
                <a:ln>
                  <a:noFill/>
                </a:ln>
                <a:solidFill>
                  <a:schemeClr val="tx1"/>
                </a:solidFill>
                <a:effectLst/>
                <a:latin typeface="Arial" panose="020B0604020202020204" pitchFamily="34" charset="0"/>
              </a:rPr>
              <a:t>volume</a:t>
            </a:r>
            <a:r>
              <a:rPr kumimoji="0" lang="es-ES" altLang="es-ES" sz="1400" b="0" i="0" u="none" strike="noStrike" cap="none" normalizeH="0" baseline="0" dirty="0">
                <a:ln>
                  <a:noFill/>
                </a:ln>
                <a:solidFill>
                  <a:schemeClr val="tx1"/>
                </a:solidFill>
                <a:effectLst/>
                <a:latin typeface="Arial" panose="020B0604020202020204" pitchFamily="34" charset="0"/>
              </a:rPr>
              <a:t> and </a:t>
            </a:r>
            <a:r>
              <a:rPr kumimoji="0" lang="es-ES" altLang="es-ES" sz="1400" b="0" i="0" u="none" strike="noStrike" cap="none" normalizeH="0" baseline="0" dirty="0" err="1">
                <a:ln>
                  <a:noFill/>
                </a:ln>
                <a:solidFill>
                  <a:schemeClr val="tx1"/>
                </a:solidFill>
                <a:effectLst/>
                <a:latin typeface="Arial" panose="020B0604020202020204" pitchFamily="34" charset="0"/>
              </a:rPr>
              <a:t>profit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highlights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potential</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to</a:t>
            </a:r>
            <a:r>
              <a:rPr kumimoji="0" lang="es-ES" altLang="es-ES" sz="1400" b="0" i="0" u="none" strike="noStrike" cap="none" normalizeH="0" baseline="0" dirty="0">
                <a:ln>
                  <a:noFill/>
                </a:ln>
                <a:solidFill>
                  <a:schemeClr val="tx1"/>
                </a:solidFill>
                <a:effectLst/>
                <a:latin typeface="Arial" panose="020B0604020202020204" pitchFamily="34" charset="0"/>
              </a:rPr>
              <a:t> refine regional </a:t>
            </a:r>
            <a:r>
              <a:rPr kumimoji="0" lang="es-ES" altLang="es-ES" sz="1400" b="0" i="0" u="none" strike="noStrike" cap="none" normalizeH="0" baseline="0" dirty="0" err="1">
                <a:ln>
                  <a:noFill/>
                </a:ln>
                <a:solidFill>
                  <a:schemeClr val="tx1"/>
                </a:solidFill>
                <a:effectLst/>
                <a:latin typeface="Arial" panose="020B0604020202020204" pitchFamily="34" charset="0"/>
              </a:rPr>
              <a:t>profitability</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strategies</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Sales </a:t>
            </a:r>
            <a:r>
              <a:rPr kumimoji="0" lang="es-ES" altLang="es-ES" sz="1400" b="1" i="0" u="none" strike="noStrike" cap="none" normalizeH="0" baseline="0" dirty="0" err="1">
                <a:ln>
                  <a:noFill/>
                </a:ln>
                <a:solidFill>
                  <a:schemeClr val="tx1"/>
                </a:solidFill>
                <a:effectLst/>
                <a:latin typeface="Arial" panose="020B0604020202020204" pitchFamily="34" charset="0"/>
              </a:rPr>
              <a:t>Model</a:t>
            </a:r>
            <a:r>
              <a:rPr kumimoji="0" lang="es-ES" altLang="es-ES" sz="1400" b="1" i="0" u="none" strike="noStrike" cap="none" normalizeH="0" baseline="0" dirty="0">
                <a:ln>
                  <a:noFill/>
                </a:ln>
                <a:solidFill>
                  <a:schemeClr val="tx1"/>
                </a:solidFill>
                <a:effectLst/>
                <a:latin typeface="Arial" panose="020B0604020202020204" pitchFamily="34" charset="0"/>
              </a:rPr>
              <a:t> and </a:t>
            </a:r>
            <a:r>
              <a:rPr kumimoji="0" lang="es-ES" altLang="es-ES" sz="1400" b="1" i="0" u="none" strike="noStrike" cap="none" normalizeH="0" baseline="0" dirty="0" err="1">
                <a:ln>
                  <a:noFill/>
                </a:ln>
                <a:solidFill>
                  <a:schemeClr val="tx1"/>
                </a:solidFill>
                <a:effectLst/>
                <a:latin typeface="Arial" panose="020B0604020202020204" pitchFamily="34" charset="0"/>
              </a:rPr>
              <a:t>Channels</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lang="es-ES" altLang="es-ES" sz="1400" b="1" dirty="0">
                <a:latin typeface="Arial" panose="020B0604020202020204" pitchFamily="34" charset="0"/>
              </a:rPr>
              <a:t>	</a:t>
            </a:r>
            <a:r>
              <a:rPr kumimoji="0" lang="es-ES" altLang="es-ES" sz="1400" b="1" i="0" u="none" strike="noStrike" cap="none" normalizeH="0" baseline="0" dirty="0">
                <a:ln>
                  <a:noFill/>
                </a:ln>
                <a:solidFill>
                  <a:schemeClr val="tx1"/>
                </a:solidFill>
                <a:effectLst/>
                <a:latin typeface="Arial" panose="020B0604020202020204" pitchFamily="34" charset="0"/>
              </a:rPr>
              <a:t>70% </a:t>
            </a:r>
            <a:r>
              <a:rPr kumimoji="0" lang="es-ES" altLang="es-ES" sz="1400" b="1" i="0" u="none" strike="noStrike" cap="none" normalizeH="0" baseline="0" dirty="0" err="1">
                <a:ln>
                  <a:noFill/>
                </a:ln>
                <a:solidFill>
                  <a:schemeClr val="tx1"/>
                </a:solidFill>
                <a:effectLst/>
                <a:latin typeface="Arial" panose="020B0604020202020204" pitchFamily="34" charset="0"/>
              </a:rPr>
              <a:t>of</a:t>
            </a:r>
            <a:r>
              <a:rPr kumimoji="0" lang="es-ES" altLang="es-ES" sz="1400" b="1" i="0" u="none" strike="noStrike" cap="none" normalizeH="0" baseline="0" dirty="0">
                <a:ln>
                  <a:noFill/>
                </a:ln>
                <a:solidFill>
                  <a:schemeClr val="tx1"/>
                </a:solidFill>
                <a:effectLst/>
                <a:latin typeface="Arial" panose="020B0604020202020204" pitchFamily="34" charset="0"/>
              </a:rPr>
              <a:t> sales </a:t>
            </a:r>
            <a:r>
              <a:rPr kumimoji="0" lang="es-ES" altLang="es-ES" sz="1400" b="1" i="0" u="none" strike="noStrike" cap="none" normalizeH="0" baseline="0" dirty="0" err="1">
                <a:ln>
                  <a:noFill/>
                </a:ln>
                <a:solidFill>
                  <a:schemeClr val="tx1"/>
                </a:solidFill>
                <a:effectLst/>
                <a:latin typeface="Arial" panose="020B0604020202020204" pitchFamily="34" charset="0"/>
              </a:rPr>
              <a:t>occur</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through</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physical</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stores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divided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into</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three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key</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types</a:t>
            </a:r>
            <a:r>
              <a:rPr kumimoji="0" lang="es-ES" altLang="es-ES" sz="1400" b="0" i="0" u="none" strike="noStrike" cap="none" normalizeH="0" baseline="0" dirty="0">
                <a:ln>
                  <a:noFill/>
                </a:ln>
                <a:solidFill>
                  <a:schemeClr val="tx1"/>
                </a:solidFill>
                <a:effectLst/>
                <a:latin typeface="Arial" panose="020B0604020202020204" pitchFamily="34" charset="0"/>
              </a:rPr>
              <a:t>:</a:t>
            </a:r>
          </a:p>
          <a:p>
            <a:pPr lvl="3" algn="just" eaLnBrk="0" fontAlgn="base" hangingPunct="0">
              <a:spcBef>
                <a:spcPct val="0"/>
              </a:spcBef>
              <a:spcAft>
                <a:spcPct val="0"/>
              </a:spcAft>
              <a:buFontTx/>
              <a:buAutoNum type="arabicPeriod"/>
            </a:pPr>
            <a:r>
              <a:rPr kumimoji="0" lang="es-ES" altLang="es-ES" sz="1400" b="1" i="0" u="none" strike="noStrike" cap="none" normalizeH="0" baseline="0" dirty="0">
                <a:ln>
                  <a:noFill/>
                </a:ln>
                <a:solidFill>
                  <a:schemeClr val="tx1"/>
                </a:solidFill>
                <a:effectLst/>
                <a:latin typeface="Arial" panose="020B0604020202020204" pitchFamily="34" charset="0"/>
              </a:rPr>
              <a:t>Brand-</a:t>
            </a:r>
            <a:r>
              <a:rPr kumimoji="0" lang="es-ES" altLang="es-ES" sz="1400" b="1" i="0" u="none" strike="noStrike" cap="none" normalizeH="0" baseline="0" dirty="0" err="1">
                <a:ln>
                  <a:noFill/>
                </a:ln>
                <a:solidFill>
                  <a:schemeClr val="tx1"/>
                </a:solidFill>
                <a:effectLst/>
                <a:latin typeface="Arial" panose="020B0604020202020204" pitchFamily="34" charset="0"/>
              </a:rPr>
              <a:t>Owned</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Stores</a:t>
            </a:r>
            <a:r>
              <a:rPr kumimoji="0" lang="es-ES" altLang="es-ES" sz="1400" b="1" i="0" u="none" strike="noStrike" cap="none" normalizeH="0" baseline="0" dirty="0">
                <a:ln>
                  <a:noFill/>
                </a:ln>
                <a:solidFill>
                  <a:schemeClr val="tx1"/>
                </a:solidFill>
                <a:effectLst/>
                <a:latin typeface="Arial" panose="020B0604020202020204" pitchFamily="34" charset="0"/>
              </a:rPr>
              <a:t> (BS)</a:t>
            </a:r>
            <a:r>
              <a:rPr kumimoji="0" lang="es-ES" altLang="es-ES" sz="1400" b="0" i="0" u="none" strike="noStrike" cap="none" normalizeH="0" baseline="0" dirty="0">
                <a:ln>
                  <a:noFill/>
                </a:ln>
                <a:solidFill>
                  <a:schemeClr val="tx1"/>
                </a:solidFill>
                <a:effectLst/>
                <a:latin typeface="Arial" panose="020B0604020202020204" pitchFamily="34" charset="0"/>
              </a:rPr>
              <a:t>: Adventure Works' exclusive outlets, </a:t>
            </a:r>
            <a:r>
              <a:rPr kumimoji="0" lang="es-ES" altLang="es-ES" sz="1400" b="0" i="0" u="none" strike="noStrike" cap="none" normalizeH="0" baseline="0" dirty="0" err="1">
                <a:ln>
                  <a:noFill/>
                </a:ln>
                <a:solidFill>
                  <a:schemeClr val="tx1"/>
                </a:solidFill>
                <a:effectLst/>
                <a:latin typeface="Arial" panose="020B0604020202020204" pitchFamily="34" charset="0"/>
              </a:rPr>
              <a:t>focused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mainly</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on</a:t>
            </a:r>
            <a:r>
              <a:rPr kumimoji="0" lang="es-ES" altLang="es-ES" sz="1400" b="0" i="0" u="none" strike="noStrike" cap="none" normalizeH="0" baseline="0" dirty="0">
                <a:ln>
                  <a:noFill/>
                </a:ln>
                <a:solidFill>
                  <a:schemeClr val="tx1"/>
                </a:solidFill>
                <a:effectLst/>
                <a:latin typeface="Arial" panose="020B0604020202020204" pitchFamily="34" charset="0"/>
              </a:rPr>
              <a:t> premium </a:t>
            </a:r>
            <a:r>
              <a:rPr kumimoji="0" lang="es-ES" altLang="es-ES" sz="1400" b="0" i="0" u="none" strike="noStrike" cap="none" normalizeH="0" baseline="0" dirty="0" err="1">
                <a:ln>
                  <a:noFill/>
                </a:ln>
                <a:solidFill>
                  <a:schemeClr val="tx1"/>
                </a:solidFill>
                <a:effectLst/>
                <a:latin typeface="Arial" panose="020B0604020202020204" pitchFamily="34" charset="0"/>
              </a:rPr>
              <a:t>models</a:t>
            </a:r>
            <a:r>
              <a:rPr kumimoji="0" lang="es-ES" altLang="es-ES" sz="1400" b="0" i="0" u="none" strike="noStrike" cap="none" normalizeH="0" baseline="0" dirty="0">
                <a:ln>
                  <a:noFill/>
                </a:ln>
                <a:solidFill>
                  <a:schemeClr val="tx1"/>
                </a:solidFill>
                <a:effectLst/>
                <a:latin typeface="Arial" panose="020B0604020202020204" pitchFamily="34" charset="0"/>
              </a:rPr>
              <a:t>.</a:t>
            </a:r>
          </a:p>
          <a:p>
            <a:pPr lvl="3" algn="just" eaLnBrk="0" fontAlgn="base" hangingPunct="0">
              <a:spcBef>
                <a:spcPct val="0"/>
              </a:spcBef>
              <a:spcAft>
                <a:spcPct val="0"/>
              </a:spcAft>
              <a:buFontTx/>
              <a:buAutoNum type="arabicPeriod"/>
            </a:pPr>
            <a:r>
              <a:rPr kumimoji="0" lang="es-ES" altLang="es-ES" sz="1400" b="1" i="0" u="none" strike="noStrike" cap="none" normalizeH="0" baseline="0" dirty="0" err="1">
                <a:ln>
                  <a:noFill/>
                </a:ln>
                <a:solidFill>
                  <a:schemeClr val="tx1"/>
                </a:solidFill>
                <a:effectLst/>
                <a:latin typeface="Arial" panose="020B0604020202020204" pitchFamily="34" charset="0"/>
              </a:rPr>
              <a:t>Bike</a:t>
            </a:r>
            <a:r>
              <a:rPr kumimoji="0" lang="es-ES" altLang="es-ES" sz="1400" b="1" i="0" u="none" strike="noStrike" cap="none" normalizeH="0" baseline="0" dirty="0">
                <a:ln>
                  <a:noFill/>
                </a:ln>
                <a:solidFill>
                  <a:schemeClr val="tx1"/>
                </a:solidFill>
                <a:effectLst/>
                <a:latin typeface="Arial" panose="020B0604020202020204" pitchFamily="34" charset="0"/>
              </a:rPr>
              <a:t> Shops (BM)</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Specialized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bicycle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stores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 </a:t>
            </a:r>
            <a:r>
              <a:rPr kumimoji="0" lang="es-ES" altLang="es-ES" sz="1400" b="0" i="0" u="none" strike="noStrike" cap="none" normalizeH="0" baseline="0" dirty="0" err="1">
                <a:ln>
                  <a:noFill/>
                </a:ln>
                <a:solidFill>
                  <a:schemeClr val="tx1"/>
                </a:solidFill>
                <a:effectLst/>
                <a:latin typeface="Arial" panose="020B0604020202020204" pitchFamily="34" charset="0"/>
              </a:rPr>
              <a:t>dedicated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cycling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audience</a:t>
            </a:r>
            <a:r>
              <a:rPr kumimoji="0" lang="es-ES" altLang="es-ES" sz="1400" b="0" i="0" u="none" strike="noStrike" cap="none" normalizeH="0" baseline="0" dirty="0">
                <a:ln>
                  <a:noFill/>
                </a:ln>
                <a:solidFill>
                  <a:schemeClr val="tx1"/>
                </a:solidFill>
                <a:effectLst/>
                <a:latin typeface="Arial" panose="020B0604020202020204" pitchFamily="34" charset="0"/>
              </a:rPr>
              <a:t>.</a:t>
            </a:r>
          </a:p>
          <a:p>
            <a:pPr lvl="3" algn="just" eaLnBrk="0" fontAlgn="base" hangingPunct="0">
              <a:spcBef>
                <a:spcPct val="0"/>
              </a:spcBef>
              <a:spcAft>
                <a:spcPct val="0"/>
              </a:spcAft>
              <a:buFontTx/>
              <a:buAutoNum type="arabicPeriod"/>
            </a:pPr>
            <a:r>
              <a:rPr kumimoji="0" lang="es-ES" altLang="es-ES" sz="1400" b="1" i="0" u="none" strike="noStrike" cap="none" normalizeH="0" baseline="0" dirty="0">
                <a:ln>
                  <a:noFill/>
                </a:ln>
                <a:solidFill>
                  <a:schemeClr val="tx1"/>
                </a:solidFill>
                <a:effectLst/>
                <a:latin typeface="Arial" panose="020B0604020202020204" pitchFamily="34" charset="0"/>
              </a:rPr>
              <a:t>General </a:t>
            </a:r>
            <a:r>
              <a:rPr kumimoji="0" lang="es-ES" altLang="es-ES" sz="1400" b="1" i="0" u="none" strike="noStrike" cap="none" normalizeH="0" baseline="0" dirty="0" err="1">
                <a:ln>
                  <a:noFill/>
                </a:ln>
                <a:solidFill>
                  <a:schemeClr val="tx1"/>
                </a:solidFill>
                <a:effectLst/>
                <a:latin typeface="Arial" panose="020B0604020202020204" pitchFamily="34" charset="0"/>
              </a:rPr>
              <a:t>Sports</a:t>
            </a: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Retailers</a:t>
            </a:r>
            <a:r>
              <a:rPr kumimoji="0" lang="es-ES" altLang="es-ES" sz="1400" b="1" i="0" u="none" strike="noStrike" cap="none" normalizeH="0" baseline="0" dirty="0">
                <a:ln>
                  <a:noFill/>
                </a:ln>
                <a:solidFill>
                  <a:schemeClr val="tx1"/>
                </a:solidFill>
                <a:effectLst/>
                <a:latin typeface="Arial" panose="020B0604020202020204" pitchFamily="34" charset="0"/>
              </a:rPr>
              <a:t> (OS)</a:t>
            </a:r>
            <a:r>
              <a:rPr kumimoji="0" lang="es-ES" altLang="es-ES" sz="1400" b="0" i="0" u="none" strike="noStrike" cap="none" normalizeH="0" baseline="0" dirty="0">
                <a:ln>
                  <a:noFill/>
                </a:ln>
                <a:solidFill>
                  <a:schemeClr val="tx1"/>
                </a:solidFill>
                <a:effectLst/>
                <a:latin typeface="Arial" panose="020B0604020202020204" pitchFamily="34" charset="0"/>
              </a:rPr>
              <a:t>: Broad </a:t>
            </a:r>
            <a:r>
              <a:rPr kumimoji="0" lang="es-ES" altLang="es-ES" sz="1400" b="0" i="0" u="none" strike="noStrike" cap="none" normalizeH="0" baseline="0" dirty="0" err="1">
                <a:ln>
                  <a:noFill/>
                </a:ln>
                <a:solidFill>
                  <a:schemeClr val="tx1"/>
                </a:solidFill>
                <a:effectLst/>
                <a:latin typeface="Arial" panose="020B0604020202020204" pitchFamily="34" charset="0"/>
              </a:rPr>
              <a:t>sports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retail</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channels</a:t>
            </a:r>
            <a:r>
              <a:rPr kumimoji="0" lang="es-ES" altLang="es-E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lang="es-ES" altLang="es-ES" sz="1400" b="1" dirty="0">
                <a:latin typeface="Arial" panose="020B0604020202020204" pitchFamily="34" charset="0"/>
              </a:rPr>
              <a:t>	</a:t>
            </a:r>
            <a:r>
              <a:rPr kumimoji="0" lang="es-ES" altLang="es-ES" sz="1400" b="1" i="0" u="none" strike="noStrike" cap="none" normalizeH="0" baseline="0" dirty="0">
                <a:ln>
                  <a:noFill/>
                </a:ln>
                <a:solidFill>
                  <a:schemeClr val="tx1"/>
                </a:solidFill>
                <a:effectLst/>
                <a:latin typeface="Arial" panose="020B0604020202020204" pitchFamily="34" charset="0"/>
              </a:rPr>
              <a:t>30% </a:t>
            </a:r>
            <a:r>
              <a:rPr kumimoji="0" lang="es-ES" altLang="es-ES" sz="1400" b="1" i="0" u="none" strike="noStrike" cap="none" normalizeH="0" baseline="0" dirty="0" err="1">
                <a:ln>
                  <a:noFill/>
                </a:ln>
                <a:solidFill>
                  <a:schemeClr val="tx1"/>
                </a:solidFill>
                <a:effectLst/>
                <a:latin typeface="Arial" panose="020B0604020202020204" pitchFamily="34" charset="0"/>
              </a:rPr>
              <a:t>of</a:t>
            </a:r>
            <a:r>
              <a:rPr kumimoji="0" lang="es-ES" altLang="es-ES" sz="1400" b="1" i="0" u="none" strike="noStrike" cap="none" normalizeH="0" baseline="0" dirty="0">
                <a:ln>
                  <a:noFill/>
                </a:ln>
                <a:solidFill>
                  <a:schemeClr val="tx1"/>
                </a:solidFill>
                <a:effectLst/>
                <a:latin typeface="Arial" panose="020B0604020202020204" pitchFamily="34" charset="0"/>
              </a:rPr>
              <a:t> sales are </a:t>
            </a:r>
            <a:r>
              <a:rPr kumimoji="0" lang="es-ES" altLang="es-ES" sz="1400" b="1" i="0" u="none" strike="noStrike" cap="none" normalizeH="0" baseline="0" dirty="0" err="1">
                <a:ln>
                  <a:noFill/>
                </a:ln>
                <a:solidFill>
                  <a:schemeClr val="tx1"/>
                </a:solidFill>
                <a:effectLst/>
                <a:latin typeface="Arial" panose="020B0604020202020204" pitchFamily="34" charset="0"/>
              </a:rPr>
              <a:t>generated</a:t>
            </a:r>
            <a:r>
              <a:rPr kumimoji="0" lang="es-ES" altLang="es-ES" sz="1400" b="1" i="0" u="none" strike="noStrike" cap="none" normalizeH="0" baseline="0" dirty="0">
                <a:ln>
                  <a:noFill/>
                </a:ln>
                <a:solidFill>
                  <a:schemeClr val="tx1"/>
                </a:solidFill>
                <a:effectLst/>
                <a:latin typeface="Arial" panose="020B0604020202020204" pitchFamily="34" charset="0"/>
              </a:rPr>
              <a:t> online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where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exceed</a:t>
            </a:r>
            <a:r>
              <a:rPr kumimoji="0" lang="es-ES" altLang="es-ES" sz="1400" b="0" i="0" u="none" strike="noStrike" cap="none" normalizeH="0" baseline="0" dirty="0">
                <a:ln>
                  <a:noFill/>
                </a:ln>
                <a:solidFill>
                  <a:schemeClr val="tx1"/>
                </a:solidFill>
                <a:effectLst/>
                <a:latin typeface="Arial" panose="020B0604020202020204" pitchFamily="34" charset="0"/>
              </a:rPr>
              <a:t> 30% </a:t>
            </a:r>
            <a:r>
              <a:rPr kumimoji="0" lang="es-ES" altLang="es-ES" sz="1400" b="0" i="0" u="none" strike="noStrike" cap="none" normalizeH="0" baseline="0" dirty="0" err="1">
                <a:ln>
                  <a:noFill/>
                </a:ln>
                <a:solidFill>
                  <a:schemeClr val="tx1"/>
                </a:solidFill>
                <a:effectLst/>
                <a:latin typeface="Arial" panose="020B0604020202020204" pitchFamily="34" charset="0"/>
              </a:rPr>
              <a:t>across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all</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categories</a:t>
            </a:r>
            <a:r>
              <a:rPr kumimoji="0" lang="es-ES" altLang="es-E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62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9BF5E-D98A-AF33-F579-446D857FA0DD}"/>
            </a:ext>
          </a:extLst>
        </p:cNvPr>
        <p:cNvGrpSpPr/>
        <p:nvPr/>
      </p:nvGrpSpPr>
      <p:grpSpPr>
        <a:xfrm>
          <a:off x="0" y="0"/>
          <a:ext cx="0" cy="0"/>
          <a:chOff x="0" y="0"/>
          <a:chExt cx="0" cy="0"/>
        </a:xfrm>
      </p:grpSpPr>
      <p:pic>
        <p:nvPicPr>
          <p:cNvPr id="5" name="Marcador de contenido 4" descr="Logotipo, nombre de la empresa&#10;&#10;Descripción generada automáticamente">
            <a:extLst>
              <a:ext uri="{FF2B5EF4-FFF2-40B4-BE49-F238E27FC236}">
                <a16:creationId xmlns:a16="http://schemas.microsoft.com/office/drawing/2014/main" id="{CD4DA542-3563-6114-C99C-0F10FFDD5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56" y="107676"/>
            <a:ext cx="1894225" cy="947113"/>
          </a:xfrm>
        </p:spPr>
      </p:pic>
      <p:sp>
        <p:nvSpPr>
          <p:cNvPr id="6" name="CuadroTexto 5">
            <a:extLst>
              <a:ext uri="{FF2B5EF4-FFF2-40B4-BE49-F238E27FC236}">
                <a16:creationId xmlns:a16="http://schemas.microsoft.com/office/drawing/2014/main" id="{5EBB79A6-B5C2-A5E0-17D4-A3DE1FB265AB}"/>
              </a:ext>
            </a:extLst>
          </p:cNvPr>
          <p:cNvSpPr txBox="1"/>
          <p:nvPr/>
        </p:nvSpPr>
        <p:spPr>
          <a:xfrm>
            <a:off x="364142" y="1054789"/>
            <a:ext cx="11345033" cy="1200329"/>
          </a:xfrm>
          <a:prstGeom prst="rect">
            <a:avLst/>
          </a:prstGeom>
          <a:noFill/>
        </p:spPr>
        <p:txBody>
          <a:bodyPr wrap="square" rtlCol="0">
            <a:spAutoFit/>
          </a:bodyPr>
          <a:lstStyle/>
          <a:p>
            <a:endParaRPr lang="en-US" dirty="0"/>
          </a:p>
          <a:p>
            <a:endParaRPr lang="en-US" dirty="0"/>
          </a:p>
          <a:p>
            <a:endParaRPr lang="en-US" dirty="0"/>
          </a:p>
          <a:p>
            <a:endParaRPr lang="es-ES" dirty="0"/>
          </a:p>
        </p:txBody>
      </p:sp>
      <p:sp>
        <p:nvSpPr>
          <p:cNvPr id="3" name="Rectangle 1">
            <a:extLst>
              <a:ext uri="{FF2B5EF4-FFF2-40B4-BE49-F238E27FC236}">
                <a16:creationId xmlns:a16="http://schemas.microsoft.com/office/drawing/2014/main" id="{6C35A852-EEF9-66BC-FE0A-C0A18A03A716}"/>
              </a:ext>
            </a:extLst>
          </p:cNvPr>
          <p:cNvSpPr>
            <a:spLocks noChangeArrowheads="1"/>
          </p:cNvSpPr>
          <p:nvPr/>
        </p:nvSpPr>
        <p:spPr bwMode="auto">
          <a:xfrm>
            <a:off x="364142" y="1140977"/>
            <a:ext cx="11698729" cy="261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6AB0BB2F-3ECB-5B96-5D75-5B09ED9321A2}"/>
              </a:ext>
            </a:extLst>
          </p:cNvPr>
          <p:cNvSpPr txBox="1"/>
          <p:nvPr/>
        </p:nvSpPr>
        <p:spPr>
          <a:xfrm>
            <a:off x="364142" y="1140977"/>
            <a:ext cx="11463716" cy="4678204"/>
          </a:xfrm>
          <a:prstGeom prst="rect">
            <a:avLst/>
          </a:prstGeom>
          <a:noFill/>
        </p:spPr>
        <p:txBody>
          <a:bodyPr wrap="square" rtlCol="0">
            <a:spAutoFit/>
          </a:bodyPr>
          <a:lstStyle/>
          <a:p>
            <a:pPr algn="just"/>
            <a:r>
              <a:rPr lang="en-US" sz="1400" b="1" dirty="0">
                <a:latin typeface="Arial" panose="020B0604020202020204" pitchFamily="34" charset="0"/>
                <a:cs typeface="Arial" panose="020B0604020202020204" pitchFamily="34" charset="0"/>
              </a:rPr>
              <a:t>Bicycle Line Analysis</a:t>
            </a:r>
          </a:p>
          <a:p>
            <a:pPr algn="just"/>
            <a:endParaRPr lang="en-US" sz="1400" dirty="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	Mountain Bikes</a:t>
            </a:r>
            <a:r>
              <a:rPr lang="en-US" sz="1400" dirty="0">
                <a:latin typeface="Arial" panose="020B0604020202020204" pitchFamily="34" charset="0"/>
                <a:cs typeface="Arial" panose="020B0604020202020204" pitchFamily="34" charset="0"/>
              </a:rPr>
              <a:t>: Represent 39% of total sales and 62% of profit. The high-margin Mountain-200 model drives profitability in 	this 	category.</a:t>
            </a:r>
          </a:p>
          <a:p>
            <a:pPr algn="just"/>
            <a:r>
              <a:rPr lang="en-US" sz="1400" b="1" dirty="0">
                <a:latin typeface="Arial" panose="020B0604020202020204" pitchFamily="34" charset="0"/>
                <a:cs typeface="Arial" panose="020B0604020202020204" pitchFamily="34" charset="0"/>
              </a:rPr>
              <a:t>	Road Bikes</a:t>
            </a:r>
            <a:r>
              <a:rPr lang="en-US" sz="1400" dirty="0">
                <a:latin typeface="Arial" panose="020B0604020202020204" pitchFamily="34" charset="0"/>
                <a:cs typeface="Arial" panose="020B0604020202020204" pitchFamily="34" charset="0"/>
              </a:rPr>
              <a:t>: Account for 46% of sales but only 35% of profit. The best-selling Road-650 model operates at a loss, indicating 	the 	need for a profitability review.</a:t>
            </a:r>
          </a:p>
          <a:p>
            <a:pPr algn="just"/>
            <a:r>
              <a:rPr lang="en-US" sz="1400" b="1" dirty="0">
                <a:latin typeface="Arial" panose="020B0604020202020204" pitchFamily="34" charset="0"/>
                <a:cs typeface="Arial" panose="020B0604020202020204" pitchFamily="34" charset="0"/>
              </a:rPr>
              <a:t>	Touring Bikes</a:t>
            </a:r>
            <a:r>
              <a:rPr lang="en-US" sz="1400" dirty="0">
                <a:latin typeface="Arial" panose="020B0604020202020204" pitchFamily="34" charset="0"/>
                <a:cs typeface="Arial" panose="020B0604020202020204" pitchFamily="34" charset="0"/>
              </a:rPr>
              <a:t>: Contribute 15% of sales yet only 3% of profit. The Touring-3000 model notably underperforms, calling for 	strategic adjustments.</a:t>
            </a:r>
          </a:p>
          <a:p>
            <a:pPr algn="just"/>
            <a:endParaRPr lang="en-US" sz="1400" dirty="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	Channel-Specific Challenges</a:t>
            </a:r>
            <a:r>
              <a:rPr lang="en-US" sz="1400" dirty="0">
                <a:latin typeface="Arial" panose="020B0604020202020204" pitchFamily="34" charset="0"/>
                <a:cs typeface="Arial" panose="020B0604020202020204" pitchFamily="34" charset="0"/>
              </a:rPr>
              <a:t>: While Mountain Bikes perform well in physical stores, Road and Touring categories 	collectively 	face losses of $3.73 million in these channels. In contrast, the online channel remains consistently profitable with 	strong margins.</a:t>
            </a:r>
          </a:p>
          <a:p>
            <a:pPr algn="just"/>
            <a:endParaRPr lang="en-US" sz="1400" dirty="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Performance by Retail Channel</a:t>
            </a:r>
          </a:p>
          <a:p>
            <a:pPr algn="just"/>
            <a:endParaRPr lang="en-US" sz="1400" dirty="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	Bike Shops (BM)</a:t>
            </a:r>
            <a:r>
              <a:rPr lang="en-US" sz="1400" dirty="0">
                <a:latin typeface="Arial" panose="020B0604020202020204" pitchFamily="34" charset="0"/>
                <a:cs typeface="Arial" panose="020B0604020202020204" pitchFamily="34" charset="0"/>
              </a:rPr>
              <a:t>: Show a total loss of $1.4 million, largely due to underperforming Road and Touring models.</a:t>
            </a:r>
          </a:p>
          <a:p>
            <a:pPr algn="just"/>
            <a:r>
              <a:rPr lang="en-US" sz="1400" b="1" dirty="0">
                <a:latin typeface="Arial" panose="020B0604020202020204" pitchFamily="34" charset="0"/>
                <a:cs typeface="Arial" panose="020B0604020202020204" pitchFamily="34" charset="0"/>
              </a:rPr>
              <a:t>	Brand-Owned Stores (BS)</a:t>
            </a:r>
            <a:r>
              <a:rPr lang="en-US" sz="1400" dirty="0">
                <a:latin typeface="Arial" panose="020B0604020202020204" pitchFamily="34" charset="0"/>
                <a:cs typeface="Arial" panose="020B0604020202020204" pitchFamily="34" charset="0"/>
              </a:rPr>
              <a:t>: The lowest sales volume channel, offering only high-end Mountain models, which restricts sales 	potential. Road models, such as the Road-650 and Road-350W, account for 87% of losses here.</a:t>
            </a:r>
          </a:p>
          <a:p>
            <a:pPr algn="just"/>
            <a:r>
              <a:rPr lang="en-US" sz="1400" b="1" dirty="0">
                <a:latin typeface="Arial" panose="020B0604020202020204" pitchFamily="34" charset="0"/>
                <a:cs typeface="Arial" panose="020B0604020202020204" pitchFamily="34" charset="0"/>
              </a:rPr>
              <a:t>	General Sports Retailers (OS)</a:t>
            </a:r>
            <a:r>
              <a:rPr lang="en-US" sz="1400" dirty="0">
                <a:latin typeface="Arial" panose="020B0604020202020204" pitchFamily="34" charset="0"/>
                <a:cs typeface="Arial" panose="020B0604020202020204" pitchFamily="34" charset="0"/>
              </a:rPr>
              <a:t>: The most challenging channel with $2.5 million in losses from Road models and $700K from 	Touring models, primarily driven by underperforming models like the Road-250 and Touring-1000.</a:t>
            </a:r>
          </a:p>
          <a:p>
            <a:endParaRPr lang="en-US" sz="1400" dirty="0">
              <a:latin typeface="Arial" panose="020B060402020202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6872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A7324-5AB8-77C1-8893-9949CAAC505C}"/>
            </a:ext>
          </a:extLst>
        </p:cNvPr>
        <p:cNvGrpSpPr/>
        <p:nvPr/>
      </p:nvGrpSpPr>
      <p:grpSpPr>
        <a:xfrm>
          <a:off x="0" y="0"/>
          <a:ext cx="0" cy="0"/>
          <a:chOff x="0" y="0"/>
          <a:chExt cx="0" cy="0"/>
        </a:xfrm>
      </p:grpSpPr>
      <p:pic>
        <p:nvPicPr>
          <p:cNvPr id="5" name="Marcador de contenido 4" descr="Logotipo, nombre de la empresa&#10;&#10;Descripción generada automáticamente">
            <a:extLst>
              <a:ext uri="{FF2B5EF4-FFF2-40B4-BE49-F238E27FC236}">
                <a16:creationId xmlns:a16="http://schemas.microsoft.com/office/drawing/2014/main" id="{0FD326AA-4A67-F9AA-40B6-02577381D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56" y="107676"/>
            <a:ext cx="1894225" cy="947113"/>
          </a:xfrm>
        </p:spPr>
      </p:pic>
      <p:sp>
        <p:nvSpPr>
          <p:cNvPr id="6" name="CuadroTexto 5">
            <a:extLst>
              <a:ext uri="{FF2B5EF4-FFF2-40B4-BE49-F238E27FC236}">
                <a16:creationId xmlns:a16="http://schemas.microsoft.com/office/drawing/2014/main" id="{5DBF20B7-3CD1-39BA-AD6A-5545780DDEC9}"/>
              </a:ext>
            </a:extLst>
          </p:cNvPr>
          <p:cNvSpPr txBox="1"/>
          <p:nvPr/>
        </p:nvSpPr>
        <p:spPr>
          <a:xfrm>
            <a:off x="364142" y="1054789"/>
            <a:ext cx="11345033" cy="1200329"/>
          </a:xfrm>
          <a:prstGeom prst="rect">
            <a:avLst/>
          </a:prstGeom>
          <a:noFill/>
        </p:spPr>
        <p:txBody>
          <a:bodyPr wrap="square" rtlCol="0">
            <a:spAutoFit/>
          </a:bodyPr>
          <a:lstStyle/>
          <a:p>
            <a:endParaRPr lang="en-US" dirty="0"/>
          </a:p>
          <a:p>
            <a:endParaRPr lang="en-US" dirty="0"/>
          </a:p>
          <a:p>
            <a:endParaRPr lang="en-US" dirty="0"/>
          </a:p>
          <a:p>
            <a:endParaRPr lang="es-ES" dirty="0"/>
          </a:p>
        </p:txBody>
      </p:sp>
      <p:sp>
        <p:nvSpPr>
          <p:cNvPr id="3" name="Rectangle 1">
            <a:extLst>
              <a:ext uri="{FF2B5EF4-FFF2-40B4-BE49-F238E27FC236}">
                <a16:creationId xmlns:a16="http://schemas.microsoft.com/office/drawing/2014/main" id="{AECC73F6-6363-E171-AD08-D5AA723FE5E4}"/>
              </a:ext>
            </a:extLst>
          </p:cNvPr>
          <p:cNvSpPr>
            <a:spLocks noChangeArrowheads="1"/>
          </p:cNvSpPr>
          <p:nvPr/>
        </p:nvSpPr>
        <p:spPr bwMode="auto">
          <a:xfrm>
            <a:off x="364142" y="1140977"/>
            <a:ext cx="11698729" cy="261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F743EE2D-F31C-9872-9C2D-A22A5660EEAF}"/>
              </a:ext>
            </a:extLst>
          </p:cNvPr>
          <p:cNvSpPr txBox="1"/>
          <p:nvPr/>
        </p:nvSpPr>
        <p:spPr>
          <a:xfrm>
            <a:off x="364142" y="1140977"/>
            <a:ext cx="11463716" cy="800219"/>
          </a:xfrm>
          <a:prstGeom prst="rect">
            <a:avLst/>
          </a:prstGeom>
          <a:noFill/>
        </p:spPr>
        <p:txBody>
          <a:bodyPr wrap="square" rtlCol="0">
            <a:spAutoFit/>
          </a:bodyPr>
          <a:lstStyle/>
          <a:p>
            <a:pPr algn="just"/>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s-ES" dirty="0"/>
          </a:p>
        </p:txBody>
      </p:sp>
      <p:sp>
        <p:nvSpPr>
          <p:cNvPr id="7" name="Rectangle 2">
            <a:extLst>
              <a:ext uri="{FF2B5EF4-FFF2-40B4-BE49-F238E27FC236}">
                <a16:creationId xmlns:a16="http://schemas.microsoft.com/office/drawing/2014/main" id="{D8477559-08B2-CC3E-39AE-D02931E4BA18}"/>
              </a:ext>
            </a:extLst>
          </p:cNvPr>
          <p:cNvSpPr>
            <a:spLocks noChangeArrowheads="1"/>
          </p:cNvSpPr>
          <p:nvPr/>
        </p:nvSpPr>
        <p:spPr bwMode="auto">
          <a:xfrm>
            <a:off x="364143" y="1024846"/>
            <a:ext cx="1146371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err="1">
                <a:ln>
                  <a:noFill/>
                </a:ln>
                <a:solidFill>
                  <a:schemeClr val="tx1"/>
                </a:solidFill>
                <a:effectLst/>
                <a:latin typeface="Arial" panose="020B0604020202020204" pitchFamily="34" charset="0"/>
              </a:rPr>
              <a:t>Components</a:t>
            </a:r>
            <a:r>
              <a:rPr kumimoji="0" lang="es-ES" altLang="es-ES" sz="1400" b="1" i="0" u="none" strike="noStrike" cap="none" normalizeH="0" baseline="0" dirty="0">
                <a:ln>
                  <a:noFill/>
                </a:ln>
                <a:solidFill>
                  <a:schemeClr val="tx1"/>
                </a:solidFill>
                <a:effectLst/>
                <a:latin typeface="Arial" panose="020B0604020202020204" pitchFamily="34" charset="0"/>
              </a:rPr>
              <a:t> Line</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Contributes</a:t>
            </a:r>
            <a:r>
              <a:rPr kumimoji="0" lang="es-ES" altLang="es-ES" sz="1400" b="0" i="0" u="none" strike="noStrike" cap="none" normalizeH="0" baseline="0" dirty="0">
                <a:ln>
                  <a:noFill/>
                </a:ln>
                <a:solidFill>
                  <a:schemeClr val="tx1"/>
                </a:solidFill>
                <a:effectLst/>
                <a:latin typeface="Arial" panose="020B0604020202020204" pitchFamily="34" charset="0"/>
              </a:rPr>
              <a:t> 10.73%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total sales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margins</a:t>
            </a:r>
            <a:r>
              <a:rPr kumimoji="0" lang="es-ES" altLang="es-ES" sz="1400" b="0" i="0" u="none" strike="noStrike" cap="none" normalizeH="0" baseline="0" dirty="0">
                <a:ln>
                  <a:noFill/>
                </a:ln>
                <a:solidFill>
                  <a:schemeClr val="tx1"/>
                </a:solidFill>
                <a:effectLst/>
                <a:latin typeface="Arial" panose="020B0604020202020204" pitchFamily="34" charset="0"/>
              </a:rPr>
              <a:t> in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10-15% </a:t>
            </a:r>
            <a:r>
              <a:rPr kumimoji="0" lang="es-ES" altLang="es-ES" sz="1400" b="0" i="0" u="none" strike="noStrike" cap="none" normalizeH="0" baseline="0" dirty="0" err="1">
                <a:ln>
                  <a:noFill/>
                </a:ln>
                <a:solidFill>
                  <a:schemeClr val="tx1"/>
                </a:solidFill>
                <a:effectLst/>
                <a:latin typeface="Arial" panose="020B0604020202020204" pitchFamily="34" charset="0"/>
              </a:rPr>
              <a:t>range</a:t>
            </a:r>
            <a:r>
              <a:rPr kumimoji="0" lang="es-ES" altLang="es-ES" sz="1400" b="0" i="0" u="none" strike="noStrike" cap="none" normalizeH="0" baseline="0" dirty="0">
                <a:ln>
                  <a:noFill/>
                </a:ln>
                <a:solidFill>
                  <a:schemeClr val="tx1"/>
                </a:solidFill>
                <a:effectLst/>
                <a:latin typeface="Arial" panose="020B0604020202020204" pitchFamily="34" charset="0"/>
              </a:rPr>
              <a:t>.</a:t>
            </a:r>
          </a:p>
          <a:p>
            <a:pPr lvl="1" algn="just" eaLnBrk="0" fontAlgn="base" hangingPunct="0">
              <a:spcBef>
                <a:spcPct val="0"/>
              </a:spcBef>
              <a:spcAft>
                <a:spcPct val="0"/>
              </a:spcAft>
            </a:pP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Frames</a:t>
            </a:r>
            <a:r>
              <a:rPr kumimoji="0" lang="es-ES" altLang="es-ES" sz="1400" b="0" i="0" u="none" strike="noStrike" cap="none" normalizeH="0" baseline="0" dirty="0">
                <a:ln>
                  <a:noFill/>
                </a:ln>
                <a:solidFill>
                  <a:schemeClr val="tx1"/>
                </a:solidFill>
                <a:effectLst/>
                <a:latin typeface="Arial" panose="020B0604020202020204" pitchFamily="34" charset="0"/>
              </a:rPr>
              <a:t> and Forks are </a:t>
            </a:r>
            <a:r>
              <a:rPr kumimoji="0" lang="es-ES" altLang="es-ES" sz="1400" b="0" i="0" u="none" strike="noStrike" cap="none" normalizeH="0" baseline="0" dirty="0" err="1">
                <a:ln>
                  <a:noFill/>
                </a:ln>
                <a:solidFill>
                  <a:schemeClr val="tx1"/>
                </a:solidFill>
                <a:effectLst/>
                <a:latin typeface="Arial" panose="020B0604020202020204" pitchFamily="34" charset="0"/>
              </a:rPr>
              <a:t>underperforming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Road </a:t>
            </a:r>
            <a:r>
              <a:rPr kumimoji="0" lang="es-ES" altLang="es-ES" sz="1400" b="0" i="0" u="none" strike="noStrike" cap="none" normalizeH="0" baseline="0" dirty="0" err="1">
                <a:ln>
                  <a:noFill/>
                </a:ln>
                <a:solidFill>
                  <a:schemeClr val="tx1"/>
                </a:solidFill>
                <a:effectLst/>
                <a:latin typeface="Arial" panose="020B0604020202020204" pitchFamily="34" charset="0"/>
              </a:rPr>
              <a:t>frames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incurring</a:t>
            </a:r>
            <a:r>
              <a:rPr kumimoji="0" lang="es-ES" altLang="es-ES" sz="1400" b="0" i="0" u="none" strike="noStrike" cap="none" normalizeH="0" baseline="0" dirty="0">
                <a:ln>
                  <a:noFill/>
                </a:ln>
                <a:solidFill>
                  <a:schemeClr val="tx1"/>
                </a:solidFill>
                <a:effectLst/>
                <a:latin typeface="Arial" panose="020B0604020202020204" pitchFamily="34" charset="0"/>
              </a:rPr>
              <a:t> a $200K </a:t>
            </a:r>
            <a:r>
              <a:rPr kumimoji="0" lang="es-ES" altLang="es-ES" sz="1400" b="0" i="0" u="none" strike="noStrike" cap="none" normalizeH="0" baseline="0" dirty="0" err="1">
                <a:ln>
                  <a:noFill/>
                </a:ln>
                <a:solidFill>
                  <a:schemeClr val="tx1"/>
                </a:solidFill>
                <a:effectLst/>
                <a:latin typeface="Arial" panose="020B0604020202020204" pitchFamily="34" charset="0"/>
              </a:rPr>
              <a:t>loss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Excluding</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this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subcategory</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could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improve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overall</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to</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about</a:t>
            </a:r>
            <a:r>
              <a:rPr kumimoji="0" lang="es-ES" altLang="es-ES" sz="1400" b="0" i="0" u="none" strike="noStrike" cap="none" normalizeH="0" baseline="0" dirty="0">
                <a:ln>
                  <a:noFill/>
                </a:ln>
                <a:solidFill>
                  <a:schemeClr val="tx1"/>
                </a:solidFill>
                <a:effectLst/>
                <a:latin typeface="Arial" panose="020B0604020202020204" pitchFamily="34" charset="0"/>
              </a:rPr>
              <a:t> 25%.</a:t>
            </a:r>
          </a:p>
          <a:p>
            <a:pPr lvl="1" algn="just" eaLnBrk="0" fontAlgn="base" hangingPunct="0">
              <a:spcBef>
                <a:spcPct val="0"/>
              </a:spcBef>
              <a:spcAft>
                <a:spcPct val="0"/>
              </a:spcAft>
            </a:pP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err="1">
                <a:ln>
                  <a:noFill/>
                </a:ln>
                <a:solidFill>
                  <a:schemeClr val="tx1"/>
                </a:solidFill>
                <a:effectLst/>
                <a:latin typeface="Arial" panose="020B0604020202020204" pitchFamily="34" charset="0"/>
              </a:rPr>
              <a:t>Clothes</a:t>
            </a:r>
            <a:r>
              <a:rPr kumimoji="0" lang="es-ES" altLang="es-ES" sz="1400" b="1" i="0" u="none" strike="noStrike" cap="none" normalizeH="0" baseline="0" dirty="0">
                <a:ln>
                  <a:noFill/>
                </a:ln>
                <a:solidFill>
                  <a:schemeClr val="tx1"/>
                </a:solidFill>
                <a:effectLst/>
                <a:latin typeface="Arial" panose="020B0604020202020204" pitchFamily="34" charset="0"/>
              </a:rPr>
              <a:t> and </a:t>
            </a:r>
            <a:r>
              <a:rPr kumimoji="0" lang="es-ES" altLang="es-ES" sz="1400" b="1" i="0" u="none" strike="noStrike" cap="none" normalizeH="0" baseline="0" dirty="0" err="1">
                <a:ln>
                  <a:noFill/>
                </a:ln>
                <a:solidFill>
                  <a:schemeClr val="tx1"/>
                </a:solidFill>
                <a:effectLst/>
                <a:latin typeface="Arial" panose="020B0604020202020204" pitchFamily="34" charset="0"/>
              </a:rPr>
              <a:t>Accessories</a:t>
            </a:r>
            <a:r>
              <a:rPr kumimoji="0" lang="es-ES" altLang="es-ES" sz="1400"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s-ES" altLang="es-ES" sz="1400" b="1" i="0" u="none" strike="noStrike" cap="none" normalizeH="0" baseline="0" dirty="0">
                <a:ln>
                  <a:noFill/>
                </a:ln>
                <a:solidFill>
                  <a:schemeClr val="tx1"/>
                </a:solidFill>
                <a:effectLst/>
                <a:latin typeface="Arial" panose="020B0604020202020204" pitchFamily="34" charset="0"/>
              </a:rPr>
              <a:t>	</a:t>
            </a:r>
            <a:r>
              <a:rPr kumimoji="0" lang="es-ES" altLang="es-ES" sz="1400" b="1" i="0" u="none" strike="noStrike" cap="none" normalizeH="0" baseline="0" dirty="0" err="1">
                <a:ln>
                  <a:noFill/>
                </a:ln>
                <a:solidFill>
                  <a:schemeClr val="tx1"/>
                </a:solidFill>
                <a:effectLst/>
                <a:latin typeface="Arial" panose="020B0604020202020204" pitchFamily="34" charset="0"/>
              </a:rPr>
              <a:t>Accessories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Represent</a:t>
            </a:r>
            <a:r>
              <a:rPr kumimoji="0" lang="es-ES" altLang="es-ES" sz="1400" b="0" i="0" u="none" strike="noStrike" cap="none" normalizeH="0" baseline="0" dirty="0">
                <a:ln>
                  <a:noFill/>
                </a:ln>
                <a:solidFill>
                  <a:schemeClr val="tx1"/>
                </a:solidFill>
                <a:effectLst/>
                <a:latin typeface="Arial" panose="020B0604020202020204" pitchFamily="34" charset="0"/>
              </a:rPr>
              <a:t> 1.3%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sales and </a:t>
            </a:r>
            <a:r>
              <a:rPr kumimoji="0" lang="es-ES" altLang="es-ES" sz="1400" b="0" i="0" u="none" strike="noStrike" cap="none" normalizeH="0" baseline="0" dirty="0" err="1">
                <a:ln>
                  <a:noFill/>
                </a:ln>
                <a:solidFill>
                  <a:schemeClr val="tx1"/>
                </a:solidFill>
                <a:effectLst/>
                <a:latin typeface="Arial" panose="020B0604020202020204" pitchFamily="34" charset="0"/>
              </a:rPr>
              <a:t>achieve</a:t>
            </a:r>
            <a:r>
              <a:rPr kumimoji="0" lang="es-ES" altLang="es-ES" sz="1400" b="0" i="0" u="none" strike="noStrike" cap="none" normalizeH="0" baseline="0" dirty="0">
                <a:ln>
                  <a:noFill/>
                </a:ln>
                <a:solidFill>
                  <a:schemeClr val="tx1"/>
                </a:solidFill>
                <a:effectLst/>
                <a:latin typeface="Arial" panose="020B0604020202020204" pitchFamily="34" charset="0"/>
              </a:rPr>
              <a:t> a </a:t>
            </a:r>
            <a:r>
              <a:rPr kumimoji="0" lang="es-ES" altLang="es-ES" sz="1400" b="0" i="0" u="none" strike="noStrike" cap="none" normalizeH="0" baseline="0" dirty="0" err="1">
                <a:ln>
                  <a:noFill/>
                </a:ln>
                <a:solidFill>
                  <a:schemeClr val="tx1"/>
                </a:solidFill>
                <a:effectLst/>
                <a:latin typeface="Arial" panose="020B0604020202020204" pitchFamily="34" charset="0"/>
              </a:rPr>
              <a:t>high</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50%,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half</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profit</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driven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by</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Hydration</a:t>
            </a:r>
            <a:r>
              <a:rPr kumimoji="0" lang="es-ES" altLang="es-ES" sz="1400" b="0" i="0" u="none" strike="noStrike" cap="none" normalizeH="0" baseline="0" dirty="0">
                <a:ln>
                  <a:noFill/>
                </a:ln>
                <a:solidFill>
                  <a:schemeClr val="tx1"/>
                </a:solidFill>
                <a:effectLst/>
                <a:latin typeface="Arial" panose="020B0604020202020204" pitchFamily="34" charset="0"/>
              </a:rPr>
              <a:t> and 	</a:t>
            </a:r>
            <a:r>
              <a:rPr kumimoji="0" lang="es-ES" altLang="es-ES" sz="1400" b="0" i="0" u="none" strike="noStrike" cap="none" normalizeH="0" baseline="0" dirty="0" err="1">
                <a:ln>
                  <a:noFill/>
                </a:ln>
                <a:solidFill>
                  <a:schemeClr val="tx1"/>
                </a:solidFill>
                <a:effectLst/>
                <a:latin typeface="Arial" panose="020B0604020202020204" pitchFamily="34" charset="0"/>
              </a:rPr>
              <a:t>Maintenance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products</a:t>
            </a:r>
            <a:r>
              <a:rPr kumimoji="0" lang="es-ES" altLang="es-ES" sz="1400" b="0" i="0" u="none" strike="noStrike" cap="none" normalizeH="0" baseline="0" dirty="0">
                <a:ln>
                  <a:noFill/>
                </a:ln>
                <a:solidFill>
                  <a:schemeClr val="tx1"/>
                </a:solidFill>
                <a:effectLst/>
                <a:latin typeface="Arial" panose="020B0604020202020204" pitchFamily="34" charset="0"/>
              </a:rPr>
              <a:t>.</a:t>
            </a:r>
          </a:p>
          <a:p>
            <a:pPr lvl="2" algn="just" eaLnBrk="0" fontAlgn="base" hangingPunct="0">
              <a:spcBef>
                <a:spcPct val="0"/>
              </a:spcBef>
              <a:spcAft>
                <a:spcPct val="0"/>
              </a:spcAft>
            </a:pPr>
            <a:endParaRPr kumimoji="0" lang="es-ES" altLang="es-ES" sz="1400" b="1" i="0" u="none" strike="noStrike" cap="none" normalizeH="0" baseline="0" dirty="0">
              <a:ln>
                <a:noFill/>
              </a:ln>
              <a:solidFill>
                <a:schemeClr val="tx1"/>
              </a:solidFill>
              <a:effectLst/>
              <a:latin typeface="Arial" panose="020B0604020202020204" pitchFamily="34" charset="0"/>
            </a:endParaRPr>
          </a:p>
          <a:p>
            <a:pPr lvl="2" algn="just" eaLnBrk="0" fontAlgn="base" hangingPunct="0">
              <a:spcBef>
                <a:spcPct val="0"/>
              </a:spcBef>
              <a:spcAft>
                <a:spcPct val="0"/>
              </a:spcAft>
            </a:pPr>
            <a:r>
              <a:rPr kumimoji="0" lang="es-ES" altLang="es-ES" sz="1400" b="1" i="0" u="none" strike="noStrike" cap="none" normalizeH="0" baseline="0" dirty="0" err="1">
                <a:ln>
                  <a:noFill/>
                </a:ln>
                <a:solidFill>
                  <a:schemeClr val="tx1"/>
                </a:solidFill>
                <a:effectLst/>
                <a:latin typeface="Arial" panose="020B0604020202020204" pitchFamily="34" charset="0"/>
              </a:rPr>
              <a:t>Apparel</a:t>
            </a:r>
            <a:r>
              <a:rPr kumimoji="0" lang="es-ES" altLang="es-ES" sz="1400" b="0" i="0" u="none" strike="noStrike" cap="none" normalizeH="0" baseline="0" dirty="0">
                <a:ln>
                  <a:noFill/>
                </a:ln>
                <a:solidFill>
                  <a:schemeClr val="tx1"/>
                </a:solidFill>
                <a:effectLst/>
                <a:latin typeface="Arial" panose="020B0604020202020204" pitchFamily="34" charset="0"/>
              </a:rPr>
              <a:t>: High sales </a:t>
            </a:r>
            <a:r>
              <a:rPr kumimoji="0" lang="es-ES" altLang="es-ES" sz="1400" b="0" i="0" u="none" strike="noStrike" cap="none" normalizeH="0" baseline="0" dirty="0" err="1">
                <a:ln>
                  <a:noFill/>
                </a:ln>
                <a:solidFill>
                  <a:schemeClr val="tx1"/>
                </a:solidFill>
                <a:effectLst/>
                <a:latin typeface="Arial" panose="020B0604020202020204" pitchFamily="34" charset="0"/>
              </a:rPr>
              <a:t>volume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with</a:t>
            </a:r>
            <a:r>
              <a:rPr kumimoji="0" lang="es-ES" altLang="es-ES" sz="1400" b="0" i="0" u="none" strike="noStrike" cap="none" normalizeH="0" baseline="0" dirty="0">
                <a:ln>
                  <a:noFill/>
                </a:ln>
                <a:solidFill>
                  <a:schemeClr val="tx1"/>
                </a:solidFill>
                <a:effectLst/>
                <a:latin typeface="Arial" panose="020B0604020202020204" pitchFamily="34" charset="0"/>
              </a:rPr>
              <a:t> a </a:t>
            </a:r>
            <a:r>
              <a:rPr kumimoji="0" lang="es-ES" altLang="es-ES" sz="1400" b="0" i="0" u="none" strike="noStrike" cap="none" normalizeH="0" baseline="0" dirty="0" err="1">
                <a:ln>
                  <a:noFill/>
                </a:ln>
                <a:solidFill>
                  <a:schemeClr val="tx1"/>
                </a:solidFill>
                <a:effectLst/>
                <a:latin typeface="Arial" panose="020B0604020202020204" pitchFamily="34" charset="0"/>
              </a:rPr>
              <a:t>lower</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average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14.6%. </a:t>
            </a:r>
            <a:r>
              <a:rPr kumimoji="0" lang="es-ES" altLang="es-ES" sz="1400" b="0" i="0" u="none" strike="noStrike" cap="none" normalizeH="0" baseline="0" dirty="0" err="1">
                <a:ln>
                  <a:noFill/>
                </a:ln>
                <a:solidFill>
                  <a:schemeClr val="tx1"/>
                </a:solidFill>
                <a:effectLst/>
                <a:latin typeface="Arial" panose="020B0604020202020204" pitchFamily="34" charset="0"/>
              </a:rPr>
              <a:t>Physical</a:t>
            </a:r>
            <a:r>
              <a:rPr kumimoji="0" lang="es-ES" altLang="es-ES" sz="1400" b="0" i="0" u="none" strike="noStrike" cap="none" normalizeH="0" baseline="0" dirty="0">
                <a:ln>
                  <a:noFill/>
                </a:ln>
                <a:solidFill>
                  <a:schemeClr val="tx1"/>
                </a:solidFill>
                <a:effectLst/>
                <a:latin typeface="Arial" panose="020B0604020202020204" pitchFamily="34" charset="0"/>
              </a:rPr>
              <a:t> store sales (85% </a:t>
            </a:r>
            <a:r>
              <a:rPr kumimoji="0" lang="es-ES" altLang="es-ES" sz="1400" b="0" i="0" u="none" strike="noStrike" cap="none" normalizeH="0" baseline="0" dirty="0" err="1">
                <a:ln>
                  <a:noFill/>
                </a:ln>
                <a:solidFill>
                  <a:schemeClr val="tx1"/>
                </a:solidFill>
                <a:effectLst/>
                <a:latin typeface="Arial" panose="020B0604020202020204" pitchFamily="34" charset="0"/>
              </a:rPr>
              <a:t>of</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volume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yield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only</a:t>
            </a:r>
            <a:r>
              <a:rPr kumimoji="0" lang="es-ES" altLang="es-ES" sz="1400" b="0" i="0" u="none" strike="noStrike" cap="none" normalizeH="0" baseline="0" dirty="0">
                <a:ln>
                  <a:noFill/>
                </a:ln>
                <a:solidFill>
                  <a:schemeClr val="tx1"/>
                </a:solidFill>
                <a:effectLst/>
                <a:latin typeface="Arial" panose="020B0604020202020204" pitchFamily="34" charset="0"/>
              </a:rPr>
              <a:t> a 9.7%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compared</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to</a:t>
            </a:r>
            <a:r>
              <a:rPr kumimoji="0" lang="es-ES" altLang="es-ES" sz="1400" b="0" i="0" u="none" strike="noStrike" cap="none" normalizeH="0" baseline="0" dirty="0">
                <a:ln>
                  <a:noFill/>
                </a:ln>
                <a:solidFill>
                  <a:schemeClr val="tx1"/>
                </a:solidFill>
                <a:effectLst/>
                <a:latin typeface="Arial" panose="020B0604020202020204" pitchFamily="34" charset="0"/>
              </a:rPr>
              <a:t> a 40.1% </a:t>
            </a:r>
            <a:r>
              <a:rPr kumimoji="0" lang="es-ES" altLang="es-ES" sz="1400" b="0" i="0" u="none" strike="noStrike" cap="none" normalizeH="0" baseline="0" dirty="0" err="1">
                <a:ln>
                  <a:noFill/>
                </a:ln>
                <a:solidFill>
                  <a:schemeClr val="tx1"/>
                </a:solidFill>
                <a:effectLst/>
                <a:latin typeface="Arial" panose="020B0604020202020204" pitchFamily="34" charset="0"/>
              </a:rPr>
              <a:t>margin</a:t>
            </a:r>
            <a:r>
              <a:rPr kumimoji="0" lang="es-ES" altLang="es-ES" sz="1400" b="0" i="0" u="none" strike="noStrike" cap="none" normalizeH="0" baseline="0" dirty="0">
                <a:ln>
                  <a:noFill/>
                </a:ln>
                <a:solidFill>
                  <a:schemeClr val="tx1"/>
                </a:solidFill>
                <a:effectLst/>
                <a:latin typeface="Arial" panose="020B0604020202020204" pitchFamily="34" charset="0"/>
              </a:rPr>
              <a:t> in online sales. Notable </a:t>
            </a:r>
            <a:r>
              <a:rPr kumimoji="0" lang="es-ES" altLang="es-ES" sz="1400" b="0" i="0" u="none" strike="noStrike" cap="none" normalizeH="0" baseline="0" dirty="0" err="1">
                <a:ln>
                  <a:noFill/>
                </a:ln>
                <a:solidFill>
                  <a:schemeClr val="tx1"/>
                </a:solidFill>
                <a:effectLst/>
                <a:latin typeface="Arial" panose="020B0604020202020204" pitchFamily="34" charset="0"/>
              </a:rPr>
              <a:t>losses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include</a:t>
            </a:r>
            <a:r>
              <a:rPr kumimoji="0" lang="es-ES" altLang="es-ES" sz="1400" b="0" i="0" u="none" strike="noStrike" cap="none" normalizeH="0" baseline="0" dirty="0">
                <a:ln>
                  <a:noFill/>
                </a:ln>
                <a:solidFill>
                  <a:schemeClr val="tx1"/>
                </a:solidFill>
                <a:effectLst/>
                <a:latin typeface="Arial" panose="020B0604020202020204" pitchFamily="34" charset="0"/>
              </a:rPr>
              <a:t> popular </a:t>
            </a:r>
            <a:r>
              <a:rPr kumimoji="0" lang="es-ES" altLang="es-ES" sz="1400" b="0" i="0" u="none" strike="noStrike" cap="none" normalizeH="0" baseline="0" dirty="0" err="1">
                <a:ln>
                  <a:noFill/>
                </a:ln>
                <a:solidFill>
                  <a:schemeClr val="tx1"/>
                </a:solidFill>
                <a:effectLst/>
                <a:latin typeface="Arial" panose="020B0604020202020204" pitchFamily="34" charset="0"/>
              </a:rPr>
              <a:t>items</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like</a:t>
            </a:r>
            <a:r>
              <a:rPr kumimoji="0" lang="es-ES" altLang="es-ES" sz="1400" b="0" i="0" u="none" strike="noStrike" cap="none" normalizeH="0" baseline="0" dirty="0">
                <a:ln>
                  <a:noFill/>
                </a:ln>
                <a:solidFill>
                  <a:schemeClr val="tx1"/>
                </a:solidFill>
                <a:effectLst/>
                <a:latin typeface="Arial" panose="020B0604020202020204" pitchFamily="34" charset="0"/>
              </a:rPr>
              <a:t> </a:t>
            </a:r>
            <a:r>
              <a:rPr kumimoji="0" lang="es-ES" altLang="es-ES" sz="1400" b="0" i="0" u="none" strike="noStrike" cap="none" normalizeH="0" baseline="0" dirty="0" err="1">
                <a:ln>
                  <a:noFill/>
                </a:ln>
                <a:solidFill>
                  <a:schemeClr val="tx1"/>
                </a:solidFill>
                <a:effectLst/>
                <a:latin typeface="Arial" panose="020B0604020202020204" pitchFamily="34" charset="0"/>
              </a:rPr>
              <a:t>the</a:t>
            </a:r>
            <a:r>
              <a:rPr kumimoji="0" lang="es-ES" altLang="es-ES" sz="1400" b="0" i="0" u="none" strike="noStrike" cap="none" normalizeH="0" baseline="0" dirty="0">
                <a:ln>
                  <a:noFill/>
                </a:ln>
                <a:solidFill>
                  <a:schemeClr val="tx1"/>
                </a:solidFill>
                <a:effectLst/>
                <a:latin typeface="Arial" panose="020B0604020202020204" pitchFamily="34" charset="0"/>
              </a:rPr>
              <a:t> Long-</a:t>
            </a:r>
            <a:r>
              <a:rPr kumimoji="0" lang="es-ES" altLang="es-ES" sz="1400" b="0" i="0" u="none" strike="noStrike" cap="none" normalizeH="0" baseline="0" dirty="0" err="1">
                <a:ln>
                  <a:noFill/>
                </a:ln>
                <a:solidFill>
                  <a:schemeClr val="tx1"/>
                </a:solidFill>
                <a:effectLst/>
                <a:latin typeface="Arial" panose="020B0604020202020204" pitchFamily="34" charset="0"/>
              </a:rPr>
              <a:t>Sleeve</a:t>
            </a:r>
            <a:r>
              <a:rPr kumimoji="0" lang="es-ES" altLang="es-ES" sz="1400" b="0" i="0" u="none" strike="noStrike" cap="none" normalizeH="0" baseline="0" dirty="0">
                <a:ln>
                  <a:noFill/>
                </a:ln>
                <a:solidFill>
                  <a:schemeClr val="tx1"/>
                </a:solidFill>
                <a:effectLst/>
                <a:latin typeface="Arial" panose="020B0604020202020204" pitchFamily="34" charset="0"/>
              </a:rPr>
              <a:t> Jersey (-$113K) and Short-</a:t>
            </a:r>
            <a:r>
              <a:rPr kumimoji="0" lang="es-ES" altLang="es-ES" sz="1400" b="0" i="0" u="none" strike="noStrike" cap="none" normalizeH="0" baseline="0" dirty="0" err="1">
                <a:ln>
                  <a:noFill/>
                </a:ln>
                <a:solidFill>
                  <a:schemeClr val="tx1"/>
                </a:solidFill>
                <a:effectLst/>
                <a:latin typeface="Arial" panose="020B0604020202020204" pitchFamily="34" charset="0"/>
              </a:rPr>
              <a:t>Sleeve</a:t>
            </a:r>
            <a:r>
              <a:rPr kumimoji="0" lang="es-ES" altLang="es-ES" sz="1400" b="0" i="0" u="none" strike="noStrike" cap="none" normalizeH="0" baseline="0" dirty="0">
                <a:ln>
                  <a:noFill/>
                </a:ln>
                <a:solidFill>
                  <a:schemeClr val="tx1"/>
                </a:solidFill>
                <a:effectLst/>
                <a:latin typeface="Arial" panose="020B0604020202020204" pitchFamily="34" charset="0"/>
              </a:rPr>
              <a:t> Jersey (-$75K).</a:t>
            </a:r>
          </a:p>
          <a:p>
            <a:pPr lvl="2" algn="just" eaLnBrk="0" fontAlgn="base" hangingPunct="0">
              <a:spcBef>
                <a:spcPct val="0"/>
              </a:spcBef>
              <a:spcAft>
                <a:spcPct val="0"/>
              </a:spcAft>
            </a:pPr>
            <a:endParaRPr kumimoji="0" lang="es-ES" altLang="es-ES" sz="1400" b="0" i="0" u="none" strike="noStrike" cap="none" normalizeH="0" baseline="0" dirty="0">
              <a:ln>
                <a:noFill/>
              </a:ln>
              <a:solidFill>
                <a:schemeClr val="tx1"/>
              </a:solidFill>
              <a:effectLst/>
              <a:latin typeface="Arial" panose="020B0604020202020204" pitchFamily="34" charset="0"/>
            </a:endParaRPr>
          </a:p>
          <a:p>
            <a:r>
              <a:rPr lang="en-US" sz="1400" b="1" dirty="0">
                <a:latin typeface="Arial" panose="020B0604020202020204" pitchFamily="34" charset="0"/>
                <a:cs typeface="Arial" panose="020B0604020202020204" pitchFamily="34" charset="0"/>
              </a:rPr>
              <a:t>Key Insights</a:t>
            </a:r>
          </a:p>
          <a:p>
            <a:endParaRPr lang="en-US" sz="1400" b="1" dirty="0">
              <a:latin typeface="Arial" panose="020B0604020202020204" pitchFamily="34" charset="0"/>
              <a:cs typeface="Arial" panose="020B0604020202020204" pitchFamily="34" charset="0"/>
            </a:endParaRPr>
          </a:p>
          <a:p>
            <a:pPr algn="just"/>
            <a:r>
              <a:rPr lang="en-US" sz="1400" b="1" dirty="0">
                <a:latin typeface="Arial" panose="020B0604020202020204" pitchFamily="34" charset="0"/>
                <a:cs typeface="Arial" panose="020B0604020202020204" pitchFamily="34" charset="0"/>
              </a:rPr>
              <a:t>	Negative Profitability in Physical Retail</a:t>
            </a:r>
            <a:r>
              <a:rPr lang="en-US" sz="1400" dirty="0">
                <a:latin typeface="Arial" panose="020B0604020202020204" pitchFamily="34" charset="0"/>
                <a:cs typeface="Arial" panose="020B0604020202020204" pitchFamily="34" charset="0"/>
              </a:rPr>
              <a:t>: All in-store channels incur losses, with the OS channel performing the worst. Strategic 	adjustments are needed to improve profitability in physical retail locations.</a:t>
            </a:r>
          </a:p>
          <a:p>
            <a:pPr algn="just"/>
            <a:r>
              <a:rPr lang="en-US" sz="1400" b="1" dirty="0">
                <a:latin typeface="Arial" panose="020B0604020202020204" pitchFamily="34" charset="0"/>
                <a:cs typeface="Arial" panose="020B0604020202020204" pitchFamily="34" charset="0"/>
              </a:rPr>
              <a:t>	Model-Specific Profitability Challenges</a:t>
            </a:r>
            <a:r>
              <a:rPr lang="en-US" sz="1400" dirty="0">
                <a:latin typeface="Arial" panose="020B0604020202020204" pitchFamily="34" charset="0"/>
                <a:cs typeface="Arial" panose="020B0604020202020204" pitchFamily="34" charset="0"/>
              </a:rPr>
              <a:t>: Losses are concentrated in specific models, such as the Road-250, Road-550W, and 	Road-650 in the Road Bike line, and Touring-1000 and Touring-3000 in the Touring Bike line. Addressing these models could 	substantially boost 	margins.</a:t>
            </a:r>
          </a:p>
          <a:p>
            <a:pPr algn="just"/>
            <a:r>
              <a:rPr lang="en-US" sz="1400" b="1" dirty="0">
                <a:latin typeface="Arial" panose="020B0604020202020204" pitchFamily="34" charset="0"/>
                <a:cs typeface="Arial" panose="020B0604020202020204" pitchFamily="34" charset="0"/>
              </a:rPr>
              <a:t>	Online Sales Potential</a:t>
            </a:r>
            <a:r>
              <a:rPr lang="en-US" sz="1400" dirty="0">
                <a:latin typeface="Arial" panose="020B0604020202020204" pitchFamily="34" charset="0"/>
                <a:cs typeface="Arial" panose="020B0604020202020204" pitchFamily="34" charset="0"/>
              </a:rPr>
              <a:t>: Online sales are profitable across all categories and regions, indicating a strong case for prioritizing online 	channel expansion.</a:t>
            </a:r>
          </a:p>
          <a:p>
            <a:pPr lvl="2" algn="just" eaLnBrk="0" fontAlgn="base" hangingPunct="0">
              <a:spcBef>
                <a:spcPct val="0"/>
              </a:spcBef>
              <a:spcAft>
                <a:spcPct val="0"/>
              </a:spcAft>
            </a:pPr>
            <a:endParaRPr lang="es-ES" altLang="es-ES" sz="1400" dirty="0">
              <a:latin typeface="Arial" panose="020B0604020202020204" pitchFamily="34" charset="0"/>
            </a:endParaRPr>
          </a:p>
          <a:p>
            <a:pPr lvl="2" algn="just" eaLnBrk="0" fontAlgn="base" hangingPunct="0">
              <a:spcBef>
                <a:spcPct val="0"/>
              </a:spcBef>
              <a:spcAft>
                <a:spcPct val="0"/>
              </a:spcAft>
            </a:pPr>
            <a:endParaRPr kumimoji="0" lang="es-ES" altLang="es-ES" sz="1400" b="0" i="0" u="none" strike="noStrike" cap="none" normalizeH="0" baseline="0" dirty="0">
              <a:ln>
                <a:noFill/>
              </a:ln>
              <a:solidFill>
                <a:schemeClr val="tx1"/>
              </a:solidFill>
              <a:effectLst/>
              <a:latin typeface="Arial" panose="020B0604020202020204" pitchFamily="34" charset="0"/>
            </a:endParaRPr>
          </a:p>
          <a:p>
            <a:pPr lvl="2" algn="just" eaLnBrk="0" fontAlgn="base" hangingPunct="0">
              <a:spcBef>
                <a:spcPct val="0"/>
              </a:spcBef>
              <a:spcAft>
                <a:spcPct val="0"/>
              </a:spcAft>
            </a:pP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64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06286-3D4E-F0FF-D055-EB5844D4A60F}"/>
            </a:ext>
          </a:extLst>
        </p:cNvPr>
        <p:cNvGrpSpPr/>
        <p:nvPr/>
      </p:nvGrpSpPr>
      <p:grpSpPr>
        <a:xfrm>
          <a:off x="0" y="0"/>
          <a:ext cx="0" cy="0"/>
          <a:chOff x="0" y="0"/>
          <a:chExt cx="0" cy="0"/>
        </a:xfrm>
      </p:grpSpPr>
      <p:pic>
        <p:nvPicPr>
          <p:cNvPr id="5" name="Marcador de contenido 4" descr="Logotipo, nombre de la empresa&#10;&#10;Descripción generada automáticamente">
            <a:extLst>
              <a:ext uri="{FF2B5EF4-FFF2-40B4-BE49-F238E27FC236}">
                <a16:creationId xmlns:a16="http://schemas.microsoft.com/office/drawing/2014/main" id="{BD415856-33C3-9E25-19E7-FE8532DED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56" y="107676"/>
            <a:ext cx="1894225" cy="947113"/>
          </a:xfrm>
        </p:spPr>
      </p:pic>
      <p:sp>
        <p:nvSpPr>
          <p:cNvPr id="6" name="CuadroTexto 5">
            <a:extLst>
              <a:ext uri="{FF2B5EF4-FFF2-40B4-BE49-F238E27FC236}">
                <a16:creationId xmlns:a16="http://schemas.microsoft.com/office/drawing/2014/main" id="{0221AF9C-17F3-A6C2-E5E8-2F74BE2E7AC0}"/>
              </a:ext>
            </a:extLst>
          </p:cNvPr>
          <p:cNvSpPr txBox="1"/>
          <p:nvPr/>
        </p:nvSpPr>
        <p:spPr>
          <a:xfrm>
            <a:off x="364142" y="1054789"/>
            <a:ext cx="11345033" cy="1200329"/>
          </a:xfrm>
          <a:prstGeom prst="rect">
            <a:avLst/>
          </a:prstGeom>
          <a:noFill/>
        </p:spPr>
        <p:txBody>
          <a:bodyPr wrap="square" rtlCol="0">
            <a:spAutoFit/>
          </a:bodyPr>
          <a:lstStyle/>
          <a:p>
            <a:endParaRPr lang="en-US" dirty="0"/>
          </a:p>
          <a:p>
            <a:endParaRPr lang="en-US" dirty="0"/>
          </a:p>
          <a:p>
            <a:endParaRPr lang="en-US" dirty="0"/>
          </a:p>
          <a:p>
            <a:endParaRPr lang="es-ES" dirty="0"/>
          </a:p>
        </p:txBody>
      </p:sp>
      <p:sp>
        <p:nvSpPr>
          <p:cNvPr id="2" name="CuadroTexto 1">
            <a:extLst>
              <a:ext uri="{FF2B5EF4-FFF2-40B4-BE49-F238E27FC236}">
                <a16:creationId xmlns:a16="http://schemas.microsoft.com/office/drawing/2014/main" id="{D6054EB7-7A44-FF65-99BE-50E3F464F29E}"/>
              </a:ext>
            </a:extLst>
          </p:cNvPr>
          <p:cNvSpPr txBox="1"/>
          <p:nvPr/>
        </p:nvSpPr>
        <p:spPr>
          <a:xfrm>
            <a:off x="420785" y="1116701"/>
            <a:ext cx="11566587" cy="486287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Final Recommendations</a:t>
            </a:r>
          </a:p>
          <a:p>
            <a:endParaRPr lang="en-US" sz="1400" b="1"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Expand Online Sales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Leverage the consistently high margins of online sales by expanding the online product range and marketing efforts.</a:t>
            </a:r>
          </a:p>
          <a:p>
            <a:pPr lvl="1"/>
            <a:r>
              <a:rPr lang="en-US" sz="1400" dirty="0">
                <a:latin typeface="Arial" panose="020B0604020202020204" pitchFamily="34" charset="0"/>
                <a:cs typeface="Arial" panose="020B0604020202020204" pitchFamily="34" charset="0"/>
              </a:rPr>
              <a:t>Invest in user experience improvements for the online platform to enhance customer satisfaction and repeat purchases.</a:t>
            </a:r>
          </a:p>
          <a:p>
            <a:pPr lvl="1"/>
            <a:r>
              <a:rPr lang="en-US" sz="1400" dirty="0">
                <a:latin typeface="Arial" panose="020B0604020202020204" pitchFamily="34" charset="0"/>
                <a:cs typeface="Arial" panose="020B0604020202020204" pitchFamily="34" charset="0"/>
              </a:rPr>
              <a:t>Consider introducing exclusive online promotions to capture a broader audience and drive higher-margin sales.</a:t>
            </a:r>
          </a:p>
          <a:p>
            <a:pPr lvl="1"/>
            <a:endParaRPr lang="en-US" sz="1400"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Optimize Brand-Owned Stores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Adjust inventory in Brand-Owned Stores (BS) to increase sales by aligning offerings with local market demand.</a:t>
            </a:r>
          </a:p>
          <a:p>
            <a:pPr lvl="1"/>
            <a:r>
              <a:rPr lang="en-US" sz="1400" dirty="0">
                <a:latin typeface="Arial" panose="020B0604020202020204" pitchFamily="34" charset="0"/>
                <a:cs typeface="Arial" panose="020B0604020202020204" pitchFamily="34" charset="0"/>
              </a:rPr>
              <a:t>Broaden the product selection to include more Road and Touring models, while focusing on promoting the high-performing Mountain models to attract brand-loyal customers.</a:t>
            </a:r>
          </a:p>
          <a:p>
            <a:pPr lvl="1"/>
            <a:r>
              <a:rPr lang="en-US" sz="1400" dirty="0">
                <a:latin typeface="Arial" panose="020B0604020202020204" pitchFamily="34" charset="0"/>
                <a:cs typeface="Arial" panose="020B0604020202020204" pitchFamily="34" charset="0"/>
              </a:rPr>
              <a:t>Assess the potential for adding lower-cost models to increase foot traffic and capture a wider customer demographic</a:t>
            </a:r>
            <a:r>
              <a:rPr lang="en-US" dirty="0"/>
              <a:t>.</a:t>
            </a:r>
            <a:r>
              <a:rPr lang="en-US" b="1" dirty="0"/>
              <a:t> </a:t>
            </a:r>
          </a:p>
          <a:p>
            <a:endParaRPr lang="en-US" b="1" dirty="0"/>
          </a:p>
          <a:p>
            <a:pPr algn="just"/>
            <a:r>
              <a:rPr lang="en-US" sz="1400" b="1" dirty="0">
                <a:latin typeface="Arial" panose="020B0604020202020204" pitchFamily="34" charset="0"/>
                <a:cs typeface="Arial" panose="020B0604020202020204" pitchFamily="34" charset="0"/>
              </a:rPr>
              <a:t>3. Revise Pricing Strategies for Physical Stores</a:t>
            </a:r>
          </a:p>
          <a:p>
            <a:pPr lvl="1" algn="just"/>
            <a:r>
              <a:rPr lang="en-US" sz="1400" dirty="0">
                <a:latin typeface="Arial" panose="020B0604020202020204" pitchFamily="34" charset="0"/>
                <a:cs typeface="Arial" panose="020B0604020202020204" pitchFamily="34" charset="0"/>
              </a:rPr>
              <a:t>Review pricing on underperforming Road and Touring models in physical stores to better align prices with production costs and customer expectations.</a:t>
            </a:r>
          </a:p>
          <a:p>
            <a:pPr lvl="1" algn="just"/>
            <a:r>
              <a:rPr lang="en-US" sz="1400" dirty="0">
                <a:latin typeface="Arial" panose="020B0604020202020204" pitchFamily="34" charset="0"/>
                <a:cs typeface="Arial" panose="020B0604020202020204" pitchFamily="34" charset="0"/>
              </a:rPr>
              <a:t>Consider tiered or promotional pricing to boost demand for lower-margin models and test new pricing structures in select locations before full-scale implementation.</a:t>
            </a:r>
          </a:p>
          <a:p>
            <a:pPr lvl="1" algn="just"/>
            <a:r>
              <a:rPr lang="en-US" sz="1400" dirty="0">
                <a:latin typeface="Arial" panose="020B0604020202020204" pitchFamily="34" charset="0"/>
                <a:cs typeface="Arial" panose="020B0604020202020204" pitchFamily="34" charset="0"/>
              </a:rPr>
              <a:t>Regularly monitor pricing effectiveness and adapt to changes in customer demand and competitor pricing.</a:t>
            </a:r>
          </a:p>
          <a:p>
            <a:pPr lvl="2"/>
            <a:endParaRPr lang="en-US" dirty="0"/>
          </a:p>
          <a:p>
            <a:endParaRPr lang="es-ES" dirty="0"/>
          </a:p>
        </p:txBody>
      </p:sp>
    </p:spTree>
    <p:extLst>
      <p:ext uri="{BB962C8B-B14F-4D97-AF65-F5344CB8AC3E}">
        <p14:creationId xmlns:p14="http://schemas.microsoft.com/office/powerpoint/2010/main" val="385699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6D6B8-762D-C8E8-DF06-E9E27D7CDD54}"/>
            </a:ext>
          </a:extLst>
        </p:cNvPr>
        <p:cNvGrpSpPr/>
        <p:nvPr/>
      </p:nvGrpSpPr>
      <p:grpSpPr>
        <a:xfrm>
          <a:off x="0" y="0"/>
          <a:ext cx="0" cy="0"/>
          <a:chOff x="0" y="0"/>
          <a:chExt cx="0" cy="0"/>
        </a:xfrm>
      </p:grpSpPr>
      <p:pic>
        <p:nvPicPr>
          <p:cNvPr id="5" name="Marcador de contenido 4" descr="Logotipo, nombre de la empresa&#10;&#10;Descripción generada automáticamente">
            <a:extLst>
              <a:ext uri="{FF2B5EF4-FFF2-40B4-BE49-F238E27FC236}">
                <a16:creationId xmlns:a16="http://schemas.microsoft.com/office/drawing/2014/main" id="{CDCDAB72-CC55-1E68-C610-48955CF51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56" y="107676"/>
            <a:ext cx="1894225" cy="947113"/>
          </a:xfrm>
        </p:spPr>
      </p:pic>
      <p:sp>
        <p:nvSpPr>
          <p:cNvPr id="6" name="CuadroTexto 5">
            <a:extLst>
              <a:ext uri="{FF2B5EF4-FFF2-40B4-BE49-F238E27FC236}">
                <a16:creationId xmlns:a16="http://schemas.microsoft.com/office/drawing/2014/main" id="{E01DB1A2-C0D8-EDCE-1298-41E636E58E3D}"/>
              </a:ext>
            </a:extLst>
          </p:cNvPr>
          <p:cNvSpPr txBox="1"/>
          <p:nvPr/>
        </p:nvSpPr>
        <p:spPr>
          <a:xfrm>
            <a:off x="364142" y="1054789"/>
            <a:ext cx="11345033" cy="1200329"/>
          </a:xfrm>
          <a:prstGeom prst="rect">
            <a:avLst/>
          </a:prstGeom>
          <a:noFill/>
        </p:spPr>
        <p:txBody>
          <a:bodyPr wrap="square" rtlCol="0">
            <a:spAutoFit/>
          </a:bodyPr>
          <a:lstStyle/>
          <a:p>
            <a:endParaRPr lang="en-US" dirty="0"/>
          </a:p>
          <a:p>
            <a:endParaRPr lang="en-US" dirty="0"/>
          </a:p>
          <a:p>
            <a:endParaRPr lang="en-US" dirty="0"/>
          </a:p>
          <a:p>
            <a:endParaRPr lang="es-ES" dirty="0"/>
          </a:p>
        </p:txBody>
      </p:sp>
      <p:sp>
        <p:nvSpPr>
          <p:cNvPr id="2" name="CuadroTexto 1">
            <a:extLst>
              <a:ext uri="{FF2B5EF4-FFF2-40B4-BE49-F238E27FC236}">
                <a16:creationId xmlns:a16="http://schemas.microsoft.com/office/drawing/2014/main" id="{AA32E4EF-A0AF-4F05-968E-89E8DD3E4B1D}"/>
              </a:ext>
            </a:extLst>
          </p:cNvPr>
          <p:cNvSpPr txBox="1"/>
          <p:nvPr/>
        </p:nvSpPr>
        <p:spPr>
          <a:xfrm>
            <a:off x="482824" y="1359462"/>
            <a:ext cx="11226351" cy="3447098"/>
          </a:xfrm>
          <a:prstGeom prst="rect">
            <a:avLst/>
          </a:prstGeom>
          <a:noFill/>
        </p:spPr>
        <p:txBody>
          <a:bodyPr wrap="square" rtlCol="0">
            <a:spAutoFit/>
          </a:bodyPr>
          <a:lstStyle/>
          <a:p>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pPr algn="just"/>
            <a:r>
              <a:rPr lang="en-US" dirty="0"/>
              <a:t> </a:t>
            </a:r>
            <a:r>
              <a:rPr lang="en-US" sz="1400" dirty="0">
                <a:latin typeface="Arial" panose="020B0604020202020204" pitchFamily="34" charset="0"/>
                <a:cs typeface="Arial" panose="020B0604020202020204" pitchFamily="34" charset="0"/>
              </a:rPr>
              <a:t>Streamline Product Offerings</a:t>
            </a:r>
          </a:p>
          <a:p>
            <a:pPr lvl="1" algn="just"/>
            <a:r>
              <a:rPr lang="en-US" sz="1400" dirty="0">
                <a:latin typeface="Arial" panose="020B0604020202020204" pitchFamily="34" charset="0"/>
                <a:cs typeface="Arial" panose="020B0604020202020204" pitchFamily="34" charset="0"/>
              </a:rPr>
              <a:t>Conduct a detailed review of low-performing models across all lines and consider phasing out or replacing them with higher-margin alternatives.</a:t>
            </a:r>
          </a:p>
          <a:p>
            <a:pPr lvl="1" algn="just"/>
            <a:r>
              <a:rPr lang="en-US" sz="1400" dirty="0">
                <a:latin typeface="Arial" panose="020B0604020202020204" pitchFamily="34" charset="0"/>
                <a:cs typeface="Arial" panose="020B0604020202020204" pitchFamily="34" charset="0"/>
              </a:rPr>
              <a:t>Evaluate the potential for consolidating or rebranding certain products to reduce complexity and improve overall profitability.</a:t>
            </a:r>
          </a:p>
          <a:p>
            <a:pPr lvl="1" algn="just"/>
            <a:r>
              <a:rPr lang="en-US" sz="1400" dirty="0">
                <a:latin typeface="Arial" panose="020B0604020202020204" pitchFamily="34" charset="0"/>
                <a:cs typeface="Arial" panose="020B0604020202020204" pitchFamily="34" charset="0"/>
              </a:rPr>
              <a:t>Focus on maintaining a portfolio of products that aligns with customer preferences and maximizes Adventure Works’ competitive advantages in high-margin categories.</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Final Summary</a:t>
            </a:r>
          </a:p>
          <a:p>
            <a:pPr algn="just"/>
            <a:endParaRPr lang="en-US" sz="1400" dirty="0">
              <a:latin typeface="Arial" panose="020B0604020202020204" pitchFamily="34" charset="0"/>
              <a:cs typeface="Arial" panose="020B0604020202020204" pitchFamily="34" charset="0"/>
            </a:endParaRPr>
          </a:p>
          <a:p>
            <a:pPr lvl="1" algn="just"/>
            <a:r>
              <a:rPr lang="en-US" sz="1400" dirty="0">
                <a:latin typeface="Arial" panose="020B0604020202020204" pitchFamily="34" charset="0"/>
                <a:cs typeface="Arial" panose="020B0604020202020204" pitchFamily="34" charset="0"/>
              </a:rPr>
              <a:t>By recalibrating its product and channel strategies, Adventure Works can enhance profitability and achieve sustainable, balanced growth across all sales channels and product lines. This approach focuses on emphasizing profitable models, optimizing in-store offerings, and expanding online sales for long-term success.</a:t>
            </a:r>
          </a:p>
          <a:p>
            <a:endParaRPr lang="es-ES" dirty="0"/>
          </a:p>
        </p:txBody>
      </p:sp>
    </p:spTree>
    <p:extLst>
      <p:ext uri="{BB962C8B-B14F-4D97-AF65-F5344CB8AC3E}">
        <p14:creationId xmlns:p14="http://schemas.microsoft.com/office/powerpoint/2010/main" val="250407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DDD18-C3A0-81E0-CAD8-221D7BA093B3}"/>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AE989AA-69CA-01C1-D939-C9577AECFE0B}"/>
              </a:ext>
            </a:extLst>
          </p:cNvPr>
          <p:cNvSpPr>
            <a:spLocks noGrp="1"/>
          </p:cNvSpPr>
          <p:nvPr>
            <p:ph type="subTitle" idx="1"/>
          </p:nvPr>
        </p:nvSpPr>
        <p:spPr/>
        <p:txBody>
          <a:bodyPr/>
          <a:lstStyle/>
          <a:p>
            <a:endParaRPr lang="es-ES" dirty="0"/>
          </a:p>
        </p:txBody>
      </p:sp>
      <p:pic>
        <p:nvPicPr>
          <p:cNvPr id="5" name="Imagen 4">
            <a:extLst>
              <a:ext uri="{FF2B5EF4-FFF2-40B4-BE49-F238E27FC236}">
                <a16:creationId xmlns:a16="http://schemas.microsoft.com/office/drawing/2014/main" id="{F3EB1DEA-8E70-5250-F225-A0158C2A5261}"/>
              </a:ext>
            </a:extLst>
          </p:cNvPr>
          <p:cNvPicPr>
            <a:picLocks noChangeAspect="1"/>
          </p:cNvPicPr>
          <p:nvPr/>
        </p:nvPicPr>
        <p:blipFill>
          <a:blip r:embed="rId2"/>
          <a:stretch>
            <a:fillRect/>
          </a:stretch>
        </p:blipFill>
        <p:spPr>
          <a:xfrm>
            <a:off x="10797" y="0"/>
            <a:ext cx="12170405" cy="6858000"/>
          </a:xfrm>
          <a:prstGeom prst="rect">
            <a:avLst/>
          </a:prstGeom>
        </p:spPr>
      </p:pic>
    </p:spTree>
    <p:extLst>
      <p:ext uri="{BB962C8B-B14F-4D97-AF65-F5344CB8AC3E}">
        <p14:creationId xmlns:p14="http://schemas.microsoft.com/office/powerpoint/2010/main" val="145584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Logotipo, nombre de la empresa&#10;&#10;Descripción generada automáticamente">
            <a:extLst>
              <a:ext uri="{FF2B5EF4-FFF2-40B4-BE49-F238E27FC236}">
                <a16:creationId xmlns:a16="http://schemas.microsoft.com/office/drawing/2014/main" id="{0BA9FA49-216E-AC78-B1CD-BC6EEA66D7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56" y="107676"/>
            <a:ext cx="1894225" cy="947113"/>
          </a:xfrm>
        </p:spPr>
      </p:pic>
      <p:sp>
        <p:nvSpPr>
          <p:cNvPr id="6" name="CuadroTexto 5">
            <a:extLst>
              <a:ext uri="{FF2B5EF4-FFF2-40B4-BE49-F238E27FC236}">
                <a16:creationId xmlns:a16="http://schemas.microsoft.com/office/drawing/2014/main" id="{A5F67332-5FF7-E297-9C44-649179189234}"/>
              </a:ext>
            </a:extLst>
          </p:cNvPr>
          <p:cNvSpPr txBox="1"/>
          <p:nvPr/>
        </p:nvSpPr>
        <p:spPr>
          <a:xfrm>
            <a:off x="364142" y="1054789"/>
            <a:ext cx="11345033" cy="674030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Adventure Works is a fictional company dedicated to manufacturing and selling bicycles, as well as cycling apparel, equipment, and accessories.</a:t>
            </a:r>
          </a:p>
          <a:p>
            <a:endParaRPr lang="en-US" dirty="0"/>
          </a:p>
          <a:p>
            <a:r>
              <a:rPr lang="en-US" b="1" dirty="0">
                <a:latin typeface="Arial" panose="020B0604020202020204" pitchFamily="34" charset="0"/>
                <a:cs typeface="Arial" panose="020B0604020202020204" pitchFamily="34" charset="0"/>
              </a:rPr>
              <a:t>Main Business Lines</a:t>
            </a:r>
          </a:p>
          <a:p>
            <a:pPr marL="800100" lvl="1" indent="-342900">
              <a:buFont typeface="+mj-lt"/>
              <a:buAutoNum type="arabicPeriod"/>
            </a:pPr>
            <a:r>
              <a:rPr lang="en-US" dirty="0">
                <a:latin typeface="Arial" panose="020B0604020202020204" pitchFamily="34" charset="0"/>
                <a:cs typeface="Arial" panose="020B0604020202020204" pitchFamily="34" charset="0"/>
              </a:rPr>
              <a:t>Bicycle Sales -  Represents 87% of total sales.</a:t>
            </a:r>
          </a:p>
          <a:p>
            <a:pPr marL="800100" lvl="1" indent="-342900">
              <a:buFont typeface="+mj-lt"/>
              <a:buAutoNum type="arabicPeriod"/>
            </a:pPr>
            <a:r>
              <a:rPr lang="en-US" dirty="0">
                <a:latin typeface="Arial" panose="020B0604020202020204" pitchFamily="34" charset="0"/>
                <a:cs typeface="Arial" panose="020B0604020202020204" pitchFamily="34" charset="0"/>
              </a:rPr>
              <a:t>Bicycle Components Sales - Contributes 10% to total sales.</a:t>
            </a:r>
          </a:p>
          <a:p>
            <a:pPr marL="800100" lvl="1" indent="-342900">
              <a:buFont typeface="+mj-lt"/>
              <a:buAutoNum type="arabicPeriod"/>
            </a:pPr>
            <a:r>
              <a:rPr lang="en-US" dirty="0">
                <a:latin typeface="Arial" panose="020B0604020202020204" pitchFamily="34" charset="0"/>
                <a:cs typeface="Arial" panose="020B0604020202020204" pitchFamily="34" charset="0"/>
              </a:rPr>
              <a:t>Clothes and Accessories Sales - Marginal contribution to total sales.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Markets and Regional Contribution</a:t>
            </a:r>
          </a:p>
          <a:p>
            <a:pPr lvl="1"/>
            <a:r>
              <a:rPr lang="en-US" dirty="0">
                <a:latin typeface="Arial" panose="020B0604020202020204" pitchFamily="34" charset="0"/>
                <a:cs typeface="Arial" panose="020B0604020202020204" pitchFamily="34" charset="0"/>
              </a:rPr>
              <a:t>The company operates in three primary markets:</a:t>
            </a:r>
          </a:p>
          <a:p>
            <a:pPr marL="800100" lvl="1" indent="-342900">
              <a:buFont typeface="+mj-lt"/>
              <a:buAutoNum type="arabicPeriod"/>
            </a:pPr>
            <a:r>
              <a:rPr lang="en-US" dirty="0">
                <a:latin typeface="Arial" panose="020B0604020202020204" pitchFamily="34" charset="0"/>
                <a:cs typeface="Arial" panose="020B0604020202020204" pitchFamily="34" charset="0"/>
              </a:rPr>
              <a:t>North America (USA and Canada): Contributes 72% of sales.</a:t>
            </a:r>
          </a:p>
          <a:p>
            <a:pPr marL="800100" lvl="1" indent="-342900">
              <a:buFont typeface="+mj-lt"/>
              <a:buAutoNum type="arabicPeriod"/>
            </a:pPr>
            <a:r>
              <a:rPr lang="en-US" dirty="0">
                <a:latin typeface="Arial" panose="020B0604020202020204" pitchFamily="34" charset="0"/>
                <a:cs typeface="Arial" panose="020B0604020202020204" pitchFamily="34" charset="0"/>
              </a:rPr>
              <a:t>Europe (UK, Germany, and France): Contributes 18% of sales.</a:t>
            </a:r>
          </a:p>
          <a:p>
            <a:pPr marL="800100" lvl="1" indent="-342900">
              <a:buFont typeface="+mj-lt"/>
              <a:buAutoNum type="arabicPeriod"/>
            </a:pPr>
            <a:r>
              <a:rPr lang="en-US" dirty="0">
                <a:latin typeface="Arial" panose="020B0604020202020204" pitchFamily="34" charset="0"/>
                <a:cs typeface="Arial" panose="020B0604020202020204" pitchFamily="34" charset="0"/>
              </a:rPr>
              <a:t>Pacific (Australia): Accounts for the remaining 10%.</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Sales Model and Channels</a:t>
            </a:r>
          </a:p>
          <a:p>
            <a:pPr lvl="1"/>
            <a:r>
              <a:rPr lang="en-US" dirty="0">
                <a:latin typeface="Arial" panose="020B0604020202020204" pitchFamily="34" charset="0"/>
                <a:cs typeface="Arial" panose="020B0604020202020204" pitchFamily="34" charset="0"/>
              </a:rPr>
              <a:t>Adventure Works primarily follows an in-store sales model, representing 70% of</a:t>
            </a:r>
          </a:p>
          <a:p>
            <a:pPr lvl="1"/>
            <a:r>
              <a:rPr lang="en-US" dirty="0">
                <a:latin typeface="Arial" panose="020B0604020202020204" pitchFamily="34" charset="0"/>
                <a:cs typeface="Arial" panose="020B0604020202020204" pitchFamily="34" charset="0"/>
              </a:rPr>
              <a:t>sales, distributed across three sales channels:</a:t>
            </a:r>
          </a:p>
          <a:p>
            <a:pPr marL="800100" lvl="1" indent="-342900">
              <a:buFont typeface="+mj-lt"/>
              <a:buAutoNum type="arabicPeriod"/>
            </a:pPr>
            <a:r>
              <a:rPr lang="en-US" dirty="0">
                <a:latin typeface="Arial" panose="020B0604020202020204" pitchFamily="34" charset="0"/>
                <a:cs typeface="Arial" panose="020B0604020202020204" pitchFamily="34" charset="0"/>
              </a:rPr>
              <a:t>AW (Adventure Works) - Brand-owned stores.</a:t>
            </a:r>
          </a:p>
          <a:p>
            <a:pPr marL="800100" lvl="1" indent="-342900">
              <a:buFont typeface="+mj-lt"/>
              <a:buAutoNum type="arabicPeriod"/>
            </a:pPr>
            <a:r>
              <a:rPr lang="en-US" dirty="0">
                <a:latin typeface="Arial" panose="020B0604020202020204" pitchFamily="34" charset="0"/>
                <a:cs typeface="Arial" panose="020B0604020202020204" pitchFamily="34" charset="0"/>
              </a:rPr>
              <a:t>BS (Bike Shops) - Cycling specialty stores or chains.</a:t>
            </a:r>
          </a:p>
          <a:p>
            <a:pPr marL="800100" lvl="1" indent="-342900">
              <a:buFont typeface="+mj-lt"/>
              <a:buAutoNum type="arabicPeriod"/>
            </a:pPr>
            <a:r>
              <a:rPr lang="en-US" dirty="0">
                <a:latin typeface="Arial" panose="020B0604020202020204" pitchFamily="34" charset="0"/>
                <a:cs typeface="Arial" panose="020B0604020202020204" pitchFamily="34" charset="0"/>
              </a:rPr>
              <a:t>OS (Other Specialty) - General sports retail chains.</a:t>
            </a:r>
          </a:p>
          <a:p>
            <a:endParaRPr lang="en-US" dirty="0"/>
          </a:p>
          <a:p>
            <a:endParaRPr lang="en-US" dirty="0"/>
          </a:p>
          <a:p>
            <a:endParaRPr lang="en-US" dirty="0"/>
          </a:p>
          <a:p>
            <a:endParaRPr lang="es-ES" dirty="0"/>
          </a:p>
        </p:txBody>
      </p:sp>
    </p:spTree>
    <p:extLst>
      <p:ext uri="{BB962C8B-B14F-4D97-AF65-F5344CB8AC3E}">
        <p14:creationId xmlns:p14="http://schemas.microsoft.com/office/powerpoint/2010/main" val="17794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C8E41-676F-44FD-F9A2-E69BEA9CC74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A9CC26F-B7FE-CD85-0B09-90EC0F7D2231}"/>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A22A7C5D-7A0C-06DA-26E3-2B10DFA33339}"/>
              </a:ext>
            </a:extLst>
          </p:cNvPr>
          <p:cNvPicPr>
            <a:picLocks noChangeAspect="1"/>
          </p:cNvPicPr>
          <p:nvPr/>
        </p:nvPicPr>
        <p:blipFill>
          <a:blip r:embed="rId2"/>
          <a:stretch>
            <a:fillRect/>
          </a:stretch>
        </p:blipFill>
        <p:spPr>
          <a:xfrm>
            <a:off x="16278" y="0"/>
            <a:ext cx="12159444" cy="6858000"/>
          </a:xfrm>
          <a:prstGeom prst="rect">
            <a:avLst/>
          </a:prstGeom>
        </p:spPr>
      </p:pic>
    </p:spTree>
    <p:extLst>
      <p:ext uri="{BB962C8B-B14F-4D97-AF65-F5344CB8AC3E}">
        <p14:creationId xmlns:p14="http://schemas.microsoft.com/office/powerpoint/2010/main" val="119051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6F734E-1251-94B0-1851-90E301A7F0B7}"/>
              </a:ext>
            </a:extLst>
          </p:cNvPr>
          <p:cNvPicPr>
            <a:picLocks noChangeAspect="1"/>
          </p:cNvPicPr>
          <p:nvPr/>
        </p:nvPicPr>
        <p:blipFill>
          <a:blip r:embed="rId2"/>
          <a:stretch>
            <a:fillRect/>
          </a:stretch>
        </p:blipFill>
        <p:spPr>
          <a:xfrm>
            <a:off x="0" y="2580"/>
            <a:ext cx="12192000" cy="6852840"/>
          </a:xfrm>
          <a:prstGeom prst="rect">
            <a:avLst/>
          </a:prstGeom>
        </p:spPr>
      </p:pic>
    </p:spTree>
    <p:extLst>
      <p:ext uri="{BB962C8B-B14F-4D97-AF65-F5344CB8AC3E}">
        <p14:creationId xmlns:p14="http://schemas.microsoft.com/office/powerpoint/2010/main" val="171267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E66C409-AE12-3265-EA3E-B9F06C71B823}"/>
              </a:ext>
            </a:extLst>
          </p:cNvPr>
          <p:cNvPicPr>
            <a:picLocks noChangeAspect="1"/>
          </p:cNvPicPr>
          <p:nvPr/>
        </p:nvPicPr>
        <p:blipFill>
          <a:blip r:embed="rId2"/>
          <a:stretch>
            <a:fillRect/>
          </a:stretch>
        </p:blipFill>
        <p:spPr>
          <a:xfrm>
            <a:off x="-29190" y="16340"/>
            <a:ext cx="12221190" cy="6841659"/>
          </a:xfrm>
          <a:prstGeom prst="rect">
            <a:avLst/>
          </a:prstGeom>
        </p:spPr>
      </p:pic>
    </p:spTree>
    <p:extLst>
      <p:ext uri="{BB962C8B-B14F-4D97-AF65-F5344CB8AC3E}">
        <p14:creationId xmlns:p14="http://schemas.microsoft.com/office/powerpoint/2010/main" val="15483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26148E0-00C8-02D2-28AD-28901A6318DD}"/>
              </a:ext>
            </a:extLst>
          </p:cNvPr>
          <p:cNvPicPr>
            <a:picLocks noChangeAspect="1"/>
          </p:cNvPicPr>
          <p:nvPr/>
        </p:nvPicPr>
        <p:blipFill>
          <a:blip r:embed="rId2"/>
          <a:stretch>
            <a:fillRect/>
          </a:stretch>
        </p:blipFill>
        <p:spPr>
          <a:xfrm>
            <a:off x="-30174" y="16888"/>
            <a:ext cx="12222174" cy="6841111"/>
          </a:xfrm>
          <a:prstGeom prst="rect">
            <a:avLst/>
          </a:prstGeom>
        </p:spPr>
      </p:pic>
    </p:spTree>
    <p:extLst>
      <p:ext uri="{BB962C8B-B14F-4D97-AF65-F5344CB8AC3E}">
        <p14:creationId xmlns:p14="http://schemas.microsoft.com/office/powerpoint/2010/main" val="299898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C246AFF-BF97-511C-EAAB-FCC3D7F5EBF8}"/>
              </a:ext>
            </a:extLst>
          </p:cNvPr>
          <p:cNvPicPr>
            <a:picLocks noChangeAspect="1"/>
          </p:cNvPicPr>
          <p:nvPr/>
        </p:nvPicPr>
        <p:blipFill>
          <a:blip r:embed="rId2"/>
          <a:stretch>
            <a:fillRect/>
          </a:stretch>
        </p:blipFill>
        <p:spPr>
          <a:xfrm>
            <a:off x="0" y="7167"/>
            <a:ext cx="12192000" cy="6843666"/>
          </a:xfrm>
          <a:prstGeom prst="rect">
            <a:avLst/>
          </a:prstGeom>
        </p:spPr>
      </p:pic>
    </p:spTree>
    <p:extLst>
      <p:ext uri="{BB962C8B-B14F-4D97-AF65-F5344CB8AC3E}">
        <p14:creationId xmlns:p14="http://schemas.microsoft.com/office/powerpoint/2010/main" val="357124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F0C2662-84F0-DCCD-0ADD-844329BD3C72}"/>
              </a:ext>
            </a:extLst>
          </p:cNvPr>
          <p:cNvPicPr>
            <a:picLocks noChangeAspect="1"/>
          </p:cNvPicPr>
          <p:nvPr/>
        </p:nvPicPr>
        <p:blipFill>
          <a:blip r:embed="rId2"/>
          <a:stretch>
            <a:fillRect/>
          </a:stretch>
        </p:blipFill>
        <p:spPr>
          <a:xfrm>
            <a:off x="0" y="7167"/>
            <a:ext cx="12192000" cy="6843666"/>
          </a:xfrm>
          <a:prstGeom prst="rect">
            <a:avLst/>
          </a:prstGeom>
        </p:spPr>
      </p:pic>
      <p:pic>
        <p:nvPicPr>
          <p:cNvPr id="5" name="Imagen 4">
            <a:extLst>
              <a:ext uri="{FF2B5EF4-FFF2-40B4-BE49-F238E27FC236}">
                <a16:creationId xmlns:a16="http://schemas.microsoft.com/office/drawing/2014/main" id="{41F487F9-7C85-ECF2-1836-672F050F3CAC}"/>
              </a:ext>
            </a:extLst>
          </p:cNvPr>
          <p:cNvPicPr>
            <a:picLocks noChangeAspect="1"/>
          </p:cNvPicPr>
          <p:nvPr/>
        </p:nvPicPr>
        <p:blipFill>
          <a:blip r:embed="rId3"/>
          <a:stretch>
            <a:fillRect/>
          </a:stretch>
        </p:blipFill>
        <p:spPr>
          <a:xfrm>
            <a:off x="0" y="2009"/>
            <a:ext cx="12192000" cy="6853981"/>
          </a:xfrm>
          <a:prstGeom prst="rect">
            <a:avLst/>
          </a:prstGeom>
        </p:spPr>
      </p:pic>
    </p:spTree>
    <p:extLst>
      <p:ext uri="{BB962C8B-B14F-4D97-AF65-F5344CB8AC3E}">
        <p14:creationId xmlns:p14="http://schemas.microsoft.com/office/powerpoint/2010/main" val="47473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A9D6D32-A140-6D28-5F8B-ED4AE60E9119}"/>
              </a:ext>
            </a:extLst>
          </p:cNvPr>
          <p:cNvPicPr>
            <a:picLocks noChangeAspect="1"/>
          </p:cNvPicPr>
          <p:nvPr/>
        </p:nvPicPr>
        <p:blipFill>
          <a:blip r:embed="rId2"/>
          <a:stretch>
            <a:fillRect/>
          </a:stretch>
        </p:blipFill>
        <p:spPr>
          <a:xfrm>
            <a:off x="0" y="5156"/>
            <a:ext cx="12192000" cy="6847687"/>
          </a:xfrm>
          <a:prstGeom prst="rect">
            <a:avLst/>
          </a:prstGeom>
        </p:spPr>
      </p:pic>
    </p:spTree>
    <p:extLst>
      <p:ext uri="{BB962C8B-B14F-4D97-AF65-F5344CB8AC3E}">
        <p14:creationId xmlns:p14="http://schemas.microsoft.com/office/powerpoint/2010/main" val="32531611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1176</Words>
  <Application>Microsoft Office PowerPoint</Application>
  <PresentationFormat>Panorámica</PresentationFormat>
  <Paragraphs>108</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FNU LNU</dc:creator>
  <cp:lastModifiedBy>FNU LNU</cp:lastModifiedBy>
  <cp:revision>2</cp:revision>
  <dcterms:created xsi:type="dcterms:W3CDTF">2024-11-07T23:00:40Z</dcterms:created>
  <dcterms:modified xsi:type="dcterms:W3CDTF">2024-11-08T00:18:31Z</dcterms:modified>
</cp:coreProperties>
</file>