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9" r:id="rId4"/>
    <p:sldId id="267" r:id="rId5"/>
    <p:sldId id="268" r:id="rId6"/>
    <p:sldId id="279" r:id="rId7"/>
    <p:sldId id="270" r:id="rId8"/>
    <p:sldId id="272" r:id="rId9"/>
    <p:sldId id="280" r:id="rId10"/>
    <p:sldId id="273" r:id="rId11"/>
    <p:sldId id="274" r:id="rId12"/>
    <p:sldId id="275" r:id="rId13"/>
    <p:sldId id="276" r:id="rId14"/>
    <p:sldId id="281" r:id="rId15"/>
    <p:sldId id="277" r:id="rId16"/>
    <p:sldId id="278" r:id="rId17"/>
    <p:sldId id="282" r:id="rId18"/>
    <p:sldId id="266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1764B-B71C-9590-3B33-9EA077B55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C50A2B-B8B9-6CA4-7EC0-26FDE3AFD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8D82F7-CDFE-6CCA-313E-E2DDF717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FFFE-7DC8-4AC1-97F0-1EC7C7DD09F2}" type="datetimeFigureOut">
              <a:rPr lang="es-ES" smtClean="0"/>
              <a:t>27/10/2024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BDB69-A4B9-163C-E846-4E0F983F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8CDC05-9C9D-4850-350B-1F1811BF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AC1-C381-4D43-A824-7A5E17F551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16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4D5EA-6E0D-B3E8-B393-69492928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CB599E-FFF7-6FB4-A0BA-CBC642FE3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EEBCD7-B49B-6B2D-CAB5-28A4B01D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FFFE-7DC8-4AC1-97F0-1EC7C7DD09F2}" type="datetimeFigureOut">
              <a:rPr lang="es-ES" smtClean="0"/>
              <a:t>27/10/2024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B726B7-54D2-C3EC-7C09-03C89EDE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BFE0B3-C2E3-97E4-2FB7-66AB60E0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AC1-C381-4D43-A824-7A5E17F551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44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286D38-EABC-B794-9FE4-37A92CA92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51FF7C-D394-2CF6-D840-9A42F52BD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32F66C-21D6-BDF6-8079-1EE2A8CC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FFFE-7DC8-4AC1-97F0-1EC7C7DD09F2}" type="datetimeFigureOut">
              <a:rPr lang="es-ES" smtClean="0"/>
              <a:t>27/10/2024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B5CABC-E2AF-6EB7-2B6C-9727247C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287CCF-4661-A85E-EDBE-B64D30B1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AC1-C381-4D43-A824-7A5E17F551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04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419D6-67CD-F0A1-E22A-393A77C1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B2FA47-B30C-0090-B303-32B66361E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718304-3B46-DAB8-8601-F4098206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FFFE-7DC8-4AC1-97F0-1EC7C7DD09F2}" type="datetimeFigureOut">
              <a:rPr lang="es-ES" smtClean="0"/>
              <a:t>27/10/2024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32592E-87F2-D34B-4204-26ECBE02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5EF638-9A42-4DAC-DB54-EEAC03E6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AC1-C381-4D43-A824-7A5E17F551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477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79E7D-9E7D-4F47-B341-E706ABF2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3A7B84-0328-EBED-ED26-5B08B96B5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AE644C-E582-6194-6627-3697023F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FFFE-7DC8-4AC1-97F0-1EC7C7DD09F2}" type="datetimeFigureOut">
              <a:rPr lang="es-ES" smtClean="0"/>
              <a:t>27/10/2024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E98A7-40A3-CA7A-C900-8ECF1A0C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F21222-8E0A-3402-05E0-A6DF0F73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AC1-C381-4D43-A824-7A5E17F551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16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C8A69-1B35-A802-3C96-BB9CF880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C627E3-3362-8B78-899E-B99654196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640961-42B6-60E7-31CF-854B60528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3FE712-9F84-BE5F-0806-91A4872C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FFFE-7DC8-4AC1-97F0-1EC7C7DD09F2}" type="datetimeFigureOut">
              <a:rPr lang="es-ES" smtClean="0"/>
              <a:t>27/10/2024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678FE8-1B36-0878-FE99-3B0D6878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1A5397-B763-A734-CABF-831E1C56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AC1-C381-4D43-A824-7A5E17F551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837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13B6E-5858-6CD8-E7BA-A722BE0B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FAB97A-5F5D-5EC4-3961-02875CD7A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7DBF27-DA62-A48A-9FB6-B68EE00CF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20FE05-4216-9A80-0F3B-0CEE3055C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672C225-8DE6-509C-BCA8-354C5C75E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E1741F9-24D2-7A46-BCF0-2B3D23DE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FFFE-7DC8-4AC1-97F0-1EC7C7DD09F2}" type="datetimeFigureOut">
              <a:rPr lang="es-ES" smtClean="0"/>
              <a:t>27/10/2024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3C7B5E-824D-68B8-F978-80829242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98736D-8D99-02E9-31C5-D1A86F1E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AC1-C381-4D43-A824-7A5E17F551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93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4D925-91A8-222B-FE2F-AC37C6B0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CA5F8A-7FC0-6420-0C21-853FB4B5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FFFE-7DC8-4AC1-97F0-1EC7C7DD09F2}" type="datetimeFigureOut">
              <a:rPr lang="es-ES" smtClean="0"/>
              <a:t>27/10/2024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3B2648-DDD8-5187-5E31-12F6B871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640438-1BB5-D3ED-1AF1-DC44E804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AC1-C381-4D43-A824-7A5E17F551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66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8D16D4-2535-B257-3247-FDBA7A1B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FFFE-7DC8-4AC1-97F0-1EC7C7DD09F2}" type="datetimeFigureOut">
              <a:rPr lang="es-ES" smtClean="0"/>
              <a:t>27/10/2024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7D9C77-93EE-47C5-2B85-65097106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E2DD40-7523-4559-9490-1B67FC4E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AC1-C381-4D43-A824-7A5E17F551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3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34F6F-9F3D-A752-16D1-84FB228E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DC874-5FB5-7030-7CFB-0980FB76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6A305D-0011-0D81-467D-25692BAD9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A19B9E-1D0D-7549-4FF5-B051AB899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FFFE-7DC8-4AC1-97F0-1EC7C7DD09F2}" type="datetimeFigureOut">
              <a:rPr lang="es-ES" smtClean="0"/>
              <a:t>27/10/2024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26E619-AE59-8940-6242-E2BD628B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E27A6B-9FE4-0537-6F80-106FCDCA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AC1-C381-4D43-A824-7A5E17F551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43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23131-CA4C-98B1-429E-669F7E16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FCD49E-495D-1400-FD41-688B1FC30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4BA348-AC3B-72EB-C4E4-41CD5D05E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BE3615-1F36-4A18-AC1E-7B7A6D51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FFFE-7DC8-4AC1-97F0-1EC7C7DD09F2}" type="datetimeFigureOut">
              <a:rPr lang="es-ES" smtClean="0"/>
              <a:t>27/10/2024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55BB29-F511-23A0-7AAE-AF7690A3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A3FB9C-5B7D-20F6-5987-FA5E64D3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9AC1-C381-4D43-A824-7A5E17F551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90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3DED38-5FBF-3CDA-D5C4-910050CE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4AE341-355C-DE5D-880B-6722EC543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DAAAED-7E62-B2C3-B2AC-37388E2CC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54FFFE-7DC8-4AC1-97F0-1EC7C7DD09F2}" type="datetimeFigureOut">
              <a:rPr lang="es-ES" smtClean="0"/>
              <a:t>27/10/2024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93F60F-5781-8379-05F2-25CDA8E0F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395B7B-26AA-9267-5A6E-569542E1E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C39AC1-C381-4D43-A824-7A5E17F551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32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kaggle.com/datasets/thedevastator/1-5-million-beer-reviews-from-beer-advocate/cod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C3826A0F-9D49-327C-D229-76E39040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95FFA9D-D1C5-577D-3F76-F404AB843B21}"/>
              </a:ext>
            </a:extLst>
          </p:cNvPr>
          <p:cNvSpPr txBox="1"/>
          <p:nvPr/>
        </p:nvSpPr>
        <p:spPr>
          <a:xfrm>
            <a:off x="267038" y="5211271"/>
            <a:ext cx="60852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b="1" dirty="0">
                <a:latin typeface="Arial Black" panose="020B0A04020102020204" pitchFamily="34" charset="0"/>
              </a:rPr>
              <a:t>David De Vega Martin</a:t>
            </a:r>
          </a:p>
        </p:txBody>
      </p:sp>
      <p:pic>
        <p:nvPicPr>
          <p:cNvPr id="7" name="Imagen 6" descr="Imagen que contiene transporte, rueda&#10;&#10;Descripción generada automáticamente">
            <a:extLst>
              <a:ext uri="{FF2B5EF4-FFF2-40B4-BE49-F238E27FC236}">
                <a16:creationId xmlns:a16="http://schemas.microsoft.com/office/drawing/2014/main" id="{FB7C1100-7987-1F1D-7ECE-2D71A62EF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61" y="2878867"/>
            <a:ext cx="1052884" cy="11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0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1A831-E601-51F1-4A85-571891243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48C1731B-93F6-E150-0930-26F5A4F0A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66" y="0"/>
            <a:ext cx="5520668" cy="904775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76AA7B17-2BEC-714F-1F4C-02D25448D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1" y="-187694"/>
            <a:ext cx="1164657" cy="1164657"/>
          </a:xfrm>
          <a:prstGeom prst="rect">
            <a:avLst/>
          </a:prstGeom>
        </p:spPr>
      </p:pic>
      <p:pic>
        <p:nvPicPr>
          <p:cNvPr id="13" name="Imagen 12" descr="Imagen que contiene transporte, rueda&#10;&#10;Descripción generada automáticamente">
            <a:extLst>
              <a:ext uri="{FF2B5EF4-FFF2-40B4-BE49-F238E27FC236}">
                <a16:creationId xmlns:a16="http://schemas.microsoft.com/office/drawing/2014/main" id="{FFA731D2-0C3E-694D-AA45-EC1E2EB6E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702" y="22988"/>
            <a:ext cx="760917" cy="79515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6E9A242-41F9-EBF7-16A8-2CAFA52C4523}"/>
              </a:ext>
            </a:extLst>
          </p:cNvPr>
          <p:cNvSpPr txBox="1"/>
          <p:nvPr/>
        </p:nvSpPr>
        <p:spPr>
          <a:xfrm>
            <a:off x="1010653" y="896079"/>
            <a:ext cx="615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Top 10 Most Reviewed Breweries </a:t>
            </a:r>
            <a:r>
              <a:rPr lang="en-US" sz="1200" dirty="0"/>
              <a:t>(Analyzes Only the Top 3)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F43A2E-054F-A353-202B-A4E536C9E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9954" y="1303094"/>
            <a:ext cx="7364304" cy="497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69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FF333-EE91-025F-4224-240A8A569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F1F1EFE-B172-F193-6B06-25EFB6ED1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66" y="0"/>
            <a:ext cx="5520668" cy="904775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D4C9EC66-5006-43C6-362E-76F8F877C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1" y="-187694"/>
            <a:ext cx="1164657" cy="1164657"/>
          </a:xfrm>
          <a:prstGeom prst="rect">
            <a:avLst/>
          </a:prstGeom>
        </p:spPr>
      </p:pic>
      <p:pic>
        <p:nvPicPr>
          <p:cNvPr id="13" name="Imagen 12" descr="Imagen que contiene transporte, rueda&#10;&#10;Descripción generada automáticamente">
            <a:extLst>
              <a:ext uri="{FF2B5EF4-FFF2-40B4-BE49-F238E27FC236}">
                <a16:creationId xmlns:a16="http://schemas.microsoft.com/office/drawing/2014/main" id="{18F6EFDE-F503-D543-9AD7-F3ADE9E5F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702" y="22988"/>
            <a:ext cx="760917" cy="79515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B8668BC-C6C3-DC98-FAE4-3ACFC2915D3A}"/>
              </a:ext>
            </a:extLst>
          </p:cNvPr>
          <p:cNvSpPr txBox="1"/>
          <p:nvPr/>
        </p:nvSpPr>
        <p:spPr>
          <a:xfrm>
            <a:off x="904774" y="904774"/>
            <a:ext cx="109824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Boston Beer:</a:t>
            </a:r>
          </a:p>
          <a:p>
            <a:endParaRPr lang="en-US" sz="12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s-ES" sz="1200" dirty="0"/>
              <a:t>| </a:t>
            </a:r>
            <a:r>
              <a:rPr lang="es-ES" sz="1600" b="1" dirty="0" err="1"/>
              <a:t>Description</a:t>
            </a:r>
            <a:r>
              <a:rPr lang="es-ES" sz="1600" dirty="0"/>
              <a:t> | Total </a:t>
            </a:r>
            <a:r>
              <a:rPr lang="es-ES" sz="1600" dirty="0" err="1"/>
              <a:t>Beers</a:t>
            </a:r>
            <a:r>
              <a:rPr lang="es-ES" sz="1600" dirty="0"/>
              <a:t>: </a:t>
            </a:r>
            <a:r>
              <a:rPr lang="es-ES" sz="1600" b="1" dirty="0"/>
              <a:t>97</a:t>
            </a:r>
            <a:r>
              <a:rPr lang="es-ES" sz="1600" dirty="0"/>
              <a:t> | </a:t>
            </a:r>
            <a:r>
              <a:rPr lang="es-ES" sz="1600" dirty="0" err="1"/>
              <a:t>Beer</a:t>
            </a:r>
            <a:r>
              <a:rPr lang="es-ES" sz="1600" dirty="0"/>
              <a:t> </a:t>
            </a:r>
            <a:r>
              <a:rPr lang="es-ES" sz="1600" dirty="0" err="1"/>
              <a:t>Types</a:t>
            </a:r>
            <a:r>
              <a:rPr lang="es-ES" sz="1600" dirty="0"/>
              <a:t>: </a:t>
            </a:r>
            <a:r>
              <a:rPr lang="es-ES" sz="1600" b="1" dirty="0"/>
              <a:t>14</a:t>
            </a:r>
            <a:r>
              <a:rPr lang="es-ES" sz="1600" dirty="0"/>
              <a:t> | </a:t>
            </a:r>
            <a:r>
              <a:rPr lang="es-ES" sz="1600" dirty="0" err="1"/>
              <a:t>Beer</a:t>
            </a:r>
            <a:r>
              <a:rPr lang="es-ES" sz="1600" dirty="0"/>
              <a:t> </a:t>
            </a:r>
            <a:r>
              <a:rPr lang="es-ES" sz="1600" dirty="0" err="1"/>
              <a:t>Subtypes</a:t>
            </a:r>
            <a:r>
              <a:rPr lang="es-ES" sz="1600" dirty="0"/>
              <a:t>: </a:t>
            </a:r>
            <a:r>
              <a:rPr lang="es-ES" sz="1600" b="1" dirty="0"/>
              <a:t>50</a:t>
            </a:r>
            <a:r>
              <a:rPr lang="es-ES" sz="1600" dirty="0"/>
              <a:t> | Total </a:t>
            </a:r>
            <a:r>
              <a:rPr lang="es-ES" sz="1600" dirty="0" err="1"/>
              <a:t>Users</a:t>
            </a:r>
            <a:r>
              <a:rPr lang="es-ES" sz="1600" dirty="0"/>
              <a:t>: </a:t>
            </a:r>
            <a:r>
              <a:rPr lang="es-ES" sz="1600" b="1" dirty="0"/>
              <a:t>7250</a:t>
            </a:r>
            <a:r>
              <a:rPr lang="es-ES" sz="1600" dirty="0"/>
              <a:t> 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541D97-9CE8-808D-2083-13B4D7136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3422" y="2165281"/>
            <a:ext cx="8565865" cy="461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96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42E0C-2061-5AE5-26C4-888185118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8159D940-5AED-5A78-158F-7CB784D61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66" y="0"/>
            <a:ext cx="5520668" cy="904775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2213BB86-70C9-4CE0-6124-D843FBCFB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1" y="-187694"/>
            <a:ext cx="1164657" cy="1164657"/>
          </a:xfrm>
          <a:prstGeom prst="rect">
            <a:avLst/>
          </a:prstGeom>
        </p:spPr>
      </p:pic>
      <p:pic>
        <p:nvPicPr>
          <p:cNvPr id="13" name="Imagen 12" descr="Imagen que contiene transporte, rueda&#10;&#10;Descripción generada automáticamente">
            <a:extLst>
              <a:ext uri="{FF2B5EF4-FFF2-40B4-BE49-F238E27FC236}">
                <a16:creationId xmlns:a16="http://schemas.microsoft.com/office/drawing/2014/main" id="{70DEA678-15A9-2F88-FB79-935533C8D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702" y="22988"/>
            <a:ext cx="760917" cy="79515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16131AF-040A-E172-6167-B8D6017FAD8C}"/>
              </a:ext>
            </a:extLst>
          </p:cNvPr>
          <p:cNvSpPr txBox="1"/>
          <p:nvPr/>
        </p:nvSpPr>
        <p:spPr>
          <a:xfrm>
            <a:off x="904774" y="904774"/>
            <a:ext cx="109824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Dogfish Head Brewery:</a:t>
            </a:r>
          </a:p>
          <a:p>
            <a:endParaRPr lang="en-US" sz="12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s-ES" sz="1200" dirty="0"/>
              <a:t>| </a:t>
            </a:r>
            <a:r>
              <a:rPr lang="es-ES" sz="1600" b="1" dirty="0" err="1"/>
              <a:t>Description</a:t>
            </a:r>
            <a:r>
              <a:rPr lang="es-ES" sz="1600" dirty="0"/>
              <a:t> | Total </a:t>
            </a:r>
            <a:r>
              <a:rPr lang="es-ES" sz="1600" dirty="0" err="1"/>
              <a:t>Beers</a:t>
            </a:r>
            <a:r>
              <a:rPr lang="es-ES" sz="1600" dirty="0"/>
              <a:t>: </a:t>
            </a:r>
            <a:r>
              <a:rPr lang="es-ES" sz="1600" b="1" dirty="0"/>
              <a:t>100</a:t>
            </a:r>
            <a:r>
              <a:rPr lang="es-ES" sz="1600" dirty="0"/>
              <a:t> | </a:t>
            </a:r>
            <a:r>
              <a:rPr lang="es-ES" sz="1600" dirty="0" err="1"/>
              <a:t>Beer</a:t>
            </a:r>
            <a:r>
              <a:rPr lang="es-ES" sz="1600" dirty="0"/>
              <a:t> </a:t>
            </a:r>
            <a:r>
              <a:rPr lang="es-ES" sz="1600" dirty="0" err="1"/>
              <a:t>Types</a:t>
            </a:r>
            <a:r>
              <a:rPr lang="es-ES" sz="1600" dirty="0"/>
              <a:t>: </a:t>
            </a:r>
            <a:r>
              <a:rPr lang="es-ES" sz="1600" b="1" dirty="0"/>
              <a:t>12</a:t>
            </a:r>
            <a:r>
              <a:rPr lang="es-ES" sz="1600" dirty="0"/>
              <a:t> | </a:t>
            </a:r>
            <a:r>
              <a:rPr lang="es-ES" sz="1600" dirty="0" err="1"/>
              <a:t>Beer</a:t>
            </a:r>
            <a:r>
              <a:rPr lang="es-ES" sz="1600" dirty="0"/>
              <a:t> </a:t>
            </a:r>
            <a:r>
              <a:rPr lang="es-ES" sz="1600" dirty="0" err="1"/>
              <a:t>Subtypes</a:t>
            </a:r>
            <a:r>
              <a:rPr lang="es-ES" sz="1600" dirty="0"/>
              <a:t>: </a:t>
            </a:r>
            <a:r>
              <a:rPr lang="es-ES" sz="1600" b="1" dirty="0"/>
              <a:t>50</a:t>
            </a:r>
            <a:r>
              <a:rPr lang="es-ES" sz="1600" dirty="0"/>
              <a:t> | Total </a:t>
            </a:r>
            <a:r>
              <a:rPr lang="es-ES" sz="1600" dirty="0" err="1"/>
              <a:t>Users</a:t>
            </a:r>
            <a:r>
              <a:rPr lang="es-ES" sz="1600" dirty="0"/>
              <a:t>: </a:t>
            </a:r>
            <a:r>
              <a:rPr lang="es-ES" sz="1600" b="1" dirty="0"/>
              <a:t>8096</a:t>
            </a:r>
            <a:r>
              <a:rPr lang="es-ES" sz="1600" dirty="0"/>
              <a:t> 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F6ECF7-92DF-7A6D-A547-D3377DD70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038" y="2069431"/>
            <a:ext cx="8932244" cy="475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1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CA9BE-60A5-7363-C256-C0EC4283D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3E044B7F-75E8-F677-98E2-5F1A1EA12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66" y="0"/>
            <a:ext cx="5520668" cy="904775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96ED5C83-6269-E81D-9E2B-5B4BF2467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1" y="-187694"/>
            <a:ext cx="1164657" cy="1164657"/>
          </a:xfrm>
          <a:prstGeom prst="rect">
            <a:avLst/>
          </a:prstGeom>
        </p:spPr>
      </p:pic>
      <p:pic>
        <p:nvPicPr>
          <p:cNvPr id="13" name="Imagen 12" descr="Imagen que contiene transporte, rueda&#10;&#10;Descripción generada automáticamente">
            <a:extLst>
              <a:ext uri="{FF2B5EF4-FFF2-40B4-BE49-F238E27FC236}">
                <a16:creationId xmlns:a16="http://schemas.microsoft.com/office/drawing/2014/main" id="{3318E96F-DA3B-8262-0178-3A7F0EA6E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702" y="22988"/>
            <a:ext cx="760917" cy="79515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F15D471-B6F3-140D-0A0A-06557BE510A5}"/>
              </a:ext>
            </a:extLst>
          </p:cNvPr>
          <p:cNvSpPr txBox="1"/>
          <p:nvPr/>
        </p:nvSpPr>
        <p:spPr>
          <a:xfrm>
            <a:off x="904774" y="904774"/>
            <a:ext cx="109824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Stone Brewing Co:</a:t>
            </a:r>
          </a:p>
          <a:p>
            <a:endParaRPr lang="en-US" sz="12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s-ES" sz="1200" dirty="0"/>
              <a:t>| </a:t>
            </a:r>
            <a:r>
              <a:rPr lang="es-ES" sz="1600" b="1" dirty="0" err="1"/>
              <a:t>Description</a:t>
            </a:r>
            <a:r>
              <a:rPr lang="es-ES" sz="1600" dirty="0"/>
              <a:t> | Total </a:t>
            </a:r>
            <a:r>
              <a:rPr lang="es-ES" sz="1600" dirty="0" err="1"/>
              <a:t>Beers</a:t>
            </a:r>
            <a:r>
              <a:rPr lang="es-ES" sz="1600" dirty="0"/>
              <a:t>: </a:t>
            </a:r>
            <a:r>
              <a:rPr lang="es-ES" sz="1600" b="1" dirty="0"/>
              <a:t>100</a:t>
            </a:r>
            <a:r>
              <a:rPr lang="es-ES" sz="1600" dirty="0"/>
              <a:t> | </a:t>
            </a:r>
            <a:r>
              <a:rPr lang="es-ES" sz="1600" dirty="0" err="1"/>
              <a:t>Beer</a:t>
            </a:r>
            <a:r>
              <a:rPr lang="es-ES" sz="1600" dirty="0"/>
              <a:t> </a:t>
            </a:r>
            <a:r>
              <a:rPr lang="es-ES" sz="1600" dirty="0" err="1"/>
              <a:t>Types</a:t>
            </a:r>
            <a:r>
              <a:rPr lang="es-ES" sz="1600" dirty="0"/>
              <a:t>: </a:t>
            </a:r>
            <a:r>
              <a:rPr lang="es-ES" sz="1600" b="1" dirty="0"/>
              <a:t>12</a:t>
            </a:r>
            <a:r>
              <a:rPr lang="es-ES" sz="1600" dirty="0"/>
              <a:t> | </a:t>
            </a:r>
            <a:r>
              <a:rPr lang="es-ES" sz="1600" dirty="0" err="1"/>
              <a:t>Beer</a:t>
            </a:r>
            <a:r>
              <a:rPr lang="es-ES" sz="1600" dirty="0"/>
              <a:t> </a:t>
            </a:r>
            <a:r>
              <a:rPr lang="es-ES" sz="1600" dirty="0" err="1"/>
              <a:t>Subtypes</a:t>
            </a:r>
            <a:r>
              <a:rPr lang="es-ES" sz="1600" dirty="0"/>
              <a:t>: </a:t>
            </a:r>
            <a:r>
              <a:rPr lang="es-ES" sz="1600" b="1" dirty="0"/>
              <a:t>50</a:t>
            </a:r>
            <a:r>
              <a:rPr lang="es-ES" sz="1600" dirty="0"/>
              <a:t> | Total </a:t>
            </a:r>
            <a:r>
              <a:rPr lang="es-ES" sz="1600" dirty="0" err="1"/>
              <a:t>Users</a:t>
            </a:r>
            <a:r>
              <a:rPr lang="es-ES" sz="1600" dirty="0"/>
              <a:t>: </a:t>
            </a:r>
            <a:r>
              <a:rPr lang="es-ES" sz="1600" b="1" dirty="0"/>
              <a:t>8096</a:t>
            </a:r>
            <a:r>
              <a:rPr lang="es-ES" sz="1600" dirty="0"/>
              <a:t> 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D306AE-7F63-60C9-1EA7-D8052D648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24972"/>
            <a:ext cx="6225808" cy="416892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E697707-32C1-22A3-D0DB-C9D4698099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5986" y="2124972"/>
            <a:ext cx="5506293" cy="382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6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6726A-3AEF-B513-0066-2EA21FA60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C1EB84C4-FE8D-5CBB-E8D4-612410CA5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66" y="0"/>
            <a:ext cx="5520668" cy="904775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D555D0E1-9344-6172-593E-E28A7CBA7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1" y="-187694"/>
            <a:ext cx="1164657" cy="1164657"/>
          </a:xfrm>
          <a:prstGeom prst="rect">
            <a:avLst/>
          </a:prstGeom>
        </p:spPr>
      </p:pic>
      <p:pic>
        <p:nvPicPr>
          <p:cNvPr id="13" name="Imagen 12" descr="Imagen que contiene transporte, rueda&#10;&#10;Descripción generada automáticamente">
            <a:extLst>
              <a:ext uri="{FF2B5EF4-FFF2-40B4-BE49-F238E27FC236}">
                <a16:creationId xmlns:a16="http://schemas.microsoft.com/office/drawing/2014/main" id="{F158649B-B1CC-CEF5-38EC-B7FBBD319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702" y="22988"/>
            <a:ext cx="760917" cy="79515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16D380C-9368-42DB-B682-7491E51B553F}"/>
              </a:ext>
            </a:extLst>
          </p:cNvPr>
          <p:cNvSpPr txBox="1"/>
          <p:nvPr/>
        </p:nvSpPr>
        <p:spPr>
          <a:xfrm>
            <a:off x="548640" y="904774"/>
            <a:ext cx="14633362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Summary: Top 10 Craft Beer Breweries by Market Review Volume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Volume of Reviews and Relevance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top 10 breweries each hold between 38,000 and 15,000 reviews.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Together, they represent 15% to 6% of the top 10 market’s total reviews, indicating significant influence.</a:t>
            </a:r>
          </a:p>
          <a:p>
            <a:pPr algn="just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Analysis of Leading Breweries:</a:t>
            </a:r>
          </a:p>
          <a:p>
            <a:pPr algn="just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Boston Beer - Diversified Portfolio Strategy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Portfolio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97 beers across the main categories (Ales, Lagers, and Specialty Beers).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Achieves broad popularity without relying on individual flagship products.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Appeals to a wide range of customers, ensuring market stability with a variety of styles.</a:t>
            </a:r>
          </a:p>
          <a:p>
            <a:pPr lvl="1"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Dogfish Head Brewery - Innovation and Focus on Ales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Portfolio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100 beers, primarily focused on Ales, especially IPAs and Strong Ales.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Emphasis on strong, experimental beers that attract craft beer enthusiasts.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Concentrates reviews on a select group of intense, unique beers that act as flagship products.</a:t>
            </a:r>
          </a:p>
          <a:p>
            <a:pPr lvl="1"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Stone Brewing Co. - Flagship Product Concentration Strategy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Portfolio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30 beers, mainly Ales with a strong emphasis on IPA and American Strong Ale.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High review concentration on a few flagship products, attracting a loyal niche audience.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Establish a strong market presence with a limited but highly in-demand offering,</a:t>
            </a:r>
          </a:p>
          <a:p>
            <a:pPr lvl="1"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solidifying their position in the intense beer segment.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475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FF845-E5AC-51EC-15C8-4BD077E0C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4392202F-F5B6-F8DE-B2BB-7D04C8D28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66" y="0"/>
            <a:ext cx="5520668" cy="904775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0A5ED921-095E-EF05-0F0C-EFE9ACFC8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1" y="-187694"/>
            <a:ext cx="1164657" cy="1164657"/>
          </a:xfrm>
          <a:prstGeom prst="rect">
            <a:avLst/>
          </a:prstGeom>
        </p:spPr>
      </p:pic>
      <p:pic>
        <p:nvPicPr>
          <p:cNvPr id="13" name="Imagen 12" descr="Imagen que contiene transporte, rueda&#10;&#10;Descripción generada automáticamente">
            <a:extLst>
              <a:ext uri="{FF2B5EF4-FFF2-40B4-BE49-F238E27FC236}">
                <a16:creationId xmlns:a16="http://schemas.microsoft.com/office/drawing/2014/main" id="{AF4E20AF-A5BB-FEDC-598B-7CC3CF393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702" y="22988"/>
            <a:ext cx="760917" cy="79515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D6DB54D-1D27-75A9-9F7A-9F19CE063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2063" y="1514390"/>
            <a:ext cx="6217794" cy="5318683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3BC62C91-2B2F-24BB-658B-65FA4A16D2C0}"/>
              </a:ext>
            </a:extLst>
          </p:cNvPr>
          <p:cNvSpPr txBox="1"/>
          <p:nvPr/>
        </p:nvSpPr>
        <p:spPr>
          <a:xfrm>
            <a:off x="286864" y="944341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Top 10 Reviewers </a:t>
            </a:r>
            <a:r>
              <a:rPr lang="en-US" sz="1200" dirty="0"/>
              <a:t>(Analyzes Only the Top 3)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4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0E509-4C27-2C47-90A8-896246D35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B238B079-C163-F14F-C955-27A975EE3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66" y="0"/>
            <a:ext cx="5520668" cy="904775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12DA7C79-B972-F21D-CAB0-AB183F6BF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1" y="-187694"/>
            <a:ext cx="1164657" cy="1164657"/>
          </a:xfrm>
          <a:prstGeom prst="rect">
            <a:avLst/>
          </a:prstGeom>
        </p:spPr>
      </p:pic>
      <p:pic>
        <p:nvPicPr>
          <p:cNvPr id="13" name="Imagen 12" descr="Imagen que contiene transporte, rueda&#10;&#10;Descripción generada automáticamente">
            <a:extLst>
              <a:ext uri="{FF2B5EF4-FFF2-40B4-BE49-F238E27FC236}">
                <a16:creationId xmlns:a16="http://schemas.microsoft.com/office/drawing/2014/main" id="{C03ABB66-E2E9-E045-5FBB-52AEF5FBF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702" y="22988"/>
            <a:ext cx="760917" cy="79515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08B857A-5847-C56D-F9E5-3602CD50FF7D}"/>
              </a:ext>
            </a:extLst>
          </p:cNvPr>
          <p:cNvSpPr txBox="1"/>
          <p:nvPr/>
        </p:nvSpPr>
        <p:spPr>
          <a:xfrm>
            <a:off x="286864" y="120380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Top 3 Reviewers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BE21077-634D-7515-5338-115C0872E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340" y="2188371"/>
            <a:ext cx="3686689" cy="390579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677852A-E2B9-E604-8476-58215AEF35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1970" y="2178845"/>
            <a:ext cx="3639058" cy="391532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CE3725F-AB75-B6EE-592F-C58BC050F2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6969" y="2207424"/>
            <a:ext cx="3620005" cy="3886742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A7FCCF8-9190-7B36-3CCE-7FFC2ED313B8}"/>
              </a:ext>
            </a:extLst>
          </p:cNvPr>
          <p:cNvSpPr txBox="1"/>
          <p:nvPr/>
        </p:nvSpPr>
        <p:spPr>
          <a:xfrm>
            <a:off x="4738659" y="6211669"/>
            <a:ext cx="2799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E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| Total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Beers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4240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Beer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Beer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Subtypes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104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784C9F7-0EDB-C5B3-0DC1-00FFD79FB70D}"/>
              </a:ext>
            </a:extLst>
          </p:cNvPr>
          <p:cNvSpPr txBox="1"/>
          <p:nvPr/>
        </p:nvSpPr>
        <p:spPr>
          <a:xfrm>
            <a:off x="1058779" y="6246566"/>
            <a:ext cx="2799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E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| Total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Beers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5311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Beer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Beer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Subtypes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103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548D3B5-AC39-BA42-63A8-BF72A43BF5FF}"/>
              </a:ext>
            </a:extLst>
          </p:cNvPr>
          <p:cNvSpPr txBox="1"/>
          <p:nvPr/>
        </p:nvSpPr>
        <p:spPr>
          <a:xfrm>
            <a:off x="8495020" y="6188681"/>
            <a:ext cx="2799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E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| Total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Beers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4226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Beer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Beer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Subtypes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104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152272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CDC87-9991-01B5-16C3-3D2B8EF30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36B9C90E-D649-810D-AEC4-3B1A10FBE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66" y="0"/>
            <a:ext cx="5520668" cy="904775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492EF853-E3ED-7AC6-F89E-4CA24AD61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1" y="-187694"/>
            <a:ext cx="1164657" cy="1164657"/>
          </a:xfrm>
          <a:prstGeom prst="rect">
            <a:avLst/>
          </a:prstGeom>
        </p:spPr>
      </p:pic>
      <p:pic>
        <p:nvPicPr>
          <p:cNvPr id="13" name="Imagen 12" descr="Imagen que contiene transporte, rueda&#10;&#10;Descripción generada automáticamente">
            <a:extLst>
              <a:ext uri="{FF2B5EF4-FFF2-40B4-BE49-F238E27FC236}">
                <a16:creationId xmlns:a16="http://schemas.microsoft.com/office/drawing/2014/main" id="{96CE181C-8CCA-9000-8BEC-4AA5EE986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702" y="22988"/>
            <a:ext cx="760917" cy="79515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922C4B0-8D8C-8EE2-27A1-5CA7F7762FE7}"/>
              </a:ext>
            </a:extLst>
          </p:cNvPr>
          <p:cNvSpPr txBox="1"/>
          <p:nvPr/>
        </p:nvSpPr>
        <p:spPr>
          <a:xfrm>
            <a:off x="540689" y="904775"/>
            <a:ext cx="10861481" cy="621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Top Beer Reviewers’ Profiles: Key Insights</a:t>
            </a:r>
            <a:endParaRPr lang="en-US" dirty="0"/>
          </a:p>
          <a:p>
            <a:endParaRPr lang="en-US" sz="800" b="1" dirty="0"/>
          </a:p>
          <a:p>
            <a:pPr algn="just"/>
            <a:r>
              <a:rPr lang="en-US" sz="1400" b="1" dirty="0"/>
              <a:t>1. </a:t>
            </a:r>
            <a:r>
              <a:rPr lang="en-US" sz="1400" b="1" dirty="0" err="1"/>
              <a:t>NorthYorkSammy</a:t>
            </a:r>
            <a:endParaRPr lang="en-US" sz="14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/>
              <a:t>Ales</a:t>
            </a:r>
            <a:r>
              <a:rPr lang="en-US" sz="1400" dirty="0"/>
              <a:t>: With 79.4% of reviews focusing on Ale, </a:t>
            </a:r>
            <a:r>
              <a:rPr lang="en-US" sz="1400" dirty="0" err="1"/>
              <a:t>NorthYorkSammy</a:t>
            </a:r>
            <a:r>
              <a:rPr lang="en-US" sz="1400" dirty="0"/>
              <a:t> shows a strong inclination toward rich and complex flavors. Within Ales, there’s a preference for: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1" dirty="0"/>
              <a:t>Pale Ales</a:t>
            </a:r>
            <a:r>
              <a:rPr lang="en-US" sz="1400" dirty="0"/>
              <a:t> (23%): Balanced and lightly bitter, suiting varied occasions.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1" dirty="0"/>
              <a:t>Strong Ales</a:t>
            </a:r>
            <a:r>
              <a:rPr lang="en-US" sz="1400" dirty="0"/>
              <a:t> (21%): Full-bodied and higher in alcohol, suggesting enjoyment of bolder flavors.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1" dirty="0"/>
              <a:t>IPAs</a:t>
            </a:r>
            <a:r>
              <a:rPr lang="en-US" sz="1400" dirty="0"/>
              <a:t> (16%): Known for intense hops and aroma, highlighting a taste for bitter profiles.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1" dirty="0"/>
              <a:t>Stouts and Porters</a:t>
            </a:r>
            <a:r>
              <a:rPr lang="en-US" sz="1400" dirty="0"/>
              <a:t> (13% and 6%): Preferences here suggest enjoyment of deep, malt-driven flavors with notes of coffee or chocolate.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/>
              <a:t>Lagers</a:t>
            </a:r>
            <a:r>
              <a:rPr lang="en-US" sz="1400" dirty="0"/>
              <a:t>: Representing 14%, mostly </a:t>
            </a:r>
            <a:r>
              <a:rPr lang="en-US" sz="1400" b="1" dirty="0"/>
              <a:t>Pale Lagers</a:t>
            </a:r>
            <a:r>
              <a:rPr lang="en-US" sz="1400" dirty="0"/>
              <a:t> (51%), which offer lighter, refreshing tastes. Occasional </a:t>
            </a:r>
            <a:r>
              <a:rPr lang="en-US" sz="1400" b="1" dirty="0"/>
              <a:t>Dark Lager</a:t>
            </a:r>
            <a:r>
              <a:rPr lang="en-US" sz="1400" dirty="0"/>
              <a:t> and </a:t>
            </a:r>
            <a:r>
              <a:rPr lang="en-US" sz="1400" b="1" dirty="0"/>
              <a:t>Bock</a:t>
            </a:r>
            <a:r>
              <a:rPr lang="en-US" sz="1400" dirty="0"/>
              <a:t> preferences show an appreciation for more malted Lager options.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/>
              <a:t>Others</a:t>
            </a:r>
            <a:r>
              <a:rPr lang="en-US" sz="1400" dirty="0"/>
              <a:t>: Specialty beers make up 6.5%, indicating occasional interest in unique or experimental flavors.</a:t>
            </a:r>
          </a:p>
          <a:p>
            <a:pPr algn="just"/>
            <a:endParaRPr lang="en-US" sz="1400" b="1" dirty="0"/>
          </a:p>
          <a:p>
            <a:pPr algn="just"/>
            <a:r>
              <a:rPr lang="en-US" sz="1400" b="1" dirty="0"/>
              <a:t>2. </a:t>
            </a:r>
            <a:r>
              <a:rPr lang="en-US" sz="1400" b="1" dirty="0" err="1"/>
              <a:t>BuckeyeNation</a:t>
            </a:r>
            <a:endParaRPr lang="en-US" sz="14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/>
              <a:t>Ales</a:t>
            </a:r>
            <a:r>
              <a:rPr lang="en-US" sz="1400" dirty="0"/>
              <a:t>: Comprising 72.9% of reviews, </a:t>
            </a:r>
            <a:r>
              <a:rPr lang="en-US" sz="1400" dirty="0" err="1"/>
              <a:t>BuckeyeNation’s</a:t>
            </a:r>
            <a:r>
              <a:rPr lang="en-US" sz="1400" dirty="0"/>
              <a:t> preferences are diverse within Ales: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1" dirty="0"/>
              <a:t>Pale Ales</a:t>
            </a:r>
            <a:r>
              <a:rPr lang="en-US" sz="1400" dirty="0"/>
              <a:t> (25%) and </a:t>
            </a:r>
            <a:r>
              <a:rPr lang="en-US" sz="1400" b="1" dirty="0"/>
              <a:t>Strong Ales</a:t>
            </a:r>
            <a:r>
              <a:rPr lang="en-US" sz="1400" dirty="0"/>
              <a:t> (21%): Reflecting a taste for balanced yet robust profiles.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1" dirty="0"/>
              <a:t>IPAs</a:t>
            </a:r>
            <a:r>
              <a:rPr lang="en-US" sz="1400" dirty="0"/>
              <a:t> (15%) and </a:t>
            </a:r>
            <a:r>
              <a:rPr lang="en-US" sz="1400" b="1" dirty="0"/>
              <a:t>Stouts</a:t>
            </a:r>
            <a:r>
              <a:rPr lang="en-US" sz="1400" dirty="0"/>
              <a:t> (10%): Points to a liking for both hop-driven bitterness and rich, dark notes.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1" dirty="0"/>
              <a:t>Wheat Ales</a:t>
            </a:r>
            <a:r>
              <a:rPr lang="en-US" sz="1400" dirty="0"/>
              <a:t> (8.9%) and </a:t>
            </a:r>
            <a:r>
              <a:rPr lang="en-US" sz="1400" b="1" dirty="0"/>
              <a:t>Porters</a:t>
            </a:r>
            <a:r>
              <a:rPr lang="en-US" sz="1400" dirty="0"/>
              <a:t> (6.6%): Lighter but flavorful options that add variety to their profile.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/>
              <a:t>Lagers</a:t>
            </a:r>
            <a:r>
              <a:rPr lang="en-US" sz="1400" dirty="0"/>
              <a:t>: Second choice at 20.6%, primarily </a:t>
            </a:r>
            <a:r>
              <a:rPr lang="en-US" sz="1400" b="1" dirty="0"/>
              <a:t>Pale Lagers</a:t>
            </a:r>
            <a:r>
              <a:rPr lang="en-US" sz="1400" dirty="0"/>
              <a:t> (57%), but also </a:t>
            </a:r>
            <a:r>
              <a:rPr lang="en-US" sz="1400" b="1" dirty="0"/>
              <a:t>Dark Lager</a:t>
            </a:r>
            <a:r>
              <a:rPr lang="en-US" sz="1400" dirty="0"/>
              <a:t> and </a:t>
            </a:r>
            <a:r>
              <a:rPr lang="en-US" sz="1400" b="1" dirty="0"/>
              <a:t>Bock</a:t>
            </a:r>
            <a:r>
              <a:rPr lang="en-US" sz="1400" dirty="0"/>
              <a:t> for richer maltiness.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/>
              <a:t>Others</a:t>
            </a:r>
            <a:r>
              <a:rPr lang="en-US" sz="1400" dirty="0"/>
              <a:t>: Specialty styles make up 6.5%, revealing interest in exclusive, experimental offerings.</a:t>
            </a:r>
          </a:p>
          <a:p>
            <a:pPr algn="just"/>
            <a:endParaRPr lang="en-US" sz="1400" b="1" dirty="0"/>
          </a:p>
          <a:p>
            <a:pPr algn="just"/>
            <a:r>
              <a:rPr lang="en-US" sz="1400" b="1" dirty="0"/>
              <a:t>3. </a:t>
            </a:r>
            <a:r>
              <a:rPr lang="en-US" sz="1400" b="1" dirty="0" err="1"/>
              <a:t>MikesGroove</a:t>
            </a:r>
            <a:endParaRPr lang="en-US" sz="14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/>
              <a:t>Ales</a:t>
            </a:r>
            <a:r>
              <a:rPr lang="en-US" sz="1400" dirty="0"/>
              <a:t>: Dominating with 80.7%, preferences span from lighter </a:t>
            </a:r>
            <a:r>
              <a:rPr lang="en-US" sz="1400" b="1" dirty="0"/>
              <a:t>Pale Ales</a:t>
            </a:r>
            <a:r>
              <a:rPr lang="en-US" sz="1400" dirty="0"/>
              <a:t> (20%) to strong, hoppy </a:t>
            </a:r>
            <a:r>
              <a:rPr lang="en-US" sz="1400" b="1" dirty="0"/>
              <a:t>IPAs</a:t>
            </a:r>
            <a:r>
              <a:rPr lang="en-US" sz="1400" dirty="0"/>
              <a:t> (18%).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Significant interest in </a:t>
            </a:r>
            <a:r>
              <a:rPr lang="en-US" sz="1400" b="1" dirty="0"/>
              <a:t>Strong Ales</a:t>
            </a:r>
            <a:r>
              <a:rPr lang="en-US" sz="1400" dirty="0"/>
              <a:t> and </a:t>
            </a:r>
            <a:r>
              <a:rPr lang="en-US" sz="1400" b="1" dirty="0"/>
              <a:t>Stouts</a:t>
            </a:r>
            <a:r>
              <a:rPr lang="en-US" sz="1400" dirty="0"/>
              <a:t> (14%) shows a penchant for richer, heavier styles.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/>
              <a:t>Lagers</a:t>
            </a:r>
            <a:r>
              <a:rPr lang="en-US" sz="1400" dirty="0"/>
              <a:t>: Making up 13.3% of reviews, primarily </a:t>
            </a:r>
            <a:r>
              <a:rPr lang="en-US" sz="1400" b="1" dirty="0"/>
              <a:t>Pale Lagers</a:t>
            </a:r>
            <a:r>
              <a:rPr lang="en-US" sz="1400" dirty="0"/>
              <a:t> (48%), but also richer </a:t>
            </a:r>
            <a:r>
              <a:rPr lang="en-US" sz="1400" b="1" dirty="0"/>
              <a:t>Dark Lagers</a:t>
            </a:r>
            <a:r>
              <a:rPr lang="en-US" sz="1400" dirty="0"/>
              <a:t> and </a:t>
            </a:r>
            <a:r>
              <a:rPr lang="en-US" sz="1400" b="1" dirty="0"/>
              <a:t>Bocks</a:t>
            </a:r>
            <a:r>
              <a:rPr lang="en-US" sz="14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/>
              <a:t>Others</a:t>
            </a:r>
            <a:r>
              <a:rPr lang="en-US" sz="1400" dirty="0"/>
              <a:t>: Specialty beers are 6%, showing a curiosity toward unique, limited-edition offerings.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23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189C8-7E8F-CDB1-B54E-29652BE39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BBBF6A22-FD39-7631-ADE5-A43997027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4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589C7-239A-AAAD-5035-6E77A93C1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D2AEB5F9-809F-ADA8-D444-BEB51F475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66" y="0"/>
            <a:ext cx="5520668" cy="904775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FFDB498E-0A24-EA3D-A7E0-2F32DED1A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1" y="-187694"/>
            <a:ext cx="1164657" cy="116465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81A281C-667D-8549-DA84-0F6AAD425B6A}"/>
              </a:ext>
            </a:extLst>
          </p:cNvPr>
          <p:cNvSpPr txBox="1"/>
          <p:nvPr/>
        </p:nvSpPr>
        <p:spPr>
          <a:xfrm>
            <a:off x="96254" y="818051"/>
            <a:ext cx="12095746" cy="6039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Beer-Review dataset comprises approximately 1.5 million beer reviews with 13 distinct attributes.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data is sourced from the Beer Advocate forum, where users evaluate beers based on five key criteria: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aroma, appearance, palate, flavor, and an overall global rating. Scale from 0 to 5.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Classification : 	World-Class [4.50 - 5.00], Outstanding [4.00 - 4.49], Very Good [3.75 - 3.99],  Good [3.50 - 3.74],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Okay [3.00 - 3.49],  Poor [2.00 - 2.99], Awful [0 - 1.99]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Additionally, the dataset includes supplementary information such as the beer’s name, overall rating, type, alcohol content (ABV), and the username and company behind each review.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Location: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https://www.kaggle.com/datasets/thedevastator/1-5-million-beer-reviews-from-beer-advocate/code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		</a:t>
            </a:r>
          </a:p>
          <a:p>
            <a:r>
              <a:rPr lang="en-US" b="1" u="sng" dirty="0"/>
              <a:t>Dataset Overview</a:t>
            </a:r>
          </a:p>
          <a:p>
            <a:endParaRPr lang="en-US" b="1" dirty="0"/>
          </a:p>
          <a:p>
            <a:r>
              <a:rPr lang="en-US" b="1" dirty="0"/>
              <a:t>Total Reviews: </a:t>
            </a:r>
            <a:r>
              <a:rPr lang="en-US" dirty="0"/>
              <a:t>1,5 million</a:t>
            </a:r>
          </a:p>
          <a:p>
            <a:r>
              <a:rPr lang="en-US" b="1" dirty="0"/>
              <a:t>Total Beers:</a:t>
            </a:r>
            <a:r>
              <a:rPr lang="en-US" dirty="0"/>
              <a:t> 49,000</a:t>
            </a:r>
          </a:p>
          <a:p>
            <a:r>
              <a:rPr lang="en-US" b="1" dirty="0"/>
              <a:t>Beer Types:</a:t>
            </a:r>
            <a:r>
              <a:rPr lang="en-US" dirty="0"/>
              <a:t> 14</a:t>
            </a:r>
          </a:p>
          <a:p>
            <a:r>
              <a:rPr lang="en-US" b="1" dirty="0"/>
              <a:t>Beer Subtypes:</a:t>
            </a:r>
            <a:r>
              <a:rPr lang="en-US" dirty="0"/>
              <a:t> 104</a:t>
            </a:r>
          </a:p>
          <a:p>
            <a:r>
              <a:rPr lang="en-US" b="1" dirty="0"/>
              <a:t>Total Users:</a:t>
            </a:r>
            <a:r>
              <a:rPr lang="en-US" dirty="0"/>
              <a:t> 32,908</a:t>
            </a:r>
          </a:p>
          <a:p>
            <a:r>
              <a:rPr lang="en-US" b="1" dirty="0"/>
              <a:t>Total Breweries:</a:t>
            </a:r>
            <a:r>
              <a:rPr lang="en-US" dirty="0"/>
              <a:t> 5,155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6000B8-FFEE-500D-1112-31F9795BD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53" y="3661447"/>
            <a:ext cx="4511655" cy="305217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0492A4F-1957-B846-1899-6FA500737F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1930" y="3598884"/>
            <a:ext cx="4742240" cy="3177301"/>
          </a:xfrm>
          <a:prstGeom prst="rect">
            <a:avLst/>
          </a:prstGeom>
        </p:spPr>
      </p:pic>
      <p:pic>
        <p:nvPicPr>
          <p:cNvPr id="13" name="Imagen 12" descr="Imagen que contiene transporte, rueda&#10;&#10;Descripción generada automáticamente">
            <a:extLst>
              <a:ext uri="{FF2B5EF4-FFF2-40B4-BE49-F238E27FC236}">
                <a16:creationId xmlns:a16="http://schemas.microsoft.com/office/drawing/2014/main" id="{7CBF6365-F6EB-8B11-1299-F7198FEF07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702" y="22988"/>
            <a:ext cx="760917" cy="79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0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D8A63-ED82-4A77-6BA8-CAC9567C1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406C6555-7D05-DA94-E832-D73B8FF97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66" y="0"/>
            <a:ext cx="5520668" cy="904775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BDC08D2A-327A-7A5C-5986-CB71EB98D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1" y="-187694"/>
            <a:ext cx="1164657" cy="1164657"/>
          </a:xfrm>
          <a:prstGeom prst="rect">
            <a:avLst/>
          </a:prstGeom>
        </p:spPr>
      </p:pic>
      <p:pic>
        <p:nvPicPr>
          <p:cNvPr id="13" name="Imagen 12" descr="Imagen que contiene transporte, rueda&#10;&#10;Descripción generada automáticamente">
            <a:extLst>
              <a:ext uri="{FF2B5EF4-FFF2-40B4-BE49-F238E27FC236}">
                <a16:creationId xmlns:a16="http://schemas.microsoft.com/office/drawing/2014/main" id="{01F125A8-C2D4-8912-48F4-66DD33126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702" y="22988"/>
            <a:ext cx="760917" cy="79515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DAC0F7E-89B7-F4B2-A49B-CC5F6C09A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07933"/>
            <a:ext cx="5323146" cy="357097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FEA8171-C058-D8FC-CAF7-EF011456AB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8288" y="2107933"/>
            <a:ext cx="6445507" cy="430805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378E295-27F0-1E46-5F8E-175121784283}"/>
              </a:ext>
            </a:extLst>
          </p:cNvPr>
          <p:cNvSpPr txBox="1"/>
          <p:nvPr/>
        </p:nvSpPr>
        <p:spPr>
          <a:xfrm>
            <a:off x="519765" y="1376413"/>
            <a:ext cx="503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Number</a:t>
            </a:r>
            <a:r>
              <a:rPr lang="es-ES" b="1" dirty="0"/>
              <a:t> </a:t>
            </a:r>
            <a:r>
              <a:rPr lang="es-ES" b="1" dirty="0" err="1"/>
              <a:t>reviews</a:t>
            </a:r>
            <a:r>
              <a:rPr lang="es-ES" b="1" dirty="0"/>
              <a:t> and </a:t>
            </a:r>
            <a:r>
              <a:rPr lang="es-ES" b="1" dirty="0" err="1"/>
              <a:t>percentages</a:t>
            </a:r>
            <a:r>
              <a:rPr lang="es-ES" b="1" dirty="0"/>
              <a:t> </a:t>
            </a:r>
            <a:r>
              <a:rPr lang="es-ES" b="1" dirty="0" err="1"/>
              <a:t>by</a:t>
            </a:r>
            <a:r>
              <a:rPr lang="es-ES" b="1" dirty="0"/>
              <a:t> </a:t>
            </a:r>
            <a:r>
              <a:rPr lang="es-ES" b="1" dirty="0" err="1"/>
              <a:t>Beer</a:t>
            </a:r>
            <a:r>
              <a:rPr lang="es-ES" b="1" dirty="0"/>
              <a:t> </a:t>
            </a:r>
            <a:r>
              <a:rPr lang="es-ES" b="1" dirty="0" err="1"/>
              <a:t>Type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68449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44FBB-BEFA-18CE-2A16-0E16724E4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5EECB4E5-B53E-3C26-1F61-5425614C3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66" y="0"/>
            <a:ext cx="5520668" cy="904775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24435354-49CD-E909-5EC1-D554DAC27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1" y="-187694"/>
            <a:ext cx="1164657" cy="1164657"/>
          </a:xfrm>
          <a:prstGeom prst="rect">
            <a:avLst/>
          </a:prstGeom>
        </p:spPr>
      </p:pic>
      <p:pic>
        <p:nvPicPr>
          <p:cNvPr id="13" name="Imagen 12" descr="Imagen que contiene transporte, rueda&#10;&#10;Descripción generada automáticamente">
            <a:extLst>
              <a:ext uri="{FF2B5EF4-FFF2-40B4-BE49-F238E27FC236}">
                <a16:creationId xmlns:a16="http://schemas.microsoft.com/office/drawing/2014/main" id="{6FFD8B48-FC96-6964-F009-08BE27CE7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702" y="22988"/>
            <a:ext cx="760917" cy="79515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74866C9-86BA-CBF0-ACE8-691CF9A4C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386" y="2000320"/>
            <a:ext cx="3679764" cy="365576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C99DFC6-9D40-2033-A067-113794A503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6610" y="2016147"/>
            <a:ext cx="3679763" cy="363993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D1DD419-7D37-F4F6-130D-2D758EBCD9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3833" y="2033890"/>
            <a:ext cx="3636069" cy="360445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686FD54-69B3-2EA8-C0D1-FF2E9EAD53FC}"/>
              </a:ext>
            </a:extLst>
          </p:cNvPr>
          <p:cNvSpPr txBox="1"/>
          <p:nvPr/>
        </p:nvSpPr>
        <p:spPr>
          <a:xfrm>
            <a:off x="473826" y="1018104"/>
            <a:ext cx="11134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rial Black" panose="020B0A04020102020204" pitchFamily="34" charset="0"/>
              </a:rPr>
              <a:t>Beer</a:t>
            </a:r>
            <a:r>
              <a:rPr lang="es-ES" dirty="0">
                <a:latin typeface="Arial Black" panose="020B0A04020102020204" pitchFamily="34" charset="0"/>
              </a:rPr>
              <a:t> </a:t>
            </a:r>
            <a:r>
              <a:rPr lang="es-ES" dirty="0" err="1">
                <a:latin typeface="Arial Black" panose="020B0A04020102020204" pitchFamily="34" charset="0"/>
              </a:rPr>
              <a:t>Types</a:t>
            </a:r>
            <a:r>
              <a:rPr lang="es-ES" dirty="0">
                <a:latin typeface="Arial Black" panose="020B0A04020102020204" pitchFamily="34" charset="0"/>
              </a:rPr>
              <a:t>: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Ale, Lager &amp;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b="1" dirty="0">
                <a:latin typeface="Arial Black" panose="020B0A04020102020204" pitchFamily="34" charset="0"/>
                <a:cs typeface="Arial" panose="020B0604020202020204" pitchFamily="34" charset="0"/>
              </a:rPr>
              <a:t>3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ES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s-ES" dirty="0" err="1">
                <a:latin typeface="Arial Black" panose="020B0A04020102020204" pitchFamily="34" charset="0"/>
                <a:cs typeface="Arial" panose="020B0604020202020204" pitchFamily="34" charset="0"/>
              </a:rPr>
              <a:t>Beer</a:t>
            </a:r>
            <a:r>
              <a:rPr lang="es-ES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 Black" panose="020B0A04020102020204" pitchFamily="34" charset="0"/>
                <a:cs typeface="Arial" panose="020B0604020202020204" pitchFamily="34" charset="0"/>
              </a:rPr>
              <a:t>Subtypes</a:t>
            </a:r>
            <a:r>
              <a:rPr lang="es-ES" dirty="0">
                <a:latin typeface="Arial Black" panose="020B0A04020102020204" pitchFamily="34" charset="0"/>
                <a:cs typeface="Arial" panose="020B0604020202020204" pitchFamily="34" charset="0"/>
              </a:rPr>
              <a:t> 14. </a:t>
            </a:r>
            <a:r>
              <a:rPr lang="es-ES" sz="1800" i="1" dirty="0"/>
              <a:t>(</a:t>
            </a:r>
            <a:r>
              <a:rPr lang="es-ES" sz="1800" i="1" dirty="0" err="1"/>
              <a:t>All</a:t>
            </a:r>
            <a:r>
              <a:rPr lang="es-ES" sz="1800" i="1" dirty="0"/>
              <a:t> </a:t>
            </a:r>
            <a:r>
              <a:rPr lang="es-ES" sz="1800" i="1" dirty="0" err="1"/>
              <a:t>Beer</a:t>
            </a:r>
            <a:r>
              <a:rPr lang="es-ES" sz="1800" i="1" dirty="0"/>
              <a:t> </a:t>
            </a:r>
            <a:r>
              <a:rPr lang="es-ES" sz="1800" i="1" dirty="0" err="1"/>
              <a:t>subtypes</a:t>
            </a:r>
            <a:r>
              <a:rPr lang="es-ES" sz="1800" i="1" dirty="0"/>
              <a:t> are </a:t>
            </a:r>
            <a:r>
              <a:rPr lang="es-ES" sz="1800" i="1" dirty="0" err="1"/>
              <a:t>described</a:t>
            </a:r>
            <a:r>
              <a:rPr lang="es-ES" sz="1800" i="1" dirty="0"/>
              <a:t> in </a:t>
            </a:r>
            <a:r>
              <a:rPr lang="es-ES" sz="1800" i="1" dirty="0" err="1"/>
              <a:t>Main</a:t>
            </a:r>
            <a:r>
              <a:rPr lang="es-ES" sz="1800" i="1" dirty="0"/>
              <a:t> </a:t>
            </a:r>
            <a:r>
              <a:rPr lang="es-ES" sz="1800" i="1" dirty="0" err="1"/>
              <a:t>Explanatory</a:t>
            </a:r>
            <a:r>
              <a:rPr lang="es-ES" sz="1800" i="1" dirty="0"/>
              <a:t> </a:t>
            </a:r>
            <a:r>
              <a:rPr lang="es-ES" sz="1800" i="1" dirty="0" err="1"/>
              <a:t>Report</a:t>
            </a:r>
            <a:r>
              <a:rPr lang="es-ES" sz="1800" i="1" dirty="0"/>
              <a:t>).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BA57627-2F87-8D17-91D6-ED320B54C66E}"/>
              </a:ext>
            </a:extLst>
          </p:cNvPr>
          <p:cNvSpPr txBox="1"/>
          <p:nvPr/>
        </p:nvSpPr>
        <p:spPr>
          <a:xfrm>
            <a:off x="4643972" y="5743324"/>
            <a:ext cx="310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| Total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Beers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10335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Beer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Beer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Subtypes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| Total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16,712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| | Total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Companies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2,895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89DAAF6-EB5A-28B6-2477-03ADCDB37CB2}"/>
              </a:ext>
            </a:extLst>
          </p:cNvPr>
          <p:cNvSpPr txBox="1"/>
          <p:nvPr/>
        </p:nvSpPr>
        <p:spPr>
          <a:xfrm>
            <a:off x="722529" y="5748205"/>
            <a:ext cx="310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| Total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Beers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35,191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Beer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Beer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Subtypes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| Total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29,381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| | Total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Companies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4,141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0F4633-1CAB-DF8C-5FC7-2805156F7ECC}"/>
              </a:ext>
            </a:extLst>
          </p:cNvPr>
          <p:cNvSpPr txBox="1"/>
          <p:nvPr/>
        </p:nvSpPr>
        <p:spPr>
          <a:xfrm>
            <a:off x="8565415" y="5659517"/>
            <a:ext cx="310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| Total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Beers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3,474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Beer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Beer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Subtypes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| Total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11,558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| | Total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Companies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1,480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34470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9BA24-A8D0-81B1-0B23-69C2999BE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4BBDE9B-37F9-DEA6-C600-737AAF7AD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66" y="0"/>
            <a:ext cx="5520668" cy="904775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F71E25C7-83A0-7D2F-763A-A53D3E82A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1" y="-187694"/>
            <a:ext cx="1164657" cy="1164657"/>
          </a:xfrm>
          <a:prstGeom prst="rect">
            <a:avLst/>
          </a:prstGeom>
        </p:spPr>
      </p:pic>
      <p:pic>
        <p:nvPicPr>
          <p:cNvPr id="13" name="Imagen 12" descr="Imagen que contiene transporte, rueda&#10;&#10;Descripción generada automáticamente">
            <a:extLst>
              <a:ext uri="{FF2B5EF4-FFF2-40B4-BE49-F238E27FC236}">
                <a16:creationId xmlns:a16="http://schemas.microsoft.com/office/drawing/2014/main" id="{B1C5007D-6298-4AAF-0C9D-C0F0A571F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702" y="22988"/>
            <a:ext cx="760917" cy="79515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5FB1CF3-86E3-88E5-B290-6B463D177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562" y="869050"/>
            <a:ext cx="7661710" cy="595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0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68786-0205-7334-EA14-3FAE860DA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51FB65A-7EB2-3DA0-74D3-CFFA78814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66" y="0"/>
            <a:ext cx="5520668" cy="904775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2748F916-6407-3C13-56BE-DB7D8289F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1" y="-187694"/>
            <a:ext cx="1164657" cy="1164657"/>
          </a:xfrm>
          <a:prstGeom prst="rect">
            <a:avLst/>
          </a:prstGeom>
        </p:spPr>
      </p:pic>
      <p:pic>
        <p:nvPicPr>
          <p:cNvPr id="13" name="Imagen 12" descr="Imagen que contiene transporte, rueda&#10;&#10;Descripción generada automáticamente">
            <a:extLst>
              <a:ext uri="{FF2B5EF4-FFF2-40B4-BE49-F238E27FC236}">
                <a16:creationId xmlns:a16="http://schemas.microsoft.com/office/drawing/2014/main" id="{81448EF0-0D84-2D15-F9E3-CDE3A0C6BC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702" y="22988"/>
            <a:ext cx="760917" cy="79515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767124F-2A69-71E0-C5D7-EDDED1BCE167}"/>
              </a:ext>
            </a:extLst>
          </p:cNvPr>
          <p:cNvSpPr txBox="1"/>
          <p:nvPr/>
        </p:nvSpPr>
        <p:spPr>
          <a:xfrm>
            <a:off x="659958" y="904777"/>
            <a:ext cx="11219290" cy="5496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Overview of Beer Reviews and Popular Types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High Ratings in Beer Reviews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remarkable 92% of beer reviews give a rating of "good" or higher, indicating a strong positive reception across the board.</a:t>
            </a: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Beer Types by Popularity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Dominates the market, making up approximately 78% of all reviews, positioning it as the most popular category.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Lager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Accounts for 16% of reviews, with a steady but smaller consumer base.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Other Types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Represent 6% of reviews, indicating a niche audience interested in occasional, exploratory consumption.</a:t>
            </a: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Top Reviewed Ale Types (50% of All Reviews)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Strong Ale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Most reviewed type, comprising 20% of all reviews.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Pale Ale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Represents about 10% of reviews.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IPA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Also accounts for around 10% of reviews.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Stout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Similar popularity to Pale Ale and IPA, with roughly 10% of reviews.</a:t>
            </a: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Most Consumed Ale Variants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Pale Lager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The most consumed ale, matching top ale types with 10% of total consumption.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Dark Lager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Though popular, represents less than 5% of total ale consumption.</a:t>
            </a: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Other Beers and Specialty Types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Specialty beers in the Others category make up around 5% of total reviews, attracting a small but dedicated consumer group.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956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6536A-D2D2-2E2B-C1AB-13472BECA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77F4F73E-7262-E498-A4C4-B051940B3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66" y="0"/>
            <a:ext cx="5520668" cy="904775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C7D01762-AC71-9AE8-5325-13F89667E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1" y="-187694"/>
            <a:ext cx="1164657" cy="1164657"/>
          </a:xfrm>
          <a:prstGeom prst="rect">
            <a:avLst/>
          </a:prstGeom>
        </p:spPr>
      </p:pic>
      <p:pic>
        <p:nvPicPr>
          <p:cNvPr id="13" name="Imagen 12" descr="Imagen que contiene transporte, rueda&#10;&#10;Descripción generada automáticamente">
            <a:extLst>
              <a:ext uri="{FF2B5EF4-FFF2-40B4-BE49-F238E27FC236}">
                <a16:creationId xmlns:a16="http://schemas.microsoft.com/office/drawing/2014/main" id="{B3938193-A409-051D-D20A-A5403C258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702" y="22988"/>
            <a:ext cx="760917" cy="79515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ECEF3DF-A658-4877-C0E0-03E90CCB1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287" y="1395663"/>
            <a:ext cx="7984335" cy="53805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73CD57D-46DF-C684-4989-78AF27E34715}"/>
              </a:ext>
            </a:extLst>
          </p:cNvPr>
          <p:cNvSpPr txBox="1"/>
          <p:nvPr/>
        </p:nvSpPr>
        <p:spPr>
          <a:xfrm>
            <a:off x="1010653" y="896079"/>
            <a:ext cx="399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Black" panose="020B0A04020102020204" pitchFamily="34" charset="0"/>
              </a:rPr>
              <a:t>Top 10 </a:t>
            </a:r>
            <a:r>
              <a:rPr lang="es-ES" dirty="0" err="1">
                <a:latin typeface="Arial Black" panose="020B0A04020102020204" pitchFamily="34" charset="0"/>
              </a:rPr>
              <a:t>Most</a:t>
            </a:r>
            <a:r>
              <a:rPr lang="es-ES" dirty="0">
                <a:latin typeface="Arial Black" panose="020B0A04020102020204" pitchFamily="34" charset="0"/>
              </a:rPr>
              <a:t> </a:t>
            </a:r>
            <a:r>
              <a:rPr lang="es-ES" dirty="0" err="1">
                <a:latin typeface="Arial Black" panose="020B0A04020102020204" pitchFamily="34" charset="0"/>
              </a:rPr>
              <a:t>Reviewed</a:t>
            </a:r>
            <a:r>
              <a:rPr lang="es-ES" dirty="0">
                <a:latin typeface="Arial Black" panose="020B0A04020102020204" pitchFamily="34" charset="0"/>
              </a:rPr>
              <a:t> </a:t>
            </a:r>
            <a:r>
              <a:rPr lang="es-ES" dirty="0" err="1">
                <a:latin typeface="Arial Black" panose="020B0A04020102020204" pitchFamily="34" charset="0"/>
              </a:rPr>
              <a:t>Beers</a:t>
            </a:r>
            <a:r>
              <a:rPr lang="es-ES" dirty="0">
                <a:latin typeface="Arial Black" panose="020B0A04020102020204" pitchFamily="34" charset="0"/>
              </a:rPr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3812320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FB967-9AC5-26BB-F05C-9E442FA91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088F82F1-A2B1-D975-6E9F-B841A7AC8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66" y="0"/>
            <a:ext cx="5520668" cy="904775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D9BD7278-082D-CDC0-1865-635D50868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1" y="-187694"/>
            <a:ext cx="1164657" cy="1164657"/>
          </a:xfrm>
          <a:prstGeom prst="rect">
            <a:avLst/>
          </a:prstGeom>
        </p:spPr>
      </p:pic>
      <p:pic>
        <p:nvPicPr>
          <p:cNvPr id="13" name="Imagen 12" descr="Imagen que contiene transporte, rueda&#10;&#10;Descripción generada automáticamente">
            <a:extLst>
              <a:ext uri="{FF2B5EF4-FFF2-40B4-BE49-F238E27FC236}">
                <a16:creationId xmlns:a16="http://schemas.microsoft.com/office/drawing/2014/main" id="{5DD46F8D-F754-4FDD-DB21-25F99AAE9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702" y="22988"/>
            <a:ext cx="760917" cy="79515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B1B6DB4-B708-F600-4C03-81782DB5B6A3}"/>
              </a:ext>
            </a:extLst>
          </p:cNvPr>
          <p:cNvSpPr txBox="1"/>
          <p:nvPr/>
        </p:nvSpPr>
        <p:spPr>
          <a:xfrm>
            <a:off x="1010653" y="896079"/>
            <a:ext cx="408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Black" panose="020B0A04020102020204" pitchFamily="34" charset="0"/>
              </a:rPr>
              <a:t>Top 10 </a:t>
            </a:r>
            <a:r>
              <a:rPr lang="es-ES" dirty="0" err="1">
                <a:latin typeface="Arial Black" panose="020B0A04020102020204" pitchFamily="34" charset="0"/>
              </a:rPr>
              <a:t>Most</a:t>
            </a:r>
            <a:r>
              <a:rPr lang="es-ES" dirty="0">
                <a:latin typeface="Arial Black" panose="020B0A04020102020204" pitchFamily="34" charset="0"/>
              </a:rPr>
              <a:t> </a:t>
            </a:r>
            <a:r>
              <a:rPr lang="es-ES" dirty="0" err="1">
                <a:latin typeface="Arial Black" panose="020B0A04020102020204" pitchFamily="34" charset="0"/>
              </a:rPr>
              <a:t>Reviewed</a:t>
            </a:r>
            <a:r>
              <a:rPr lang="es-ES" dirty="0">
                <a:latin typeface="Arial Black" panose="020B0A04020102020204" pitchFamily="34" charset="0"/>
              </a:rPr>
              <a:t> </a:t>
            </a:r>
            <a:r>
              <a:rPr lang="es-ES" dirty="0" err="1">
                <a:latin typeface="Arial Black" panose="020B0A04020102020204" pitchFamily="34" charset="0"/>
              </a:rPr>
              <a:t>Beers</a:t>
            </a:r>
            <a:r>
              <a:rPr lang="es-ES" dirty="0">
                <a:latin typeface="Arial Black" panose="020B0A04020102020204" pitchFamily="34" charset="0"/>
              </a:rPr>
              <a:t> II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AB66528-1523-EF8A-5500-629CF4EB1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547" y="1376764"/>
            <a:ext cx="7661709" cy="52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1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28AB1-CAB8-7E57-2ED1-3E5F8A2DC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041E311F-2A64-E9F6-8F5B-CD13340C9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66" y="0"/>
            <a:ext cx="5520668" cy="904775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44D4E2D4-4B6C-9D85-9727-AA3C50D7E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1" y="-187694"/>
            <a:ext cx="1164657" cy="1164657"/>
          </a:xfrm>
          <a:prstGeom prst="rect">
            <a:avLst/>
          </a:prstGeom>
        </p:spPr>
      </p:pic>
      <p:pic>
        <p:nvPicPr>
          <p:cNvPr id="13" name="Imagen 12" descr="Imagen que contiene transporte, rueda&#10;&#10;Descripción generada automáticamente">
            <a:extLst>
              <a:ext uri="{FF2B5EF4-FFF2-40B4-BE49-F238E27FC236}">
                <a16:creationId xmlns:a16="http://schemas.microsoft.com/office/drawing/2014/main" id="{2993CDBD-5B9D-A498-FBBA-51E8C20E5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702" y="22988"/>
            <a:ext cx="760917" cy="79515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03EFFE4-D9FD-5860-ABC4-D40F58ABA226}"/>
              </a:ext>
            </a:extLst>
          </p:cNvPr>
          <p:cNvSpPr txBox="1"/>
          <p:nvPr/>
        </p:nvSpPr>
        <p:spPr>
          <a:xfrm>
            <a:off x="432707" y="896079"/>
            <a:ext cx="1283591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Analysis of the Top 10 Most Reviewed Beers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Review Range and Percentage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top 10 beers each have between 2,500 and 3,000 reviews.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These represent approximately 9% to 11% of all reviews, underscoring their popularity.</a:t>
            </a:r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Beer Types in the Top 10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IPA</a:t>
            </a:r>
            <a:r>
              <a:rPr lang="en-US" dirty="0"/>
              <a:t>: Holds a strong presence with 5 of the top 10 beers.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Strong Ale</a:t>
            </a:r>
            <a:r>
              <a:rPr lang="en-US" dirty="0"/>
              <a:t>: Represented by 3 beers, highlighting its popularity within ale types.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Stout</a:t>
            </a:r>
            <a:r>
              <a:rPr lang="en-US" dirty="0"/>
              <a:t>: One stout beer stands out, reinforcing its niche appeal.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Pale Ale</a:t>
            </a:r>
            <a:r>
              <a:rPr lang="en-US" dirty="0"/>
              <a:t>: One pale ale also makes it to the top 10 list.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Overall, the top 10 list is entirely dominated by </a:t>
            </a:r>
            <a:r>
              <a:rPr lang="en-US" b="1" dirty="0"/>
              <a:t>Ale</a:t>
            </a:r>
            <a:r>
              <a:rPr lang="en-US" dirty="0"/>
              <a:t> types, showcasing the consumer preference</a:t>
            </a:r>
          </a:p>
          <a:p>
            <a:pPr lvl="1"/>
            <a:r>
              <a:rPr lang="en-US" dirty="0"/>
              <a:t>      for this category.</a:t>
            </a:r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Leading Companies in the Top 10 Beers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North Coast Brewing</a:t>
            </a:r>
            <a:r>
              <a:rPr lang="en-US" dirty="0"/>
              <a:t>: Leads the market in the stout category, standing out as a unique stout provider.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Sierra Nevada</a:t>
            </a:r>
            <a:r>
              <a:rPr lang="en-US" dirty="0"/>
              <a:t>: Commands the pale ale market entirely and holds a moderate share in the IPA category.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Stone Brewing</a:t>
            </a:r>
            <a:r>
              <a:rPr lang="en-US" dirty="0"/>
              <a:t>: Significant presence with major shares in both the strong ale and IPA segments.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Other Participants</a:t>
            </a:r>
            <a:r>
              <a:rPr lang="en-US" dirty="0"/>
              <a:t>: Maintain standard shares across the categories, contributing to the ale-dominated</a:t>
            </a:r>
          </a:p>
          <a:p>
            <a:pPr lvl="1"/>
            <a:r>
              <a:rPr lang="en-US" dirty="0"/>
              <a:t>       landscape.</a:t>
            </a:r>
          </a:p>
          <a:p>
            <a:endParaRPr lang="es-E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313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1514</Words>
  <Application>Microsoft Office PowerPoint</Application>
  <PresentationFormat>Panorámica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Arial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FNU LNU</dc:creator>
  <cp:lastModifiedBy>FNU LNU</cp:lastModifiedBy>
  <cp:revision>20</cp:revision>
  <dcterms:created xsi:type="dcterms:W3CDTF">2024-10-26T17:46:51Z</dcterms:created>
  <dcterms:modified xsi:type="dcterms:W3CDTF">2024-10-27T21:08:19Z</dcterms:modified>
</cp:coreProperties>
</file>