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9" r:id="rId4"/>
    <p:sldId id="270" r:id="rId5"/>
    <p:sldId id="271" r:id="rId6"/>
    <p:sldId id="272" r:id="rId7"/>
    <p:sldId id="274" r:id="rId8"/>
    <p:sldId id="275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9" r:id="rId17"/>
    <p:sldId id="287" r:id="rId18"/>
    <p:sldId id="290" r:id="rId19"/>
    <p:sldId id="291" r:id="rId20"/>
    <p:sldId id="288" r:id="rId21"/>
    <p:sldId id="298" r:id="rId22"/>
    <p:sldId id="294" r:id="rId23"/>
    <p:sldId id="296" r:id="rId24"/>
    <p:sldId id="259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6417" autoAdjust="0"/>
  </p:normalViewPr>
  <p:slideViewPr>
    <p:cSldViewPr snapToGrid="0">
      <p:cViewPr varScale="1">
        <p:scale>
          <a:sx n="113" d="100"/>
          <a:sy n="113" d="100"/>
        </p:scale>
        <p:origin x="336" y="96"/>
      </p:cViewPr>
      <p:guideLst/>
    </p:cSldViewPr>
  </p:slideViewPr>
  <p:outlineViewPr>
    <p:cViewPr>
      <p:scale>
        <a:sx n="33" d="100"/>
        <a:sy n="33" d="100"/>
      </p:scale>
      <p:origin x="0" y="-51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A400E-F34E-4A29-BBA5-49FF1DC37FF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DD908CF-37C4-4963-A648-638877851DF8}">
      <dgm:prSet phldrT="[Texto]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s-ES" b="1" dirty="0">
              <a:latin typeface="Arial Black" panose="020B0A04020102020204" pitchFamily="34" charset="0"/>
            </a:rPr>
            <a:t>1 - DATOS &amp; KPIs</a:t>
          </a:r>
        </a:p>
        <a:p>
          <a:pPr algn="l">
            <a:buFont typeface="Arial" panose="020B0604020202020204" pitchFamily="34" charset="0"/>
            <a:buChar char="•"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Dashboards activos</a:t>
          </a:r>
        </a:p>
        <a:p>
          <a:pPr algn="l">
            <a:buFont typeface="Arial" panose="020B0604020202020204" pitchFamily="34" charset="0"/>
            <a:buChar char="•"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Alertas de fuga</a:t>
          </a:r>
        </a:p>
        <a:p>
          <a:pPr algn="l">
            <a:buFont typeface="Arial" panose="020B0604020202020204" pitchFamily="34" charset="0"/>
            <a:buChar char="•"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Evolución de carrera</a:t>
          </a:r>
        </a:p>
        <a:p>
          <a:pPr algn="l">
            <a:buFont typeface="Arial" panose="020B0604020202020204" pitchFamily="34" charset="0"/>
            <a:buChar char="•"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Brechas de skills</a:t>
          </a:r>
          <a:endParaRPr lang="es-ES" dirty="0"/>
        </a:p>
      </dgm:t>
    </dgm:pt>
    <dgm:pt modelId="{C8D563BD-40F0-42E6-8053-3AFA998D1CFF}" type="parTrans" cxnId="{77D6FD5C-B247-47D4-98BD-3F94D9BD3BFA}">
      <dgm:prSet/>
      <dgm:spPr/>
      <dgm:t>
        <a:bodyPr/>
        <a:lstStyle/>
        <a:p>
          <a:endParaRPr lang="es-ES"/>
        </a:p>
      </dgm:t>
    </dgm:pt>
    <dgm:pt modelId="{9646C3B4-CAC8-4FB0-AD9A-073004F81116}" type="sibTrans" cxnId="{77D6FD5C-B247-47D4-98BD-3F94D9BD3BFA}">
      <dgm:prSet/>
      <dgm:spPr/>
      <dgm:t>
        <a:bodyPr/>
        <a:lstStyle/>
        <a:p>
          <a:endParaRPr lang="es-ES" dirty="0"/>
        </a:p>
      </dgm:t>
    </dgm:pt>
    <dgm:pt modelId="{902EFDBF-BD75-4F51-9A9D-2ECA09563B82}">
      <dgm:prSet phldrT="[Texto]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s-ES" b="1" dirty="0">
              <a:latin typeface="Arial Black" panose="020B0A04020102020204" pitchFamily="34" charset="0"/>
              <a:cs typeface="Arial" panose="020B0604020202020204" pitchFamily="34" charset="0"/>
            </a:rPr>
            <a:t>2-TRAYECTORIAS &amp; SEGMENTACIÓN</a:t>
          </a:r>
          <a:endParaRPr lang="es-ES" dirty="0">
            <a:latin typeface="Arial Black" panose="020B0A04020102020204" pitchFamily="34" charset="0"/>
            <a:cs typeface="Arial" panose="020B0604020202020204" pitchFamily="34" charset="0"/>
          </a:endParaRPr>
        </a:p>
        <a:p>
          <a:pPr algn="l">
            <a:buFont typeface="Arial" panose="020B0604020202020204" pitchFamily="34" charset="0"/>
            <a:buChar char="•"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Perfiles y arquetipos</a:t>
          </a:r>
        </a:p>
        <a:p>
          <a:pPr algn="l">
            <a:buFont typeface="Arial" panose="020B0604020202020204" pitchFamily="34" charset="0"/>
            <a:buChar char="•"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Matriz de movilidad</a:t>
          </a:r>
        </a:p>
        <a:p>
          <a:pPr algn="l">
            <a:buFont typeface="Arial" panose="020B0604020202020204" pitchFamily="34" charset="0"/>
            <a:buChar char="•"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Brechas y aspiraciones</a:t>
          </a:r>
          <a:endParaRPr lang="es-ES" dirty="0"/>
        </a:p>
      </dgm:t>
    </dgm:pt>
    <dgm:pt modelId="{2B311068-199F-4396-91EB-240DEC543D8E}" type="parTrans" cxnId="{3DB00918-D504-4D02-954D-1C5358419A7B}">
      <dgm:prSet/>
      <dgm:spPr/>
      <dgm:t>
        <a:bodyPr/>
        <a:lstStyle/>
        <a:p>
          <a:endParaRPr lang="es-ES"/>
        </a:p>
      </dgm:t>
    </dgm:pt>
    <dgm:pt modelId="{6B677F25-7025-4E7C-8CD8-39EEDFD1037D}" type="sibTrans" cxnId="{3DB00918-D504-4D02-954D-1C5358419A7B}">
      <dgm:prSet/>
      <dgm:spPr/>
      <dgm:t>
        <a:bodyPr/>
        <a:lstStyle/>
        <a:p>
          <a:endParaRPr lang="es-ES" dirty="0"/>
        </a:p>
      </dgm:t>
    </dgm:pt>
    <dgm:pt modelId="{B23F6CA4-F8D6-48FD-B472-52E3435621AB}">
      <dgm:prSet phldrT="[Texto]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s-ES" b="1" dirty="0">
              <a:latin typeface="Arial Black" panose="020B0A04020102020204" pitchFamily="34" charset="0"/>
              <a:cs typeface="Arial" panose="020B0604020202020204" pitchFamily="34" charset="0"/>
            </a:rPr>
            <a:t>3 - GOBERNANZA &amp; ACCIÓN</a:t>
          </a:r>
        </a:p>
        <a:p>
          <a:pPr algn="l">
            <a:buFont typeface="Arial" panose="020B0604020202020204" pitchFamily="34" charset="0"/>
            <a:buChar char="•"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Comité de talento</a:t>
          </a:r>
        </a:p>
        <a:p>
          <a:pPr algn="l">
            <a:buFont typeface="Arial" panose="020B0604020202020204" pitchFamily="34" charset="0"/>
            <a:buChar char="•"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Fichas vivas</a:t>
          </a:r>
        </a:p>
        <a:p>
          <a:pPr algn="l">
            <a:buFont typeface="Arial" panose="020B0604020202020204" pitchFamily="34" charset="0"/>
            <a:buChar char="•"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Activación de planes             individuales</a:t>
          </a:r>
          <a:endParaRPr lang="es-ES" dirty="0"/>
        </a:p>
      </dgm:t>
    </dgm:pt>
    <dgm:pt modelId="{26B657CC-6B61-45F5-9E6D-E711D323AAD7}" type="parTrans" cxnId="{CA89B904-13B0-4CB9-BFE7-A46B61CC27C8}">
      <dgm:prSet/>
      <dgm:spPr/>
      <dgm:t>
        <a:bodyPr/>
        <a:lstStyle/>
        <a:p>
          <a:endParaRPr lang="es-ES"/>
        </a:p>
      </dgm:t>
    </dgm:pt>
    <dgm:pt modelId="{FB0EB358-98F7-4ABC-BCA2-C338EBF4EA04}" type="sibTrans" cxnId="{CA89B904-13B0-4CB9-BFE7-A46B61CC27C8}">
      <dgm:prSet/>
      <dgm:spPr/>
      <dgm:t>
        <a:bodyPr/>
        <a:lstStyle/>
        <a:p>
          <a:endParaRPr lang="es-ES" dirty="0"/>
        </a:p>
      </dgm:t>
    </dgm:pt>
    <dgm:pt modelId="{2AFE660C-DA97-49B5-84D6-DA33BEFA8B54}">
      <dgm:prSet phldrT="[Texto]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s-ES" b="1" dirty="0">
              <a:latin typeface="Arial Black" panose="020B0A04020102020204" pitchFamily="34" charset="0"/>
              <a:cs typeface="Arial" panose="020B0604020202020204" pitchFamily="34" charset="0"/>
            </a:rPr>
            <a:t>4- FEEDBACK </a:t>
          </a:r>
        </a:p>
        <a:p>
          <a:pPr algn="l">
            <a:buFont typeface="Arial" panose="020B0604020202020204" pitchFamily="34" charset="0"/>
            <a:buChar char="•"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Métricas post plan</a:t>
          </a:r>
        </a:p>
        <a:p>
          <a:pPr algn="l">
            <a:buFont typeface="Arial" panose="020B0604020202020204" pitchFamily="34" charset="0"/>
            <a:buChar char="•"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Engagement y desempeño</a:t>
          </a:r>
        </a:p>
        <a:p>
          <a:pPr algn="l">
            <a:buFont typeface="Arial" panose="020B0604020202020204" pitchFamily="34" charset="0"/>
            <a:buChar char="•"/>
          </a:pPr>
          <a:r>
            <a:rPr lang="es-ES" dirty="0">
              <a:latin typeface="Arial" panose="020B0604020202020204" pitchFamily="34" charset="0"/>
              <a:cs typeface="Arial" panose="020B0604020202020204" pitchFamily="34" charset="0"/>
            </a:rPr>
            <a:t>Reajuste del sistema</a:t>
          </a:r>
          <a:endParaRPr lang="es-ES" dirty="0"/>
        </a:p>
      </dgm:t>
    </dgm:pt>
    <dgm:pt modelId="{E9539F01-F156-478E-A810-1FD89249BFD5}" type="parTrans" cxnId="{29558ED3-7A3E-4315-8AA3-27D01F7B8E85}">
      <dgm:prSet/>
      <dgm:spPr/>
      <dgm:t>
        <a:bodyPr/>
        <a:lstStyle/>
        <a:p>
          <a:endParaRPr lang="es-ES"/>
        </a:p>
      </dgm:t>
    </dgm:pt>
    <dgm:pt modelId="{3AD86199-7FA1-4D54-B99B-324EB343CA31}" type="sibTrans" cxnId="{29558ED3-7A3E-4315-8AA3-27D01F7B8E85}">
      <dgm:prSet/>
      <dgm:spPr/>
      <dgm:t>
        <a:bodyPr/>
        <a:lstStyle/>
        <a:p>
          <a:endParaRPr lang="es-ES" dirty="0"/>
        </a:p>
      </dgm:t>
    </dgm:pt>
    <dgm:pt modelId="{54D9AB86-5AB9-4D89-B6D5-AA459C74D7AF}" type="pres">
      <dgm:prSet presAssocID="{8A9A400E-F34E-4A29-BBA5-49FF1DC37FF7}" presName="cycle" presStyleCnt="0">
        <dgm:presLayoutVars>
          <dgm:dir/>
          <dgm:resizeHandles val="exact"/>
        </dgm:presLayoutVars>
      </dgm:prSet>
      <dgm:spPr/>
    </dgm:pt>
    <dgm:pt modelId="{2CF6CB16-59A0-4660-9822-5D8D7B699CE0}" type="pres">
      <dgm:prSet presAssocID="{6DD908CF-37C4-4963-A648-638877851DF8}" presName="node" presStyleLbl="node1" presStyleIdx="0" presStyleCnt="4">
        <dgm:presLayoutVars>
          <dgm:bulletEnabled val="1"/>
        </dgm:presLayoutVars>
      </dgm:prSet>
      <dgm:spPr/>
    </dgm:pt>
    <dgm:pt modelId="{1710829A-234E-49FD-8B1B-86FBF4FA1EA1}" type="pres">
      <dgm:prSet presAssocID="{9646C3B4-CAC8-4FB0-AD9A-073004F81116}" presName="sibTrans" presStyleLbl="sibTrans2D1" presStyleIdx="0" presStyleCnt="4"/>
      <dgm:spPr/>
    </dgm:pt>
    <dgm:pt modelId="{F20B2FF5-5DF0-4E30-8D4C-7676BF90DFD6}" type="pres">
      <dgm:prSet presAssocID="{9646C3B4-CAC8-4FB0-AD9A-073004F81116}" presName="connectorText" presStyleLbl="sibTrans2D1" presStyleIdx="0" presStyleCnt="4"/>
      <dgm:spPr/>
    </dgm:pt>
    <dgm:pt modelId="{A67D4C6F-0018-4F6C-A552-9FCFB2F431CA}" type="pres">
      <dgm:prSet presAssocID="{902EFDBF-BD75-4F51-9A9D-2ECA09563B82}" presName="node" presStyleLbl="node1" presStyleIdx="1" presStyleCnt="4">
        <dgm:presLayoutVars>
          <dgm:bulletEnabled val="1"/>
        </dgm:presLayoutVars>
      </dgm:prSet>
      <dgm:spPr/>
    </dgm:pt>
    <dgm:pt modelId="{EF1F7C4B-4C60-4ABF-BF4E-BAE245996138}" type="pres">
      <dgm:prSet presAssocID="{6B677F25-7025-4E7C-8CD8-39EEDFD1037D}" presName="sibTrans" presStyleLbl="sibTrans2D1" presStyleIdx="1" presStyleCnt="4"/>
      <dgm:spPr/>
    </dgm:pt>
    <dgm:pt modelId="{BC04F767-EFE8-4109-8727-3B85F1422F74}" type="pres">
      <dgm:prSet presAssocID="{6B677F25-7025-4E7C-8CD8-39EEDFD1037D}" presName="connectorText" presStyleLbl="sibTrans2D1" presStyleIdx="1" presStyleCnt="4"/>
      <dgm:spPr/>
    </dgm:pt>
    <dgm:pt modelId="{279643EE-4355-4184-8BCB-55A3C0FE4FA2}" type="pres">
      <dgm:prSet presAssocID="{B23F6CA4-F8D6-48FD-B472-52E3435621AB}" presName="node" presStyleLbl="node1" presStyleIdx="2" presStyleCnt="4">
        <dgm:presLayoutVars>
          <dgm:bulletEnabled val="1"/>
        </dgm:presLayoutVars>
      </dgm:prSet>
      <dgm:spPr/>
    </dgm:pt>
    <dgm:pt modelId="{6DE166BD-1C8E-440F-9C84-1480F5C3E3D6}" type="pres">
      <dgm:prSet presAssocID="{FB0EB358-98F7-4ABC-BCA2-C338EBF4EA04}" presName="sibTrans" presStyleLbl="sibTrans2D1" presStyleIdx="2" presStyleCnt="4"/>
      <dgm:spPr/>
    </dgm:pt>
    <dgm:pt modelId="{FA5CF99E-000F-4C29-BEFA-96299C851E85}" type="pres">
      <dgm:prSet presAssocID="{FB0EB358-98F7-4ABC-BCA2-C338EBF4EA04}" presName="connectorText" presStyleLbl="sibTrans2D1" presStyleIdx="2" presStyleCnt="4"/>
      <dgm:spPr/>
    </dgm:pt>
    <dgm:pt modelId="{965FDD2D-C197-437C-B03E-70344D0FEF45}" type="pres">
      <dgm:prSet presAssocID="{2AFE660C-DA97-49B5-84D6-DA33BEFA8B54}" presName="node" presStyleLbl="node1" presStyleIdx="3" presStyleCnt="4">
        <dgm:presLayoutVars>
          <dgm:bulletEnabled val="1"/>
        </dgm:presLayoutVars>
      </dgm:prSet>
      <dgm:spPr/>
    </dgm:pt>
    <dgm:pt modelId="{9497AE16-62CD-4487-8F30-F2BE717D54FF}" type="pres">
      <dgm:prSet presAssocID="{3AD86199-7FA1-4D54-B99B-324EB343CA31}" presName="sibTrans" presStyleLbl="sibTrans2D1" presStyleIdx="3" presStyleCnt="4"/>
      <dgm:spPr/>
    </dgm:pt>
    <dgm:pt modelId="{56C6DB26-0BC2-458D-9C1B-87D5AE6CBE34}" type="pres">
      <dgm:prSet presAssocID="{3AD86199-7FA1-4D54-B99B-324EB343CA31}" presName="connectorText" presStyleLbl="sibTrans2D1" presStyleIdx="3" presStyleCnt="4"/>
      <dgm:spPr/>
    </dgm:pt>
  </dgm:ptLst>
  <dgm:cxnLst>
    <dgm:cxn modelId="{CA89B904-13B0-4CB9-BFE7-A46B61CC27C8}" srcId="{8A9A400E-F34E-4A29-BBA5-49FF1DC37FF7}" destId="{B23F6CA4-F8D6-48FD-B472-52E3435621AB}" srcOrd="2" destOrd="0" parTransId="{26B657CC-6B61-45F5-9E6D-E711D323AAD7}" sibTransId="{FB0EB358-98F7-4ABC-BCA2-C338EBF4EA04}"/>
    <dgm:cxn modelId="{40C7DA08-6F0E-469A-B8BC-20A044D86C63}" type="presOf" srcId="{FB0EB358-98F7-4ABC-BCA2-C338EBF4EA04}" destId="{FA5CF99E-000F-4C29-BEFA-96299C851E85}" srcOrd="1" destOrd="0" presId="urn:microsoft.com/office/officeart/2005/8/layout/cycle2"/>
    <dgm:cxn modelId="{3DB00918-D504-4D02-954D-1C5358419A7B}" srcId="{8A9A400E-F34E-4A29-BBA5-49FF1DC37FF7}" destId="{902EFDBF-BD75-4F51-9A9D-2ECA09563B82}" srcOrd="1" destOrd="0" parTransId="{2B311068-199F-4396-91EB-240DEC543D8E}" sibTransId="{6B677F25-7025-4E7C-8CD8-39EEDFD1037D}"/>
    <dgm:cxn modelId="{09BAA01D-43BB-45DD-8C5E-23E645E44CF4}" type="presOf" srcId="{2AFE660C-DA97-49B5-84D6-DA33BEFA8B54}" destId="{965FDD2D-C197-437C-B03E-70344D0FEF45}" srcOrd="0" destOrd="0" presId="urn:microsoft.com/office/officeart/2005/8/layout/cycle2"/>
    <dgm:cxn modelId="{77D6FD5C-B247-47D4-98BD-3F94D9BD3BFA}" srcId="{8A9A400E-F34E-4A29-BBA5-49FF1DC37FF7}" destId="{6DD908CF-37C4-4963-A648-638877851DF8}" srcOrd="0" destOrd="0" parTransId="{C8D563BD-40F0-42E6-8053-3AFA998D1CFF}" sibTransId="{9646C3B4-CAC8-4FB0-AD9A-073004F81116}"/>
    <dgm:cxn modelId="{C3B01D41-26A5-4885-8C6D-7C33CA670D94}" type="presOf" srcId="{6B677F25-7025-4E7C-8CD8-39EEDFD1037D}" destId="{BC04F767-EFE8-4109-8727-3B85F1422F74}" srcOrd="1" destOrd="0" presId="urn:microsoft.com/office/officeart/2005/8/layout/cycle2"/>
    <dgm:cxn modelId="{7530D844-A1DC-433B-9C89-E57A9C75ACB6}" type="presOf" srcId="{FB0EB358-98F7-4ABC-BCA2-C338EBF4EA04}" destId="{6DE166BD-1C8E-440F-9C84-1480F5C3E3D6}" srcOrd="0" destOrd="0" presId="urn:microsoft.com/office/officeart/2005/8/layout/cycle2"/>
    <dgm:cxn modelId="{5E38EF4A-413A-4A2B-9E10-163DAFE165C6}" type="presOf" srcId="{3AD86199-7FA1-4D54-B99B-324EB343CA31}" destId="{56C6DB26-0BC2-458D-9C1B-87D5AE6CBE34}" srcOrd="1" destOrd="0" presId="urn:microsoft.com/office/officeart/2005/8/layout/cycle2"/>
    <dgm:cxn modelId="{BF0E7456-FBCD-4E53-AF60-F9F6889EC526}" type="presOf" srcId="{902EFDBF-BD75-4F51-9A9D-2ECA09563B82}" destId="{A67D4C6F-0018-4F6C-A552-9FCFB2F431CA}" srcOrd="0" destOrd="0" presId="urn:microsoft.com/office/officeart/2005/8/layout/cycle2"/>
    <dgm:cxn modelId="{70999679-8607-4FC4-88DE-14D5155D6A6A}" type="presOf" srcId="{6B677F25-7025-4E7C-8CD8-39EEDFD1037D}" destId="{EF1F7C4B-4C60-4ABF-BF4E-BAE245996138}" srcOrd="0" destOrd="0" presId="urn:microsoft.com/office/officeart/2005/8/layout/cycle2"/>
    <dgm:cxn modelId="{1EB21B98-D83A-4FCD-AB8A-53F2A77086EF}" type="presOf" srcId="{3AD86199-7FA1-4D54-B99B-324EB343CA31}" destId="{9497AE16-62CD-4487-8F30-F2BE717D54FF}" srcOrd="0" destOrd="0" presId="urn:microsoft.com/office/officeart/2005/8/layout/cycle2"/>
    <dgm:cxn modelId="{6365349C-0F43-4F8A-B32B-615433BE7320}" type="presOf" srcId="{9646C3B4-CAC8-4FB0-AD9A-073004F81116}" destId="{F20B2FF5-5DF0-4E30-8D4C-7676BF90DFD6}" srcOrd="1" destOrd="0" presId="urn:microsoft.com/office/officeart/2005/8/layout/cycle2"/>
    <dgm:cxn modelId="{2A1436A7-8060-472F-9756-ACEAF64483EB}" type="presOf" srcId="{8A9A400E-F34E-4A29-BBA5-49FF1DC37FF7}" destId="{54D9AB86-5AB9-4D89-B6D5-AA459C74D7AF}" srcOrd="0" destOrd="0" presId="urn:microsoft.com/office/officeart/2005/8/layout/cycle2"/>
    <dgm:cxn modelId="{29558ED3-7A3E-4315-8AA3-27D01F7B8E85}" srcId="{8A9A400E-F34E-4A29-BBA5-49FF1DC37FF7}" destId="{2AFE660C-DA97-49B5-84D6-DA33BEFA8B54}" srcOrd="3" destOrd="0" parTransId="{E9539F01-F156-478E-A810-1FD89249BFD5}" sibTransId="{3AD86199-7FA1-4D54-B99B-324EB343CA31}"/>
    <dgm:cxn modelId="{30533FD4-C6D6-4CF9-9982-911B27BDE4A6}" type="presOf" srcId="{9646C3B4-CAC8-4FB0-AD9A-073004F81116}" destId="{1710829A-234E-49FD-8B1B-86FBF4FA1EA1}" srcOrd="0" destOrd="0" presId="urn:microsoft.com/office/officeart/2005/8/layout/cycle2"/>
    <dgm:cxn modelId="{582447E1-A761-477F-B47E-663B1BE11495}" type="presOf" srcId="{B23F6CA4-F8D6-48FD-B472-52E3435621AB}" destId="{279643EE-4355-4184-8BCB-55A3C0FE4FA2}" srcOrd="0" destOrd="0" presId="urn:microsoft.com/office/officeart/2005/8/layout/cycle2"/>
    <dgm:cxn modelId="{D5D0E7E4-55D6-43B4-B7A6-1480CC2D9379}" type="presOf" srcId="{6DD908CF-37C4-4963-A648-638877851DF8}" destId="{2CF6CB16-59A0-4660-9822-5D8D7B699CE0}" srcOrd="0" destOrd="0" presId="urn:microsoft.com/office/officeart/2005/8/layout/cycle2"/>
    <dgm:cxn modelId="{978FD3BA-F6A6-46FE-8DA4-347ABB552D4E}" type="presParOf" srcId="{54D9AB86-5AB9-4D89-B6D5-AA459C74D7AF}" destId="{2CF6CB16-59A0-4660-9822-5D8D7B699CE0}" srcOrd="0" destOrd="0" presId="urn:microsoft.com/office/officeart/2005/8/layout/cycle2"/>
    <dgm:cxn modelId="{2E65C19E-8169-4BE3-8FE2-42F5B0BE05BD}" type="presParOf" srcId="{54D9AB86-5AB9-4D89-B6D5-AA459C74D7AF}" destId="{1710829A-234E-49FD-8B1B-86FBF4FA1EA1}" srcOrd="1" destOrd="0" presId="urn:microsoft.com/office/officeart/2005/8/layout/cycle2"/>
    <dgm:cxn modelId="{56D6980C-6DDD-47B5-BE36-438B4E52C971}" type="presParOf" srcId="{1710829A-234E-49FD-8B1B-86FBF4FA1EA1}" destId="{F20B2FF5-5DF0-4E30-8D4C-7676BF90DFD6}" srcOrd="0" destOrd="0" presId="urn:microsoft.com/office/officeart/2005/8/layout/cycle2"/>
    <dgm:cxn modelId="{3FA8B82F-BA4C-474E-BCDF-A52D2DD204DC}" type="presParOf" srcId="{54D9AB86-5AB9-4D89-B6D5-AA459C74D7AF}" destId="{A67D4C6F-0018-4F6C-A552-9FCFB2F431CA}" srcOrd="2" destOrd="0" presId="urn:microsoft.com/office/officeart/2005/8/layout/cycle2"/>
    <dgm:cxn modelId="{831A15C6-628F-4A07-B8BE-5C2A86F37860}" type="presParOf" srcId="{54D9AB86-5AB9-4D89-B6D5-AA459C74D7AF}" destId="{EF1F7C4B-4C60-4ABF-BF4E-BAE245996138}" srcOrd="3" destOrd="0" presId="urn:microsoft.com/office/officeart/2005/8/layout/cycle2"/>
    <dgm:cxn modelId="{06E710E3-1FDA-4538-8C37-C30D629DB511}" type="presParOf" srcId="{EF1F7C4B-4C60-4ABF-BF4E-BAE245996138}" destId="{BC04F767-EFE8-4109-8727-3B85F1422F74}" srcOrd="0" destOrd="0" presId="urn:microsoft.com/office/officeart/2005/8/layout/cycle2"/>
    <dgm:cxn modelId="{6E1B0514-7C88-4425-8B44-BF189BC343BB}" type="presParOf" srcId="{54D9AB86-5AB9-4D89-B6D5-AA459C74D7AF}" destId="{279643EE-4355-4184-8BCB-55A3C0FE4FA2}" srcOrd="4" destOrd="0" presId="urn:microsoft.com/office/officeart/2005/8/layout/cycle2"/>
    <dgm:cxn modelId="{C0C5EC4B-4498-48B9-B122-99F584185ED5}" type="presParOf" srcId="{54D9AB86-5AB9-4D89-B6D5-AA459C74D7AF}" destId="{6DE166BD-1C8E-440F-9C84-1480F5C3E3D6}" srcOrd="5" destOrd="0" presId="urn:microsoft.com/office/officeart/2005/8/layout/cycle2"/>
    <dgm:cxn modelId="{356D33C3-1B9D-47F6-92ED-087ADD11403A}" type="presParOf" srcId="{6DE166BD-1C8E-440F-9C84-1480F5C3E3D6}" destId="{FA5CF99E-000F-4C29-BEFA-96299C851E85}" srcOrd="0" destOrd="0" presId="urn:microsoft.com/office/officeart/2005/8/layout/cycle2"/>
    <dgm:cxn modelId="{6D402524-32A3-4678-9F26-89C714500300}" type="presParOf" srcId="{54D9AB86-5AB9-4D89-B6D5-AA459C74D7AF}" destId="{965FDD2D-C197-437C-B03E-70344D0FEF45}" srcOrd="6" destOrd="0" presId="urn:microsoft.com/office/officeart/2005/8/layout/cycle2"/>
    <dgm:cxn modelId="{BB8F9C68-F091-467E-AEA5-77955B024272}" type="presParOf" srcId="{54D9AB86-5AB9-4D89-B6D5-AA459C74D7AF}" destId="{9497AE16-62CD-4487-8F30-F2BE717D54FF}" srcOrd="7" destOrd="0" presId="urn:microsoft.com/office/officeart/2005/8/layout/cycle2"/>
    <dgm:cxn modelId="{80A03A7B-E45C-41A1-86B4-20DB4B798428}" type="presParOf" srcId="{9497AE16-62CD-4487-8F30-F2BE717D54FF}" destId="{56C6DB26-0BC2-458D-9C1B-87D5AE6CBE3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6CB16-59A0-4660-9822-5D8D7B699CE0}">
      <dsp:nvSpPr>
        <dsp:cNvPr id="0" name=""/>
        <dsp:cNvSpPr/>
      </dsp:nvSpPr>
      <dsp:spPr>
        <a:xfrm>
          <a:off x="3279913" y="967"/>
          <a:ext cx="1582309" cy="1582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800" b="1" kern="1200" dirty="0">
              <a:latin typeface="Arial Black" panose="020B0A04020102020204" pitchFamily="34" charset="0"/>
            </a:rPr>
            <a:t>1 - DATOS &amp; KPIs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800" kern="1200" dirty="0">
              <a:latin typeface="Arial" panose="020B0604020202020204" pitchFamily="34" charset="0"/>
              <a:cs typeface="Arial" panose="020B0604020202020204" pitchFamily="34" charset="0"/>
            </a:rPr>
            <a:t>Dashboards activos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800" kern="1200" dirty="0">
              <a:latin typeface="Arial" panose="020B0604020202020204" pitchFamily="34" charset="0"/>
              <a:cs typeface="Arial" panose="020B0604020202020204" pitchFamily="34" charset="0"/>
            </a:rPr>
            <a:t>Alertas de fuga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800" kern="1200" dirty="0">
              <a:latin typeface="Arial" panose="020B0604020202020204" pitchFamily="34" charset="0"/>
              <a:cs typeface="Arial" panose="020B0604020202020204" pitchFamily="34" charset="0"/>
            </a:rPr>
            <a:t>Evolución de carrera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800" kern="1200" dirty="0">
              <a:latin typeface="Arial" panose="020B0604020202020204" pitchFamily="34" charset="0"/>
              <a:cs typeface="Arial" panose="020B0604020202020204" pitchFamily="34" charset="0"/>
            </a:rPr>
            <a:t>Brechas de skills</a:t>
          </a:r>
          <a:endParaRPr lang="es-ES" sz="800" kern="1200" dirty="0"/>
        </a:p>
      </dsp:txBody>
      <dsp:txXfrm>
        <a:off x="3511637" y="232691"/>
        <a:ext cx="1118861" cy="1118861"/>
      </dsp:txXfrm>
    </dsp:sp>
    <dsp:sp modelId="{1710829A-234E-49FD-8B1B-86FBF4FA1EA1}">
      <dsp:nvSpPr>
        <dsp:cNvPr id="0" name=""/>
        <dsp:cNvSpPr/>
      </dsp:nvSpPr>
      <dsp:spPr>
        <a:xfrm rot="2700000">
          <a:off x="4692213" y="1356064"/>
          <a:ext cx="419623" cy="5340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 dirty="0"/>
        </a:p>
      </dsp:txBody>
      <dsp:txXfrm>
        <a:off x="4710649" y="1418362"/>
        <a:ext cx="293736" cy="320417"/>
      </dsp:txXfrm>
    </dsp:sp>
    <dsp:sp modelId="{A67D4C6F-0018-4F6C-A552-9FCFB2F431CA}">
      <dsp:nvSpPr>
        <dsp:cNvPr id="0" name=""/>
        <dsp:cNvSpPr/>
      </dsp:nvSpPr>
      <dsp:spPr>
        <a:xfrm>
          <a:off x="4958622" y="1679676"/>
          <a:ext cx="1582309" cy="1582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800" b="1" kern="1200" dirty="0">
              <a:latin typeface="Arial Black" panose="020B0A04020102020204" pitchFamily="34" charset="0"/>
              <a:cs typeface="Arial" panose="020B0604020202020204" pitchFamily="34" charset="0"/>
            </a:rPr>
            <a:t>2-TRAYECTORIAS &amp; SEGMENTACIÓN</a:t>
          </a:r>
          <a:endParaRPr lang="es-ES" sz="800" kern="1200" dirty="0">
            <a:latin typeface="Arial Black" panose="020B0A04020102020204" pitchFamily="34" charset="0"/>
            <a:cs typeface="Arial" panose="020B0604020202020204" pitchFamily="34" charset="0"/>
          </a:endParaRP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800" kern="1200" dirty="0">
              <a:latin typeface="Arial" panose="020B0604020202020204" pitchFamily="34" charset="0"/>
              <a:cs typeface="Arial" panose="020B0604020202020204" pitchFamily="34" charset="0"/>
            </a:rPr>
            <a:t>Perfiles y arquetipos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800" kern="1200" dirty="0">
              <a:latin typeface="Arial" panose="020B0604020202020204" pitchFamily="34" charset="0"/>
              <a:cs typeface="Arial" panose="020B0604020202020204" pitchFamily="34" charset="0"/>
            </a:rPr>
            <a:t>Matriz de movilidad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800" kern="1200" dirty="0">
              <a:latin typeface="Arial" panose="020B0604020202020204" pitchFamily="34" charset="0"/>
              <a:cs typeface="Arial" panose="020B0604020202020204" pitchFamily="34" charset="0"/>
            </a:rPr>
            <a:t>Brechas y aspiraciones</a:t>
          </a:r>
          <a:endParaRPr lang="es-ES" sz="800" kern="1200" dirty="0"/>
        </a:p>
      </dsp:txBody>
      <dsp:txXfrm>
        <a:off x="5190346" y="1911400"/>
        <a:ext cx="1118861" cy="1118861"/>
      </dsp:txXfrm>
    </dsp:sp>
    <dsp:sp modelId="{EF1F7C4B-4C60-4ABF-BF4E-BAE245996138}">
      <dsp:nvSpPr>
        <dsp:cNvPr id="0" name=""/>
        <dsp:cNvSpPr/>
      </dsp:nvSpPr>
      <dsp:spPr>
        <a:xfrm rot="8100000">
          <a:off x="4709008" y="3034772"/>
          <a:ext cx="419623" cy="5340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 dirty="0"/>
        </a:p>
      </dsp:txBody>
      <dsp:txXfrm rot="10800000">
        <a:off x="4816459" y="3097070"/>
        <a:ext cx="293736" cy="320417"/>
      </dsp:txXfrm>
    </dsp:sp>
    <dsp:sp modelId="{279643EE-4355-4184-8BCB-55A3C0FE4FA2}">
      <dsp:nvSpPr>
        <dsp:cNvPr id="0" name=""/>
        <dsp:cNvSpPr/>
      </dsp:nvSpPr>
      <dsp:spPr>
        <a:xfrm>
          <a:off x="3279913" y="3358384"/>
          <a:ext cx="1582309" cy="1582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800" b="1" kern="1200" dirty="0">
              <a:latin typeface="Arial Black" panose="020B0A04020102020204" pitchFamily="34" charset="0"/>
              <a:cs typeface="Arial" panose="020B0604020202020204" pitchFamily="34" charset="0"/>
            </a:rPr>
            <a:t>3 - GOBERNANZA &amp; ACCIÓN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800" kern="1200" dirty="0">
              <a:latin typeface="Arial" panose="020B0604020202020204" pitchFamily="34" charset="0"/>
              <a:cs typeface="Arial" panose="020B0604020202020204" pitchFamily="34" charset="0"/>
            </a:rPr>
            <a:t>Comité de talento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800" kern="1200" dirty="0">
              <a:latin typeface="Arial" panose="020B0604020202020204" pitchFamily="34" charset="0"/>
              <a:cs typeface="Arial" panose="020B0604020202020204" pitchFamily="34" charset="0"/>
            </a:rPr>
            <a:t>Fichas vivas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800" kern="1200" dirty="0">
              <a:latin typeface="Arial" panose="020B0604020202020204" pitchFamily="34" charset="0"/>
              <a:cs typeface="Arial" panose="020B0604020202020204" pitchFamily="34" charset="0"/>
            </a:rPr>
            <a:t>Activación de planes             individuales</a:t>
          </a:r>
          <a:endParaRPr lang="es-ES" sz="800" kern="1200" dirty="0"/>
        </a:p>
      </dsp:txBody>
      <dsp:txXfrm>
        <a:off x="3511637" y="3590108"/>
        <a:ext cx="1118861" cy="1118861"/>
      </dsp:txXfrm>
    </dsp:sp>
    <dsp:sp modelId="{6DE166BD-1C8E-440F-9C84-1480F5C3E3D6}">
      <dsp:nvSpPr>
        <dsp:cNvPr id="0" name=""/>
        <dsp:cNvSpPr/>
      </dsp:nvSpPr>
      <dsp:spPr>
        <a:xfrm rot="13500000">
          <a:off x="3030299" y="3051568"/>
          <a:ext cx="419623" cy="5340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 dirty="0"/>
        </a:p>
      </dsp:txBody>
      <dsp:txXfrm rot="10800000">
        <a:off x="3137750" y="3202882"/>
        <a:ext cx="293736" cy="320417"/>
      </dsp:txXfrm>
    </dsp:sp>
    <dsp:sp modelId="{965FDD2D-C197-437C-B03E-70344D0FEF45}">
      <dsp:nvSpPr>
        <dsp:cNvPr id="0" name=""/>
        <dsp:cNvSpPr/>
      </dsp:nvSpPr>
      <dsp:spPr>
        <a:xfrm>
          <a:off x="1601204" y="1679676"/>
          <a:ext cx="1582309" cy="1582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800" b="1" kern="1200" dirty="0">
              <a:latin typeface="Arial Black" panose="020B0A04020102020204" pitchFamily="34" charset="0"/>
              <a:cs typeface="Arial" panose="020B0604020202020204" pitchFamily="34" charset="0"/>
            </a:rPr>
            <a:t>4- FEEDBACK 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800" kern="1200" dirty="0">
              <a:latin typeface="Arial" panose="020B0604020202020204" pitchFamily="34" charset="0"/>
              <a:cs typeface="Arial" panose="020B0604020202020204" pitchFamily="34" charset="0"/>
            </a:rPr>
            <a:t>Métricas post plan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800" kern="1200" dirty="0">
              <a:latin typeface="Arial" panose="020B0604020202020204" pitchFamily="34" charset="0"/>
              <a:cs typeface="Arial" panose="020B0604020202020204" pitchFamily="34" charset="0"/>
            </a:rPr>
            <a:t>Engagement y desempeño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800" kern="1200" dirty="0">
              <a:latin typeface="Arial" panose="020B0604020202020204" pitchFamily="34" charset="0"/>
              <a:cs typeface="Arial" panose="020B0604020202020204" pitchFamily="34" charset="0"/>
            </a:rPr>
            <a:t>Reajuste del sistema</a:t>
          </a:r>
          <a:endParaRPr lang="es-ES" sz="800" kern="1200" dirty="0"/>
        </a:p>
      </dsp:txBody>
      <dsp:txXfrm>
        <a:off x="1832928" y="1911400"/>
        <a:ext cx="1118861" cy="1118861"/>
      </dsp:txXfrm>
    </dsp:sp>
    <dsp:sp modelId="{9497AE16-62CD-4487-8F30-F2BE717D54FF}">
      <dsp:nvSpPr>
        <dsp:cNvPr id="0" name=""/>
        <dsp:cNvSpPr/>
      </dsp:nvSpPr>
      <dsp:spPr>
        <a:xfrm rot="18900000">
          <a:off x="3013504" y="1372859"/>
          <a:ext cx="419623" cy="5340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 dirty="0"/>
        </a:p>
      </dsp:txBody>
      <dsp:txXfrm>
        <a:off x="3031940" y="1524173"/>
        <a:ext cx="293736" cy="320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385D-F3BF-4DD6-A80B-F2BB0508F075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1F05C-4BFC-4D3A-93BA-9046CD71E27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834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1F05C-4BFC-4D3A-93BA-9046CD71E27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8577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A8095-FC0B-1024-6267-31E676AD4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8931276-D942-E9A3-7B40-136F69E19B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49E75CD-45F7-2B7E-6870-29B90C75C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AE04D4-176A-AD5B-A728-FD57FC823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1F05C-4BFC-4D3A-93BA-9046CD71E277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126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2A9D1-9C5C-5156-BB33-4E69EC6E8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D181DE0-7497-8799-3D72-F41306832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D588B3A-7661-56B7-7C67-1F92C4C5E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5417C1-2EA7-108B-5FE6-CBB4DB8E3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1F05C-4BFC-4D3A-93BA-9046CD71E277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2462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73CC9-BB0A-72E2-8CB1-85CA8563C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41D02F4-E5A6-C0F8-4E45-691514E042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602600E-B4C2-C753-CE2F-3DB4BDA47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0685B2-9C40-5ABE-414B-F8328C223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1F05C-4BFC-4D3A-93BA-9046CD71E277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3154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1F05C-4BFC-4D3A-93BA-9046CD71E277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7688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9AF21-BC88-A52D-4C4F-FF03699E9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98662C8-8DAB-EF7E-0D89-0596E31D6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7CF1F95-1AF0-FD64-68A5-A32E903A0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BE717E-0983-9A6F-452B-5BF92D771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1F05C-4BFC-4D3A-93BA-9046CD71E277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0380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CBEAC-01C7-0FFE-E3AA-EB6F6A2A7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29440B4-9019-CB7E-0427-02024A10D9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D18D8C4-2E77-891E-D5C3-35AF54C1D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A570B2-5BC2-5BBA-B163-F618589B1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1F05C-4BFC-4D3A-93BA-9046CD71E277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2668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3DD76-EB9B-A10D-B6AF-A5899A196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41450C2-5F97-A96B-5ACE-E9F0B47355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A96524-8230-4AD9-8569-E1262B9C5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B96FF5-3E8D-4A78-19D7-C4763F8647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1F05C-4BFC-4D3A-93BA-9046CD71E277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570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1F05C-4BFC-4D3A-93BA-9046CD71E277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8886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1F05C-4BFC-4D3A-93BA-9046CD71E27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703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1F05C-4BFC-4D3A-93BA-9046CD71E277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7470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B9914-F427-9466-6B25-A7628319C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8D92BAD-9C94-6FF8-6582-DBD107C96B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92275E4-04B2-E9EF-B89E-A1EFE206A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EA0245-59BB-7A1C-B7B2-0CE9CD233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1F05C-4BFC-4D3A-93BA-9046CD71E277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9545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2C1C4-4251-D857-1B06-9E87B067E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B370C4A-7F3F-F1D5-2357-F1C3D49FFC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B0C5752-5C89-728A-E770-6A8896366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B60025-0EF0-3C02-ACB8-FC0E06835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1F05C-4BFC-4D3A-93BA-9046CD71E277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8231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5F6ED-C95D-FC2C-8887-24803E681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5CB865A-CCEE-3731-4CE9-C00628C687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A6B0B7F-9731-7987-C2B5-9C4B66F34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B97165-7BC5-E66A-7777-D5C402AB8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1F05C-4BFC-4D3A-93BA-9046CD71E277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6794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B7B89-0AEF-0886-5CA7-8CA3D30DF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9C57E31-5E2B-91D1-4C67-98F60922E7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C5599A9-3D47-B23D-4D26-9FB606A36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B4B6F8-426E-D831-79A6-9CCE20D1F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1F05C-4BFC-4D3A-93BA-9046CD71E277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252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3CB62-5E7B-FB6B-958E-800CFBAD1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ED2A67F-3FAB-91BD-EE98-3DE06DE6B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78E3FAE-D870-91CA-6D46-03E06ACE3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961DDF-57E8-3D7F-3872-C2A903AEB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1F05C-4BFC-4D3A-93BA-9046CD71E277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176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4234A-642C-C60E-206E-EB5E0DE03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D801E-3D15-7B44-579F-8A85A47C6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EA6068-7A7E-5223-7761-AC5DCB55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E7FB0B-8240-CB3D-8B47-047CF930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02F31A-E0B4-84F4-8E60-5E49327F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654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AA841-8DC2-F82B-11B6-91DCFAF3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685BE-F44D-BF35-67B0-A7E7A2C4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018713-C634-8A18-EC2C-6EA7F60C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AE26A-ED23-77EE-A4DF-B3E9298E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E9392-11E2-AE39-89F2-7170DF36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701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080792-4EFC-4921-B4F2-17800D80C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1F2B6A-1913-8055-FC95-1456E6110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FCE1AD-628C-0FC4-FC41-CA362A32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598B8-E6ED-43E3-D2E0-842A0AF8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9E7D39-3026-5B00-B726-6D1D6F08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267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A0F8A-6CDC-4089-367D-7CA31959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BCD57-DB82-78A0-1304-C65B4A5A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473D0F-96BD-B3BB-2476-6EB45C90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36D7EE-7995-9AC4-38D3-41AA9215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67658-E119-0268-A810-717356A4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700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8E002-14F2-837F-17D8-44D06735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8A26CC-C7C8-E52B-D085-165C60DE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C79BD1-7A20-5A35-B235-655D8AFC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76700F-D374-742D-7ADB-12222BEA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9EB2BD-C95C-3A2D-FA55-5A82C795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841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D19A0-5A05-E583-4B79-3D05AA6E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4825C-30E6-2F2B-30F1-0C224F504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E6AFC8-3E4C-1112-DE8F-B8BDA7BCF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36BDF0-C089-2AC9-9C02-F930F37A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148FC9-3418-8E57-79FF-4D251C24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BE60D5-D77B-6E2D-1E79-5988F740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54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68BE2-45FF-B087-6B4B-6A942B28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AACCB6-47A4-ECBB-F66C-A9E421DBD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C41CD6-B355-42AF-931C-0906735FB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0CC64A-F595-FD8D-1660-D7F7B9BA1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96E0B5-9139-68E8-28C4-565DB102D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9B09E1-098A-7FEA-F7D3-DA2FBB2E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457FF9-D4C0-750C-E4AA-02D0A9A7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BE8371-7646-7EEC-40B7-F611E9B6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24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451F3-1BB6-B561-3E12-D2B2490A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862056-A3C2-F948-9E5F-62AD8CC5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C00FA0-DAEE-4132-7DDD-7F2582CD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BEB110-4080-FCD6-2A13-EC46760A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125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93B289-0CA8-2B3F-E502-9C1DA023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F17212-60B9-625D-3B51-DE5CA5C4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439C7F-2DA9-C2E8-5A55-35BFB453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916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2F624-DD51-BF6A-BC98-1C9D3289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461F6-15D4-94E2-EBBF-1344D19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40BC51-A695-A46E-996D-71B32B435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929166-6C67-59A7-F799-B9AF4C46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0D264C-F00B-CD19-2AE6-9AD8065F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0FC579-C760-9F3D-0CC5-FFA315BC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6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B17CF-9DD9-E812-329F-C92F2D7F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E92434-F178-53A1-9F72-08E678065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DF9808-23E0-6095-F419-CF55C519C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33311F-EBE5-18B2-AEE1-2EDDDBCC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DD740F-2DA0-7DD9-DEF6-FAA6ACDA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5E06D0-5525-6678-9CC7-123B0969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804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C44925-8943-FE62-8406-C63942B9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D74E5F-DA60-B022-0692-0A4F14BD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3AB383-7AF5-4143-43ED-3AF8F6CF9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C1D84E-6256-003B-8E5C-5BB09F009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842550-28C1-C9D0-6CCD-EE52BBCFF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521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7A38D-3E5E-35FA-C5DB-F76900A13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614" y="251101"/>
            <a:ext cx="10711542" cy="1216235"/>
          </a:xfrm>
        </p:spPr>
        <p:txBody>
          <a:bodyPr>
            <a:noAutofit/>
          </a:bodyPr>
          <a:lstStyle/>
          <a:p>
            <a:r>
              <a:rPr lang="es-ES" sz="9600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Renuncia de Empleados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7E48AD-CD26-6065-7646-28926C6F8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60" y="5390664"/>
            <a:ext cx="11810850" cy="1222321"/>
          </a:xfrm>
        </p:spPr>
        <p:txBody>
          <a:bodyPr>
            <a:normAutofit lnSpcReduction="10000"/>
          </a:bodyPr>
          <a:lstStyle/>
          <a:p>
            <a:r>
              <a:rPr lang="es-ES" sz="3700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Churn Employee</a:t>
            </a:r>
          </a:p>
          <a:p>
            <a:r>
              <a:rPr lang="es-ES" sz="3700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Proyecto Discovery + Machine Learning -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64A643-9353-48CD-E368-4DE0D0CFC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20" y="1467336"/>
            <a:ext cx="5638160" cy="375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0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F8B30-BADF-7773-E125-F774455DA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C49EC-1C18-4256-01CF-7A6C184F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715" y="314325"/>
            <a:ext cx="8889430" cy="502163"/>
          </a:xfr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Sales Representative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C5542A-11D5-577F-7380-ED2BF63E9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5592" y="1102915"/>
            <a:ext cx="6643938" cy="360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Departamento</a:t>
            </a: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Sales.</a:t>
            </a:r>
          </a:p>
          <a:p>
            <a:pPr>
              <a:buNone/>
            </a:pPr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Arquetipo Dominante </a:t>
            </a: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Técnico Científico en la Sombra + Alienado.</a:t>
            </a:r>
          </a:p>
          <a:p>
            <a:pPr>
              <a:buNone/>
            </a:pPr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</a:t>
            </a: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Puesto con mayor abandono de toda la empresa, riesgo intrínseco en el modelo.</a:t>
            </a: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Varón, soltero con formación científica / medica, nivel entrada (juniors).</a:t>
            </a:r>
            <a:endParaRPr lang="es-E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Riesgos Clave</a:t>
            </a: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 rotación , baja satisfacción interpersonal.</a:t>
            </a: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Formación científica en rol de ventas que genera desalineación.</a:t>
            </a: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Elevada carga, horas extra, sin apoyo social ni emocional.</a:t>
            </a:r>
            <a:endParaRPr lang="es-E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Diagnostico</a:t>
            </a:r>
          </a:p>
          <a:p>
            <a:pPr>
              <a:buNone/>
            </a:pPr>
            <a:r>
              <a:rPr lang="es-E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trabajador requiere alinear su plan de carrera con su formación.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CCBEE4C-F604-A4F4-134B-BBE35F2AD25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5592" y="4646085"/>
            <a:ext cx="6390802" cy="19697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altLang="es-ES" b="1" dirty="0">
                <a:solidFill>
                  <a:srgbClr val="002060"/>
                </a:solidFill>
                <a:latin typeface="Arial Black" panose="020B0A04020102020204" pitchFamily="34" charset="0"/>
              </a:rPr>
              <a:t>Plan de Acción</a:t>
            </a:r>
            <a:endParaRPr kumimoji="0" lang="es-ES" altLang="es-ES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 Black" panose="020B0A040201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ES" altLang="es-ES" sz="1300" b="1" dirty="0">
                <a:solidFill>
                  <a:srgbClr val="002060"/>
                </a:solidFill>
                <a:latin typeface="Arial" panose="020B0604020202020204" pitchFamily="34" charset="0"/>
              </a:rPr>
              <a:t>Reformular expectativas</a:t>
            </a:r>
            <a:r>
              <a:rPr lang="es-ES" altLang="es-ES" sz="1300" dirty="0">
                <a:solidFill>
                  <a:srgbClr val="002060"/>
                </a:solidFill>
                <a:latin typeface="Arial" panose="020B0604020202020204" pitchFamily="34" charset="0"/>
              </a:rPr>
              <a:t>: Alinear rol y carrera con perfil científico para dar sentido y propósito.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ES" altLang="es-ES" sz="1300" b="1" dirty="0">
                <a:solidFill>
                  <a:srgbClr val="002060"/>
                </a:solidFill>
                <a:latin typeface="Arial" panose="020B0604020202020204" pitchFamily="34" charset="0"/>
              </a:rPr>
              <a:t>Fortalecer redes sociales</a:t>
            </a:r>
            <a:r>
              <a:rPr kumimoji="0" lang="es-ES" altLang="es-ES" sz="13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Iniciativas de integración social y mentoría para combatir la desconexión.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ES" altLang="es-ES" sz="1300" b="1" dirty="0">
                <a:solidFill>
                  <a:srgbClr val="002060"/>
                </a:solidFill>
                <a:latin typeface="Arial" panose="020B0604020202020204" pitchFamily="34" charset="0"/>
              </a:rPr>
              <a:t>Reducir las horas extras</a:t>
            </a:r>
            <a:r>
              <a:rPr lang="es-ES" altLang="es-ES" sz="1300" dirty="0">
                <a:solidFill>
                  <a:srgbClr val="002060"/>
                </a:solidFill>
                <a:latin typeface="Arial" panose="020B0604020202020204" pitchFamily="34" charset="0"/>
              </a:rPr>
              <a:t>: Mejor planificación y supervisión para evitar sobrecarga.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ES" sz="13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Potenciar el involucramiento</a:t>
            </a:r>
            <a:r>
              <a:rPr lang="es-ES" altLang="es-ES" sz="1300" dirty="0">
                <a:solidFill>
                  <a:srgbClr val="002060"/>
                </a:solidFill>
                <a:latin typeface="Arial" panose="020B0604020202020204" pitchFamily="34" charset="0"/>
              </a:rPr>
              <a:t>: Programas que aumenten el sentido de pertenencia y satisfacción laboral.</a:t>
            </a:r>
            <a:endParaRPr kumimoji="0" lang="es-ES" altLang="es-ES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CDAFE8-432D-DD42-F8FB-5F7939FD1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02" y="205993"/>
            <a:ext cx="771229" cy="85830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CE4BD95-6EF4-AAA7-CC4F-21C0B656B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443" y="186108"/>
            <a:ext cx="591088" cy="8781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1B0D2C5-4706-7A85-2F4C-1A798A390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043" y="122431"/>
            <a:ext cx="781159" cy="8859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53B44C1-B6A2-9EDA-4CE3-B181F7CA0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560" y="1463040"/>
            <a:ext cx="5022128" cy="515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2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02F49-B9EC-90E1-BBC6-071FC75AF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2D9DF-7FE4-2438-C95B-736BD98F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36" y="301789"/>
            <a:ext cx="10515600" cy="31591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Conclusiones finales perfiles de Riesgo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88F80E6-58C6-C0E7-4E61-E1B69702B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" y="6129701"/>
            <a:ext cx="11181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AC3F5D-F27F-C3DD-2403-C5842D13D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76" y="5448215"/>
            <a:ext cx="11181080" cy="11079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800" b="1" dirty="0">
                <a:solidFill>
                  <a:srgbClr val="002060"/>
                </a:solidFill>
                <a:latin typeface="Arial" panose="020B0604020202020204" pitchFamily="34" charset="0"/>
              </a:rPr>
              <a:t>Conclusiones Finales</a:t>
            </a:r>
            <a:endParaRPr lang="es-ES" altLang="es-ES" sz="1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Ejecutivo Bajo Presión </a:t>
            </a: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- Abandono por agotamiento sin apoyo. Objetivo: </a:t>
            </a:r>
            <a:r>
              <a:rPr lang="es-ES" altLang="es-E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Evitar Burnout profesional.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Técnico Científico en la Sombra </a:t>
            </a: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- Desconexión emocional y falta contención. Objetivo: </a:t>
            </a:r>
            <a:r>
              <a:rPr lang="es-ES" altLang="es-E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Mentoría al junior.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Alienado</a:t>
            </a: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 -  Aislamiento y falta de propósito. Objetivo</a:t>
            </a:r>
            <a:r>
              <a:rPr lang="es-ES" altLang="es-E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: </a:t>
            </a:r>
            <a:r>
              <a:rPr lang="es-ES" altLang="es-E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Integración social.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D7EB1B6-DBAA-F5DB-9BBF-FEB3BA35B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36" y="782043"/>
            <a:ext cx="11240420" cy="457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8F21E-A6BA-630F-8CEF-04F132F6A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A3CB1-1F1C-0AE2-5415-0DA76261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7" y="304555"/>
            <a:ext cx="10515600" cy="31591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Diseño del Sistema de Gestión del Talento Interno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62841A-E689-4118-38C1-7F4C95E3A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" y="6129701"/>
            <a:ext cx="11181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8EB8EFB-7297-5655-24D7-3C05EE690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46" y="5102205"/>
            <a:ext cx="11359193" cy="13634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Síntesis Estratégica:</a:t>
            </a:r>
          </a:p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 &amp; KPIs – Convertir señales dispersas en decisiones con foco humano.</a:t>
            </a:r>
          </a:p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Trayectorias &amp; Segmentación – Alinear desarrollo profesional con formación y oportunidades de negocio.</a:t>
            </a:r>
          </a:p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Gobernanza del dato – Conectar estrategia, datos y acción en una gestión continua.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21476D6-06A8-CDD8-0F13-071A0DD0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46" y="751090"/>
            <a:ext cx="11359193" cy="419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2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C9755-7F75-0D97-A635-996568124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A0698-2B7F-8B36-E86D-C2855269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58" y="231789"/>
            <a:ext cx="10515600" cy="31591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Datos &amp; KPIs en el Sistema de Gestión de Talento Interno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B07C70F-AF41-01AB-31EA-E2EC470D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" y="6129701"/>
            <a:ext cx="11181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6DCA6C2-A1FC-ABAF-83A2-BC98E2B71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26" y="5017007"/>
            <a:ext cx="11528547" cy="17336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Síntesis Estratégica:</a:t>
            </a:r>
          </a:p>
          <a:p>
            <a:pPr>
              <a:buNone/>
            </a:pPr>
            <a:r>
              <a:rPr lang="es-E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Transformación de métricas aisladas a inteligencia integrada.</a:t>
            </a:r>
          </a:p>
          <a:p>
            <a:pPr>
              <a:buNone/>
            </a:pPr>
            <a:r>
              <a:rPr lang="es-E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Gestión basada en alertas en señales tempranas.</a:t>
            </a:r>
          </a:p>
          <a:p>
            <a:pPr>
              <a:buNone/>
            </a:pPr>
            <a:r>
              <a:rPr lang="es-E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con propósito, alineación formación con carrera y trayectorias reales. </a:t>
            </a:r>
          </a:p>
          <a:p>
            <a:pPr marL="0" indent="0">
              <a:buNone/>
            </a:pPr>
            <a:r>
              <a:rPr lang="es-E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Transformación de archivos Excel en un Cuadro de Mando Integral con Dashboard Operativo.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59A7D4-A0F1-C4E0-47A7-14576D416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27" y="731519"/>
            <a:ext cx="11528546" cy="415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5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12795-F395-EBF9-C3BF-030A4EB45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BCCAA-97C7-D1B6-E5D0-707E2604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59" y="273902"/>
            <a:ext cx="10515600" cy="31591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Trayectorias en el Sistema de Gestión de Talento Interno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A7CAAE6-FEB6-52CF-4DC6-DC4B0035B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" y="6129701"/>
            <a:ext cx="11181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595A0A3-C6A4-6034-2ED3-A752000D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59" y="4796340"/>
            <a:ext cx="11529480" cy="19246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Síntesis Estratégica:</a:t>
            </a:r>
          </a:p>
          <a:p>
            <a:pPr>
              <a:buNone/>
            </a:pP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Detecta trayectorias tipos y etapas críticas del ciclo de permanencia.</a:t>
            </a:r>
          </a:p>
          <a:p>
            <a:pPr>
              <a:buNone/>
            </a:pP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 el talento según arquetipos para una gestión más precisa.</a:t>
            </a:r>
          </a:p>
          <a:p>
            <a:pPr>
              <a:buNone/>
            </a:pP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matriz de bloqueo y potencial identifica estancamientos clave.</a:t>
            </a:r>
          </a:p>
          <a:p>
            <a:pPr>
              <a:buNone/>
            </a:pP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mapa de oportunidades conecta negocio con crecimiento interno.</a:t>
            </a:r>
          </a:p>
          <a:p>
            <a:pPr>
              <a:buNone/>
            </a:pP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 decisiones basadas en datos, equidad y proyección estratégica.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636A3F2-C75B-06A9-73C3-FD95C16C7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59" y="714980"/>
            <a:ext cx="11529481" cy="395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8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3510C-764E-ADB8-E279-DD0AF70BA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AC7B2-A3AF-47DC-77F5-60409EE3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02" y="304555"/>
            <a:ext cx="11489634" cy="31591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Gobernanza del Talento en Sistema de Gestión de Talento Interno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7EC2678-469A-A124-5659-73012CD89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" y="6129701"/>
            <a:ext cx="11181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F67DE0-ADF1-72F4-072E-F8A8C1ECC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49" y="5595234"/>
            <a:ext cx="11181080" cy="9582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Síntesis Estratégica: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sistema de gestión del talento sin gobernanza activa se convierte en una base de datos sin alma.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gobernanza lo transforma en una herramienta de transformación real.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017677-764C-C5B1-A7EE-0BB7F0B7A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07" y="804474"/>
            <a:ext cx="10331963" cy="470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23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941DC-173C-DFC5-6983-E4E199A12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A5F9B-071D-A223-3F99-B5F920AD7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54" y="304554"/>
            <a:ext cx="11810364" cy="315912"/>
          </a:xfrm>
        </p:spPr>
        <p:txBody>
          <a:bodyPr>
            <a:noAutofit/>
          </a:bodyPr>
          <a:lstStyle/>
          <a:p>
            <a:r>
              <a:rPr lang="es-ES" sz="20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Despliegue Plan de Gobernanza, Estructura por Bloques y Mapa de Responsables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F320CBA-A31A-3014-4527-5A861805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" y="6129701"/>
            <a:ext cx="11181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EDE3E7B-3EF4-93A6-E2C7-9697D268C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66" y="4943433"/>
            <a:ext cx="11370906" cy="160249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Síntesis Estratégica:</a:t>
            </a:r>
          </a:p>
          <a:p>
            <a:pPr>
              <a:buNone/>
            </a:pP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Analytics provee los datos, alertas y visualizaciones estructuradas.</a:t>
            </a:r>
          </a:p>
          <a:p>
            <a:pPr>
              <a:buNone/>
            </a:pP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RRHH articula los procesos, coordina respuestas y asegurar la ejecución.</a:t>
            </a:r>
          </a:p>
          <a:p>
            <a:pPr>
              <a:buNone/>
            </a:pP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Managers ejecutan acciones de desarrollo, contención o reestructuración local.</a:t>
            </a:r>
          </a:p>
          <a:p>
            <a:pPr>
              <a:buNone/>
            </a:pP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legítima y alinea las decisiones al negocio.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F00256D-F4E6-0F79-3A68-6AC06EB8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66" y="758925"/>
            <a:ext cx="11370906" cy="404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26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0FFF-9698-DF81-FAE0-F9336A4A0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7DF32-FAB7-4240-2214-7546E1E1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49" y="304555"/>
            <a:ext cx="10515600" cy="315912"/>
          </a:xfrm>
        </p:spPr>
        <p:txBody>
          <a:bodyPr>
            <a:noAutofit/>
          </a:bodyPr>
          <a:lstStyle/>
          <a:p>
            <a:r>
              <a:rPr lang="es-ES" sz="2400" dirty="0">
                <a:solidFill>
                  <a:srgbClr val="002060"/>
                </a:solidFill>
                <a:latin typeface="Arial Black" panose="020B0A04020102020204" pitchFamily="34" charset="0"/>
              </a:rPr>
              <a:t>Síntesis Visual del Sistema de Gestión del Talento</a:t>
            </a:r>
            <a:endParaRPr lang="es-ES" sz="2400" b="1" dirty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BF91DA1-0F86-E519-4777-C066C6449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" y="6129701"/>
            <a:ext cx="11181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E6FED97-3AA9-73FC-917F-EA2F3478D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49" y="5757707"/>
            <a:ext cx="11181080" cy="8853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Síntesis Estratégica:</a:t>
            </a:r>
            <a:endParaRPr lang="es-ES" sz="1100" dirty="0"/>
          </a:p>
          <a:p>
            <a:pPr marL="0" indent="0">
              <a:buNone/>
            </a:pPr>
            <a:r>
              <a:rPr lang="es-E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talento se gestiona como un sistema vivo: con datos, trayectorias y decisiones conectadas que permiten anticipar, cuidar y desarrollar a las personas.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74B143D-B646-DE5E-5EDF-D57B045807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689204"/>
              </p:ext>
            </p:extLst>
          </p:nvPr>
        </p:nvGraphicFramePr>
        <p:xfrm>
          <a:off x="2013020" y="718256"/>
          <a:ext cx="8142137" cy="4941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926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CF1D5-6819-54B7-1D7E-7B076FF9C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9AEC8-0A5E-0859-DF45-4A78ACDC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81" y="224888"/>
            <a:ext cx="11489634" cy="315912"/>
          </a:xfrm>
        </p:spPr>
        <p:txBody>
          <a:bodyPr>
            <a:noAutofit/>
          </a:bodyPr>
          <a:lstStyle/>
          <a:p>
            <a:r>
              <a:rPr lang="es-ES" sz="23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Calendario Implementación I: Fase Piloto y Escalado del Sistema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55F7D3B-C2BC-3D6B-2F25-3EC17FFF3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" y="6129701"/>
            <a:ext cx="11181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1D59D91-D9DD-BBBE-3206-FAEFF4F2C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722" y="5687800"/>
            <a:ext cx="10533459" cy="95821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Síntesis Estratégica:</a:t>
            </a:r>
          </a:p>
          <a:p>
            <a:pPr>
              <a:buNone/>
            </a:pP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 Piloto: Trimestre 1. Objetivo – Validar en entorno controlado, ajustar dinámicas reales y demostrar valor estratégico tangible.</a:t>
            </a:r>
          </a:p>
          <a:p>
            <a:pPr>
              <a:buNone/>
            </a:pP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Escalado e Institucionalización: Trimestre 2. Objetivo – Convertir la gestión del talento en proceso continuo de negocio.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554A98-76E2-3818-CEF8-33C54C38F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21" y="618975"/>
            <a:ext cx="10533459" cy="49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92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53B88-EF6C-928A-91EF-C8351DAF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589C7-3AA5-D72D-8BF6-17CAAB24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34" y="223218"/>
            <a:ext cx="11181080" cy="315912"/>
          </a:xfrm>
        </p:spPr>
        <p:txBody>
          <a:bodyPr>
            <a:noAutofit/>
          </a:bodyPr>
          <a:lstStyle/>
          <a:p>
            <a:r>
              <a:rPr lang="es-ES" sz="23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Calendario Implementación II: Consolidación y Optimización.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E0454CA-9F7C-ECAD-540F-375DFA5B7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" y="6129701"/>
            <a:ext cx="11181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78811EF-DB8A-CEB0-A2A0-5C292F09D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92" y="5729295"/>
            <a:ext cx="9915331" cy="94436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Síntesis Estratégica:</a:t>
            </a: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 Consolidación: Trimestre 3 -  Dar madurez al modelo asegurando que sea un proceso estable, predecible y transversal</a:t>
            </a:r>
          </a:p>
          <a:p>
            <a:pPr>
              <a:buNone/>
            </a:pP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Fase Optimización: Trimestre 4 – Ajustar la gestión del talento al ritmo operativo y estratégico de la empresa.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93A969-92D4-83B8-122F-AA8DEBF39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334" y="656524"/>
            <a:ext cx="9915331" cy="492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D7268-1823-3B4D-2CA0-FECB39159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00BEE-5C5C-40F2-98C7-1113CDDA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59" y="363244"/>
            <a:ext cx="11181081" cy="31591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La empresa tiene un problema de abandono de trabajadores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2EC016-84D6-3CFC-A745-3B459A717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" y="6129701"/>
            <a:ext cx="11181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F85F12F-ABC6-F5CC-EB1A-997A5F94E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59" y="5521841"/>
            <a:ext cx="11210243" cy="430887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800" dirty="0">
                <a:solidFill>
                  <a:srgbClr val="002060"/>
                </a:solidFill>
                <a:latin typeface="Arial" panose="020B0604020202020204" pitchFamily="34" charset="0"/>
              </a:rPr>
              <a:t>Han abandonado la empresa </a:t>
            </a:r>
            <a:r>
              <a:rPr lang="es-ES" altLang="es-ES" sz="2200" b="1" dirty="0">
                <a:solidFill>
                  <a:srgbClr val="FF0000"/>
                </a:solidFill>
                <a:latin typeface="Arial" panose="020B0604020202020204" pitchFamily="34" charset="0"/>
              </a:rPr>
              <a:t>237</a:t>
            </a:r>
            <a:r>
              <a:rPr lang="es-ES" altLang="es-ES" sz="22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s-ES" altLang="es-ES" sz="2200" b="1" dirty="0">
                <a:solidFill>
                  <a:srgbClr val="FF0000"/>
                </a:solidFill>
                <a:latin typeface="Arial" panose="020B0604020202020204" pitchFamily="34" charset="0"/>
              </a:rPr>
              <a:t>trabajadores</a:t>
            </a:r>
            <a:r>
              <a:rPr lang="es-ES" altLang="es-ES" sz="1800" dirty="0">
                <a:solidFill>
                  <a:srgbClr val="002060"/>
                </a:solidFill>
                <a:latin typeface="Arial" panose="020B0604020202020204" pitchFamily="34" charset="0"/>
              </a:rPr>
              <a:t>, un </a:t>
            </a:r>
            <a:r>
              <a:rPr lang="es-ES" altLang="es-ES" sz="2200" b="1" dirty="0">
                <a:solidFill>
                  <a:srgbClr val="002060"/>
                </a:solidFill>
                <a:latin typeface="Arial" panose="020B0604020202020204" pitchFamily="34" charset="0"/>
              </a:rPr>
              <a:t>16%</a:t>
            </a:r>
            <a:r>
              <a:rPr lang="es-ES" altLang="es-ES" sz="1800" dirty="0">
                <a:solidFill>
                  <a:srgbClr val="002060"/>
                </a:solidFill>
                <a:latin typeface="Arial" panose="020B0604020202020204" pitchFamily="34" charset="0"/>
              </a:rPr>
              <a:t> de la </a:t>
            </a:r>
            <a:r>
              <a:rPr lang="es-ES" altLang="es-ES" sz="2200" b="1" dirty="0">
                <a:solidFill>
                  <a:srgbClr val="002060"/>
                </a:solidFill>
                <a:latin typeface="Arial" panose="020B0604020202020204" pitchFamily="34" charset="0"/>
              </a:rPr>
              <a:t>plantilla</a:t>
            </a:r>
            <a:r>
              <a:rPr lang="es-ES" altLang="es-ES" sz="1800" dirty="0">
                <a:solidFill>
                  <a:srgbClr val="002060"/>
                </a:solidFill>
                <a:latin typeface="Arial" panose="020B0604020202020204" pitchFamily="34" charset="0"/>
              </a:rPr>
              <a:t>, con un </a:t>
            </a:r>
            <a:r>
              <a:rPr lang="es-ES" altLang="es-ES" sz="2200" b="1" dirty="0">
                <a:solidFill>
                  <a:srgbClr val="FF0000"/>
                </a:solidFill>
                <a:latin typeface="Arial" panose="020B0604020202020204" pitchFamily="34" charset="0"/>
              </a:rPr>
              <a:t>coste</a:t>
            </a:r>
            <a:r>
              <a:rPr lang="es-ES" altLang="es-ES" sz="1800" dirty="0">
                <a:solidFill>
                  <a:srgbClr val="FF0000"/>
                </a:solidFill>
                <a:latin typeface="Arial" panose="020B0604020202020204" pitchFamily="34" charset="0"/>
              </a:rPr>
              <a:t> de </a:t>
            </a:r>
            <a:r>
              <a:rPr lang="es-ES" altLang="es-ES" sz="2200" b="1" dirty="0">
                <a:solidFill>
                  <a:srgbClr val="FF0000"/>
                </a:solidFill>
                <a:latin typeface="Arial" panose="020B0604020202020204" pitchFamily="34" charset="0"/>
              </a:rPr>
              <a:t>2,7 M €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FAC2839-6ABD-2581-F2EE-7120F57F3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97" y="1189528"/>
            <a:ext cx="11239405" cy="386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2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B2E05-CF88-12F1-859D-C820B898E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035A5-5E15-A494-CC27-88308FB9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59" y="492077"/>
            <a:ext cx="11181081" cy="31591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Situación actual de abandono de trabajadores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4EC5AFF-EF67-A8EA-A44D-F3A88E35D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" y="6129701"/>
            <a:ext cx="11181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30669D2-86F2-974A-885F-67B05727B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59" y="5037094"/>
            <a:ext cx="11210243" cy="1261884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800" dirty="0">
                <a:solidFill>
                  <a:srgbClr val="002060"/>
                </a:solidFill>
                <a:latin typeface="Arial" panose="020B0604020202020204" pitchFamily="34" charset="0"/>
              </a:rPr>
              <a:t>Se estima un abandono de  </a:t>
            </a:r>
            <a:r>
              <a:rPr lang="es-ES" altLang="es-ES" sz="2200" b="1" dirty="0">
                <a:solidFill>
                  <a:srgbClr val="FF0000"/>
                </a:solidFill>
                <a:latin typeface="Arial" panose="020B0604020202020204" pitchFamily="34" charset="0"/>
              </a:rPr>
              <a:t>75 trabajadores</a:t>
            </a:r>
            <a:r>
              <a:rPr lang="es-ES" altLang="es-ES" sz="1800" dirty="0">
                <a:solidFill>
                  <a:srgbClr val="002060"/>
                </a:solidFill>
                <a:latin typeface="Arial" panose="020B0604020202020204" pitchFamily="34" charset="0"/>
              </a:rPr>
              <a:t>, con un </a:t>
            </a:r>
            <a:r>
              <a:rPr lang="es-ES" altLang="es-ES" sz="2200" b="1" dirty="0">
                <a:solidFill>
                  <a:srgbClr val="FF0000"/>
                </a:solidFill>
                <a:latin typeface="Arial" panose="020B0604020202020204" pitchFamily="34" charset="0"/>
              </a:rPr>
              <a:t>coste</a:t>
            </a:r>
            <a:r>
              <a:rPr lang="es-ES" altLang="es-ES" sz="1800" dirty="0">
                <a:solidFill>
                  <a:srgbClr val="FF0000"/>
                </a:solidFill>
                <a:latin typeface="Arial" panose="020B0604020202020204" pitchFamily="34" charset="0"/>
              </a:rPr>
              <a:t> de </a:t>
            </a:r>
            <a:r>
              <a:rPr lang="es-ES" altLang="es-ES" sz="2200" b="1" dirty="0">
                <a:solidFill>
                  <a:srgbClr val="FF0000"/>
                </a:solidFill>
                <a:latin typeface="Arial" panose="020B0604020202020204" pitchFamily="34" charset="0"/>
              </a:rPr>
              <a:t>0,625 M € </a:t>
            </a:r>
            <a:r>
              <a:rPr lang="es-ES" altLang="es-ES" sz="1800" dirty="0">
                <a:solidFill>
                  <a:srgbClr val="002060"/>
                </a:solidFill>
                <a:latin typeface="Arial" panose="020B0604020202020204" pitchFamily="34" charset="0"/>
              </a:rPr>
              <a:t>con carácter inmediato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800" dirty="0">
                <a:solidFill>
                  <a:srgbClr val="002060"/>
                </a:solidFill>
                <a:latin typeface="Arial" panose="020B0604020202020204" pitchFamily="34" charset="0"/>
              </a:rPr>
              <a:t>Para evitarlo se desarrolla un plan de choque a corto plazo que se describe a continuación.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800" dirty="0">
                <a:solidFill>
                  <a:srgbClr val="002060"/>
                </a:solidFill>
                <a:latin typeface="Arial" panose="020B0604020202020204" pitchFamily="34" charset="0"/>
              </a:rPr>
              <a:t>El objetivo es la retención de trabajadores hasta la implementación completa de la solución de largo plazo, el Sistema de Gestión de Talento Interno.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73248AB-391D-BDEB-428E-94E872F2F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9" y="1083910"/>
            <a:ext cx="11181080" cy="36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45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0739B-9795-BC35-CD09-7501B9036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8C90A-825F-3658-5E5D-0E1269677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68" y="422428"/>
            <a:ext cx="10515600" cy="31591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Plan de choque anti-abandono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10488D-4816-442A-5BC6-B1962F591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722" y="2268515"/>
            <a:ext cx="3657601" cy="28713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Palancas de Actuación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Intervenir antes de la desconexión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No es la carga, es la falta de conexión y visión a futuro lo que erosiona.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E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estrategia transversal con foco humano 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se trata de aumentar beneficios generales, sino de </a:t>
            </a:r>
            <a:r>
              <a:rPr lang="es-E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</a:t>
            </a:r>
            <a:r>
              <a:rPr lang="es-E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contención personalizada, emocional y estratégica</a:t>
            </a:r>
            <a:r>
              <a:rPr lang="es-E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datos</a:t>
            </a:r>
            <a:r>
              <a:rPr lang="es-E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</a:t>
            </a:r>
            <a:r>
              <a:rPr lang="es-E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señala el riesgo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Ahora hay que </a:t>
            </a:r>
            <a:r>
              <a:rPr lang="es-E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convertir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ese riesgo en </a:t>
            </a:r>
            <a:r>
              <a:rPr lang="es-E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oportunidad de fidelización</a:t>
            </a:r>
            <a:r>
              <a:rPr lang="es-E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557B31-45E9-50C6-239B-C654D0135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" y="892943"/>
            <a:ext cx="7734195" cy="562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00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FE15C-8F2B-2D79-4710-97E1FD09F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E6AE7-23A5-E92A-BE87-6AC0352E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338751"/>
            <a:ext cx="11181080" cy="31591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Calendario implementación Plan de Choque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D9B8E51-5C37-A079-87AB-F7E8226F3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" y="6129701"/>
            <a:ext cx="11181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651490-8C25-08C8-056A-5417C2495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5797815"/>
            <a:ext cx="10464800" cy="66377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Síntesis Estratégica:</a:t>
            </a:r>
          </a:p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implementación de ambos planes operativo y estratégico es independiente.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83B1D5-8284-B22B-4198-B89A587B3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795866"/>
            <a:ext cx="10464800" cy="465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96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A0539-6551-AC70-9C4C-6A5CCD101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1FEC1-8958-465D-6210-0BE01E339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595" y="348122"/>
            <a:ext cx="11181080" cy="315912"/>
          </a:xfrm>
        </p:spPr>
        <p:txBody>
          <a:bodyPr>
            <a:noAutofit/>
          </a:bodyPr>
          <a:lstStyle/>
          <a:p>
            <a:r>
              <a:rPr lang="es-ES" sz="23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Detalle Presupuesto, estimación de abandono y escenarios posibles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17DA762-5951-E2B8-5F53-4514DD280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" y="6129701"/>
            <a:ext cx="11181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1A8574-C69F-F907-2307-72AC8F6F5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2" y="833310"/>
            <a:ext cx="5529405" cy="56123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7553247-41B1-EE76-F65F-F1BF53F1D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257" y="849885"/>
            <a:ext cx="3960384" cy="308909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B908F27-E01F-B9CC-FF46-6DE8DA887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486" y="5127267"/>
            <a:ext cx="4001925" cy="1295705"/>
          </a:xfrm>
          <a:prstGeom prst="rect">
            <a:avLst/>
          </a:prstGeom>
        </p:spPr>
      </p:pic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DC41BB9F-CAE1-4D80-6FB6-8659897DA652}"/>
              </a:ext>
            </a:extLst>
          </p:cNvPr>
          <p:cNvSpPr/>
          <p:nvPr/>
        </p:nvSpPr>
        <p:spPr>
          <a:xfrm>
            <a:off x="8746959" y="4046318"/>
            <a:ext cx="621437" cy="97361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802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036BD-7514-7341-74B6-50F33FBDA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00BC9-7A9E-1CEA-DCC4-C7E06102A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815"/>
            <a:ext cx="9144000" cy="1216235"/>
          </a:xfrm>
        </p:spPr>
        <p:txBody>
          <a:bodyPr>
            <a:noAutofit/>
          </a:bodyPr>
          <a:lstStyle/>
          <a:p>
            <a:r>
              <a:rPr lang="es-ES" sz="9600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Churn Employee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B6483-88FC-EF4B-7BBD-0E100C92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756" y="5591264"/>
            <a:ext cx="8952488" cy="1036742"/>
          </a:xfrm>
        </p:spPr>
        <p:txBody>
          <a:bodyPr>
            <a:normAutofit fontScale="92500" lnSpcReduction="10000"/>
          </a:bodyPr>
          <a:lstStyle/>
          <a:p>
            <a:r>
              <a:rPr lang="es-ES" sz="3200" dirty="0">
                <a:solidFill>
                  <a:srgbClr val="C00000"/>
                </a:solidFill>
                <a:latin typeface="Bahnschrift SemiBold Condensed" panose="020B0502040204020203" pitchFamily="34" charset="0"/>
              </a:rPr>
              <a:t>Final Proyecto - Discovery + Machine Learning – Python</a:t>
            </a:r>
          </a:p>
          <a:p>
            <a:r>
              <a:rPr lang="es-ES" sz="3200" dirty="0">
                <a:solidFill>
                  <a:srgbClr val="C00000"/>
                </a:solidFill>
                <a:latin typeface="Bahnschrift SemiBold Condensed" panose="020B0502040204020203" pitchFamily="34" charset="0"/>
              </a:rPr>
              <a:t>David de Vega Martin =&gt; daviddevegamartin@gmail.com</a:t>
            </a:r>
          </a:p>
          <a:p>
            <a:endParaRPr lang="es-ES" sz="3200" dirty="0">
              <a:solidFill>
                <a:srgbClr val="C00000"/>
              </a:solidFill>
              <a:latin typeface="Bahnschrift SemiBold Condensed" panose="020B0502040204020203" pitchFamily="34" charset="0"/>
            </a:endParaRPr>
          </a:p>
          <a:p>
            <a:endParaRPr lang="es-ES" sz="3200" dirty="0">
              <a:solidFill>
                <a:srgbClr val="C00000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336AC1-1A6F-FDB8-BBBD-21FCA40BC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591" y="1499050"/>
            <a:ext cx="5874818" cy="39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2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457E1-7FAA-903E-67AD-732059621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A9DAF-0336-0585-6369-4407F3D2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284364"/>
            <a:ext cx="10515600" cy="31591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Perfil prototipo de empleado en riesgo de abandono (churn)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21A7D3A-54EE-503A-BE88-1EE28FE6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" y="6129701"/>
            <a:ext cx="11181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D954337-DA2B-7830-C98A-21A887B72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3100" y="972025"/>
            <a:ext cx="1108964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Demografía y Formación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Soltero, joven.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Formación en ciencias: Life Sciences, Medicina.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Nivel  jerárquico puesto: Entry-level</a:t>
            </a: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, Supervisory.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Com</a:t>
            </a:r>
            <a:r>
              <a:rPr lang="es-ES" altLang="es-ES" sz="1800" b="1" dirty="0">
                <a:solidFill>
                  <a:srgbClr val="002060"/>
                </a:solidFill>
                <a:latin typeface="Arial" panose="020B0604020202020204" pitchFamily="34" charset="0"/>
              </a:rPr>
              <a:t>promiso y Balance Personal-Laboral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Implicación media o baja.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Equilibrio vida-trabajo deficiente.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Realiza horas extras y viaja con frecuencia.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16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Satisfacción y Clima Laboral.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Baja satisfacción con relaciones interpersonales.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6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Escasa identificación con el rol.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Sensación de desconexión con el propósito laboral.</a:t>
            </a:r>
            <a:endParaRPr kumimoji="0" lang="es-ES" altLang="es-ES" sz="1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B8715C6-9516-AA1C-61AD-8FF10F8E1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016" y="4975539"/>
            <a:ext cx="11541968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800" b="1" dirty="0">
                <a:solidFill>
                  <a:srgbClr val="002060"/>
                </a:solidFill>
                <a:latin typeface="Arial" panose="020B0604020202020204" pitchFamily="34" charset="0"/>
              </a:rPr>
              <a:t>Claves interpretativas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ES" sz="14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Problema tridimensional</a:t>
            </a:r>
            <a:r>
              <a:rPr lang="es-ES" altLang="es-E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: balance vida – trabajo, sobrecarga de trabajo y alineación personal-profesional.</a:t>
            </a:r>
            <a:endParaRPr lang="es-ES" altLang="es-ES" sz="16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El </a:t>
            </a:r>
            <a:r>
              <a:rPr lang="es-ES" altLang="es-E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vacío de propósito y relaciones</a:t>
            </a: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 es más determinante que la carga de trabajo en sí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Este patrón se repite en distintos puestos, lo que sugiere un </a:t>
            </a:r>
            <a:r>
              <a:rPr lang="es-ES" altLang="es-E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arquetipo transversal de riesgo</a:t>
            </a:r>
            <a:endParaRPr lang="es-ES" altLang="es-ES" sz="16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0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133B2-6AD0-B7B7-915B-BEAEACB70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190D0-59C1-7F84-BBB3-AA143097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237" y="301790"/>
            <a:ext cx="10515600" cy="31591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Arquetipos Generales de Abandono I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3CF489-D67E-1DA3-22EC-9C236F464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" y="6129701"/>
            <a:ext cx="11181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38C01B0-B1CE-86DA-EEA0-83C3A60E3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37" y="5430788"/>
            <a:ext cx="10681363" cy="11254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800" b="1" dirty="0">
                <a:solidFill>
                  <a:srgbClr val="002060"/>
                </a:solidFill>
                <a:latin typeface="Arial" panose="020B0604020202020204" pitchFamily="34" charset="0"/>
              </a:rPr>
              <a:t>Estos arquetipos:</a:t>
            </a:r>
            <a:endParaRPr lang="es-ES" altLang="es-ES" sz="1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Recogen los </a:t>
            </a:r>
            <a:r>
              <a:rPr lang="es-ES" altLang="es-E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5 puestos de trabajo </a:t>
            </a: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que presentan un </a:t>
            </a:r>
            <a:r>
              <a:rPr lang="es-ES" altLang="es-E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alto nivel de riesgo de abandono </a:t>
            </a: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conforme al modelo.</a:t>
            </a:r>
            <a:endParaRPr lang="es-ES" altLang="es-ES" sz="1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Histórico:</a:t>
            </a: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s-ES" altLang="es-E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80% del coste de abandono</a:t>
            </a: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 alrededor </a:t>
            </a:r>
            <a:r>
              <a:rPr lang="es-ES" altLang="es-E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de 2.1 M € </a:t>
            </a: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y el</a:t>
            </a:r>
            <a:r>
              <a:rPr lang="es-ES" altLang="es-E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 92% del abandono,</a:t>
            </a: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s-ES" altLang="es-E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217 trabajadores.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Actualidad</a:t>
            </a: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: En riesgo, </a:t>
            </a:r>
            <a:r>
              <a:rPr lang="es-ES" altLang="es-E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75 trabajadores </a:t>
            </a: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y </a:t>
            </a:r>
            <a:r>
              <a:rPr lang="es-ES" altLang="es-E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0.63 M €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F5344ED-B443-6407-7C70-D4D078715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37" y="758232"/>
            <a:ext cx="10681363" cy="453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3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CF7A3-1F62-78F8-030A-6612B62A0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B1805-BFAD-A161-39DB-3DC56E0B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23" y="301790"/>
            <a:ext cx="10160914" cy="31591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Arquetipos Generales de Abandono II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13FB1D2-FCC8-96D0-216E-183E89EB7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923" y="5454891"/>
            <a:ext cx="9806227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Nota Interpretativa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Alta dirección : Ejecutivo Bajo Presión.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Técnico Avanzado : Técnico en la Sombra.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600" dirty="0">
                <a:solidFill>
                  <a:srgbClr val="002060"/>
                </a:solidFill>
                <a:latin typeface="Arial" panose="020B0604020202020204" pitchFamily="34" charset="0"/>
              </a:rPr>
              <a:t>Técnico Operativo : Técnico en la Sombra + Alienado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E9D5C6A-B43B-1F77-53FD-6171AC1C1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23" y="689997"/>
            <a:ext cx="9806227" cy="46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4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36330-6F0B-1B2D-FDAF-2F6367890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605A9-17CA-AAAE-CEBE-6C9C4A84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043" y="314325"/>
            <a:ext cx="9840102" cy="502163"/>
          </a:xfr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Manufacturing Director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A888DB-ADFF-1B79-6688-FC6CF0A606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5592" y="1240959"/>
            <a:ext cx="6106607" cy="364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Departamento</a:t>
            </a:r>
            <a:r>
              <a:rPr lang="es-E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Researh &amp; Development.</a:t>
            </a:r>
          </a:p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Arquetipo Dominante </a:t>
            </a: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Ejecutivo Bajo Presión.</a:t>
            </a:r>
          </a:p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</a:t>
            </a:r>
            <a:endParaRPr lang="es-E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Varón, soltero con un perfil de alto compromiso</a:t>
            </a:r>
          </a:p>
          <a:p>
            <a:pPr>
              <a:buNone/>
            </a:pPr>
            <a:endParaRPr lang="es-E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Riesgos Clave</a:t>
            </a: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Sobrecarga operativa. </a:t>
            </a: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Movilidad frecuente.</a:t>
            </a: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Condiciones físicas y emocionales que limitan bienestar.</a:t>
            </a:r>
          </a:p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Diagnostico</a:t>
            </a:r>
          </a:p>
          <a:p>
            <a:pPr>
              <a:buNone/>
            </a:pPr>
            <a:r>
              <a:rPr lang="es-E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trabajador requiere Manager en los que delegar.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B4C8186-3477-65F6-0AE7-94533E4E56E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5593" y="5057352"/>
            <a:ext cx="6106607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altLang="es-ES" b="1" dirty="0">
                <a:solidFill>
                  <a:srgbClr val="002060"/>
                </a:solidFill>
                <a:latin typeface="Arial Black" panose="020B0A04020102020204" pitchFamily="34" charset="0"/>
              </a:rPr>
              <a:t>Plan de Acción</a:t>
            </a:r>
            <a:endParaRPr kumimoji="0" lang="es-ES" altLang="es-ES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 Black" panose="020B0A040201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ES" altLang="es-ES" sz="1300" b="1" dirty="0">
                <a:solidFill>
                  <a:srgbClr val="002060"/>
                </a:solidFill>
                <a:latin typeface="Arial" panose="020B0604020202020204" pitchFamily="34" charset="0"/>
              </a:rPr>
              <a:t>Distribución equilibrada de cargas</a:t>
            </a:r>
            <a:r>
              <a:rPr lang="es-ES" altLang="es-ES" sz="1300" dirty="0">
                <a:solidFill>
                  <a:srgbClr val="002060"/>
                </a:solidFill>
                <a:latin typeface="Arial" panose="020B0604020202020204" pitchFamily="34" charset="0"/>
              </a:rPr>
              <a:t>: Limitar horas extras y sobrecarga.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ES" sz="13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Reducción de viajes</a:t>
            </a:r>
            <a:r>
              <a:rPr kumimoji="0" lang="es-ES" altLang="es-ES" sz="13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Priorizar reuniones virtuales cuando sea posible.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ES" altLang="es-ES" sz="1300" b="1" dirty="0">
                <a:solidFill>
                  <a:srgbClr val="002060"/>
                </a:solidFill>
                <a:latin typeface="Arial" panose="020B0604020202020204" pitchFamily="34" charset="0"/>
              </a:rPr>
              <a:t>Mejora del entorno físico y clima laboral</a:t>
            </a:r>
            <a:r>
              <a:rPr lang="es-ES" altLang="es-ES" sz="1300" dirty="0">
                <a:solidFill>
                  <a:srgbClr val="002060"/>
                </a:solidFill>
                <a:latin typeface="Arial" panose="020B0604020202020204" pitchFamily="34" charset="0"/>
              </a:rPr>
              <a:t>: Intervenciones para comfort y bienestar.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ES" sz="13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Medidas de conciliación</a:t>
            </a:r>
            <a:r>
              <a:rPr lang="es-ES" altLang="es-ES" sz="1300" b="1" dirty="0">
                <a:solidFill>
                  <a:srgbClr val="002060"/>
                </a:solidFill>
                <a:latin typeface="Arial" panose="020B0604020202020204" pitchFamily="34" charset="0"/>
              </a:rPr>
              <a:t> laboral</a:t>
            </a:r>
            <a:r>
              <a:rPr lang="es-ES" altLang="es-ES" sz="1300" dirty="0">
                <a:solidFill>
                  <a:srgbClr val="002060"/>
                </a:solidFill>
                <a:latin typeface="Arial" panose="020B0604020202020204" pitchFamily="34" charset="0"/>
              </a:rPr>
              <a:t>: Favorecer equilibrio personal-laboral</a:t>
            </a:r>
            <a:r>
              <a:rPr lang="es-ES" altLang="es-ES" sz="1400" dirty="0">
                <a:solidFill>
                  <a:srgbClr val="002060"/>
                </a:solidFill>
                <a:latin typeface="Arial" panose="020B0604020202020204" pitchFamily="34" charset="0"/>
              </a:rPr>
              <a:t>.</a:t>
            </a:r>
            <a:endParaRPr kumimoji="0" lang="es-ES" altLang="es-ES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3FB9771-67E3-3FC8-0EAA-A8B994704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896" y="1023040"/>
            <a:ext cx="5288249" cy="541930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639C5B1-14F4-3FE4-AE7F-7321A4E1B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2" y="205993"/>
            <a:ext cx="683813" cy="85830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1E39D06-7C9B-FF2F-E92C-921DC3152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18" y="205993"/>
            <a:ext cx="62873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8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843B4-2C41-5BC4-786A-7A5A0FA6A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07C33-BA64-A7DA-62EF-0EB68B12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442" y="314326"/>
            <a:ext cx="9911703" cy="496708"/>
          </a:xfr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Research Scientist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2A92E8-724B-CE41-46E1-ACE76E8743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7929" y="1206471"/>
            <a:ext cx="596786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Departamento</a:t>
            </a:r>
            <a:r>
              <a:rPr lang="es-E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Researh &amp; Development.</a:t>
            </a:r>
          </a:p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Arquetipo Dominante </a:t>
            </a: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Técnico Científico en la Sombra.</a:t>
            </a:r>
          </a:p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</a:t>
            </a:r>
            <a:endParaRPr lang="es-E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Científico soltero , nivel junior.</a:t>
            </a:r>
            <a:endParaRPr lang="es-E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Riesgos Clave</a:t>
            </a: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Sobrecarga operativa, en etapas tempranas.</a:t>
            </a: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Baja satisfacción ambiental y desconexión emocional.</a:t>
            </a: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Movilidad frecuente.</a:t>
            </a:r>
          </a:p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Diagnostico</a:t>
            </a:r>
          </a:p>
          <a:p>
            <a:pPr>
              <a:buNone/>
            </a:pPr>
            <a:r>
              <a:rPr lang="es-E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trabajador científico junior precisa de un mentor senior.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90A9E40-4EF0-A35A-1892-C80391A4A7E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48560" y="4672633"/>
            <a:ext cx="6106607" cy="17697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altLang="es-ES" b="1" dirty="0">
                <a:solidFill>
                  <a:srgbClr val="002060"/>
                </a:solidFill>
                <a:latin typeface="Arial Black" panose="020B0A04020102020204" pitchFamily="34" charset="0"/>
              </a:rPr>
              <a:t>Plan de Acción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ES" altLang="es-ES" sz="1300" b="1" dirty="0">
                <a:solidFill>
                  <a:srgbClr val="002060"/>
                </a:solidFill>
                <a:latin typeface="Arial" panose="020B0604020202020204" pitchFamily="34" charset="0"/>
              </a:rPr>
              <a:t>Programas de acompañamiento tempranos:</a:t>
            </a:r>
            <a:r>
              <a:rPr lang="es-ES" altLang="es-ES" sz="1300" dirty="0">
                <a:solidFill>
                  <a:srgbClr val="002060"/>
                </a:solidFill>
                <a:latin typeface="Arial" panose="020B0604020202020204" pitchFamily="34" charset="0"/>
              </a:rPr>
              <a:t> Foco en bienestar emocional y adaptación al puesto de trabajo.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ES" sz="13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Rev</a:t>
            </a:r>
            <a:r>
              <a:rPr lang="es-ES" altLang="es-ES" sz="1300" b="1" dirty="0">
                <a:solidFill>
                  <a:srgbClr val="002060"/>
                </a:solidFill>
                <a:latin typeface="Arial" panose="020B0604020202020204" pitchFamily="34" charset="0"/>
              </a:rPr>
              <a:t>isión de la carga laboral: </a:t>
            </a:r>
            <a:r>
              <a:rPr lang="es-ES" altLang="es-ES" sz="1300" dirty="0">
                <a:solidFill>
                  <a:srgbClr val="002060"/>
                </a:solidFill>
                <a:latin typeface="Arial" panose="020B0604020202020204" pitchFamily="34" charset="0"/>
              </a:rPr>
              <a:t>Control estricto de viajes y horas extras.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ES" sz="13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Forta</a:t>
            </a:r>
            <a:r>
              <a:rPr lang="es-ES" altLang="es-ES" sz="1300" b="1" dirty="0">
                <a:solidFill>
                  <a:srgbClr val="002060"/>
                </a:solidFill>
                <a:latin typeface="Arial" panose="020B0604020202020204" pitchFamily="34" charset="0"/>
              </a:rPr>
              <a:t>lecimiento del entorno social: </a:t>
            </a:r>
            <a:r>
              <a:rPr lang="es-ES" altLang="es-ES" sz="1300" dirty="0">
                <a:solidFill>
                  <a:srgbClr val="002060"/>
                </a:solidFill>
                <a:latin typeface="Arial" panose="020B0604020202020204" pitchFamily="34" charset="0"/>
              </a:rPr>
              <a:t>Dinámicas de equipo y redes de apoyo.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ES" sz="13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Formación en liderazgo empático: </a:t>
            </a:r>
            <a:r>
              <a:rPr kumimoji="0" lang="es-ES" altLang="es-ES" sz="13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Para jefaturas científicas con énfasis en feedback y contención.</a:t>
            </a:r>
            <a:endParaRPr lang="es-ES" altLang="es-ES" sz="13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98008B2-BE27-B05D-A486-C95F1AB60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29" y="205993"/>
            <a:ext cx="683813" cy="8583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5434898-21E3-5F7B-9E5A-98D5840C1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048" y="205993"/>
            <a:ext cx="591088" cy="8781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B4D98EB-0B8D-F1AF-0DEC-7EB225031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473" y="1064297"/>
            <a:ext cx="5241652" cy="537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6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22D95-E7EB-DDD3-F66C-0AF5928FB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6FC9F-BB06-3C01-A2FD-A5F2C43D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326" y="413622"/>
            <a:ext cx="8888819" cy="502163"/>
          </a:xfr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Laboratory Technician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BA540E-880D-BADA-995E-A9AF0A92E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3920" y="1052327"/>
            <a:ext cx="6037239" cy="3632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Departamento</a:t>
            </a:r>
            <a:r>
              <a:rPr lang="es-E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Researh &amp; Development.</a:t>
            </a:r>
          </a:p>
          <a:p>
            <a:pPr>
              <a:buNone/>
            </a:pPr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Arquetipo Dominante </a:t>
            </a: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Técnico Científico en la Sombra + Alienado.</a:t>
            </a:r>
          </a:p>
          <a:p>
            <a:pPr>
              <a:buNone/>
            </a:pPr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</a:t>
            </a:r>
            <a:endParaRPr lang="es-ES" sz="15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Varón Licenciado, nivel junior.</a:t>
            </a:r>
            <a:endParaRPr lang="es-E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Riesgos Clave</a:t>
            </a: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Carga operativa. </a:t>
            </a: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Baja satisfacción ambiental , probablemente por  tareas rutinarias.</a:t>
            </a: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Horas extras</a:t>
            </a: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Poco reconocimiento y desarrollo profesional visible</a:t>
            </a:r>
          </a:p>
          <a:p>
            <a:pPr>
              <a:buNone/>
            </a:pPr>
            <a:r>
              <a:rPr lang="es-ES" sz="1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Diagnostico</a:t>
            </a:r>
          </a:p>
          <a:p>
            <a:pPr>
              <a:buNone/>
            </a:pPr>
            <a:r>
              <a:rPr lang="es-E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trabajador precisa un plan de carrera y un mentor.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FA74628-507A-DA3E-A6FF-CAD7990CB3C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43921" y="4684603"/>
            <a:ext cx="6037238" cy="19697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altLang="es-ES" sz="1600" b="1" dirty="0">
                <a:solidFill>
                  <a:srgbClr val="002060"/>
                </a:solidFill>
                <a:latin typeface="Arial Black" panose="020B0A04020102020204" pitchFamily="34" charset="0"/>
              </a:rPr>
              <a:t>Plan de Acción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ES" altLang="es-ES" sz="1300" b="1" dirty="0">
                <a:solidFill>
                  <a:srgbClr val="002060"/>
                </a:solidFill>
                <a:latin typeface="Arial" panose="020B0604020202020204" pitchFamily="34" charset="0"/>
              </a:rPr>
              <a:t>Mentoría y rotación de tareas:</a:t>
            </a:r>
            <a:r>
              <a:rPr lang="es-ES" altLang="es-ES" sz="1300" dirty="0">
                <a:solidFill>
                  <a:srgbClr val="002060"/>
                </a:solidFill>
                <a:latin typeface="Arial" panose="020B0604020202020204" pitchFamily="34" charset="0"/>
              </a:rPr>
              <a:t> Para aumentar involucramiento y reducir la monotonía.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ES" sz="13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Iniciativas sociales dirigidas</a:t>
            </a:r>
            <a:r>
              <a:rPr lang="es-ES" altLang="es-ES" sz="1300" b="1" dirty="0">
                <a:solidFill>
                  <a:srgbClr val="002060"/>
                </a:solidFill>
                <a:latin typeface="Arial" panose="020B0604020202020204" pitchFamily="34" charset="0"/>
              </a:rPr>
              <a:t>: </a:t>
            </a:r>
            <a:r>
              <a:rPr lang="es-ES" altLang="es-ES" sz="1300" dirty="0">
                <a:solidFill>
                  <a:srgbClr val="002060"/>
                </a:solidFill>
                <a:latin typeface="Arial" panose="020B0604020202020204" pitchFamily="34" charset="0"/>
              </a:rPr>
              <a:t>Especialmente en perfiles junior y/o solteros.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ES" sz="13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Planes de carrera personalizados: </a:t>
            </a:r>
            <a:r>
              <a:rPr lang="es-ES" altLang="es-ES" sz="1300" dirty="0">
                <a:solidFill>
                  <a:srgbClr val="002060"/>
                </a:solidFill>
                <a:latin typeface="Arial" panose="020B0604020202020204" pitchFamily="34" charset="0"/>
              </a:rPr>
              <a:t>Visibilidad desde el onboarding.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ES" sz="13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Formación en liderazgo interpersonal : </a:t>
            </a:r>
            <a:r>
              <a:rPr kumimoji="0" lang="es-ES" altLang="es-ES" sz="13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Feedback</a:t>
            </a:r>
            <a:r>
              <a:rPr lang="es-ES" altLang="es-ES" sz="1300" dirty="0">
                <a:solidFill>
                  <a:srgbClr val="002060"/>
                </a:solidFill>
                <a:latin typeface="Arial" panose="020B0604020202020204" pitchFamily="34" charset="0"/>
              </a:rPr>
              <a:t>, reconocimiento y contención.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ES" altLang="es-ES" sz="1300" b="1" dirty="0">
                <a:solidFill>
                  <a:srgbClr val="002060"/>
                </a:solidFill>
                <a:latin typeface="Arial" panose="020B0604020202020204" pitchFamily="34" charset="0"/>
              </a:rPr>
              <a:t>Supervisión activa de horas extras:</a:t>
            </a:r>
            <a:r>
              <a:rPr lang="es-ES" altLang="es-ES" sz="1300" dirty="0">
                <a:solidFill>
                  <a:srgbClr val="002060"/>
                </a:solidFill>
                <a:latin typeface="Arial" panose="020B0604020202020204" pitchFamily="34" charset="0"/>
              </a:rPr>
              <a:t> Para evitar sobrecarga temprana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04D17B3-43E6-C3D4-4470-37E0B7BB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98" y="277080"/>
            <a:ext cx="683813" cy="8583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897EFD5-1CD8-7265-0AA8-238FFE004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367" y="314325"/>
            <a:ext cx="591088" cy="8781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803EAC0-ED2F-2448-FF48-FF95B2959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674" y="1277534"/>
            <a:ext cx="5240471" cy="537684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EC7700B-A6B8-4D7C-EAD6-329F0F340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9311" y="277080"/>
            <a:ext cx="78115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0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83331-3A09-0DE4-94A3-DF15FBAE9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198A4-A75C-26DA-E293-87A14EA7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043" y="314325"/>
            <a:ext cx="9840102" cy="502163"/>
          </a:xfr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Sales Executive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70F623-E563-66BE-CD25-6E4E55D06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5592" y="1254809"/>
            <a:ext cx="6106607" cy="3618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Departamento</a:t>
            </a: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Sales.</a:t>
            </a:r>
          </a:p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Arquetipo Dominante </a:t>
            </a: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Ejecutivo Bajo Presión.</a:t>
            </a:r>
          </a:p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</a:t>
            </a:r>
            <a:endParaRPr lang="es-E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Varón, soltero con formación en marketing y un perfil de alto compromiso</a:t>
            </a:r>
          </a:p>
          <a:p>
            <a:pPr>
              <a:buNone/>
            </a:pPr>
            <a:endParaRPr lang="es-E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Riesgos Clave</a:t>
            </a: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 dedicación sin equilibrio vida trabajo, agudizado por horas extras.</a:t>
            </a: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Soledad en la supervisión. Falta de coaching.</a:t>
            </a:r>
          </a:p>
          <a:p>
            <a:pPr>
              <a:buNone/>
            </a:pPr>
            <a:r>
              <a:rPr lang="es-ES" sz="13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Frustración por ausencia de contención emocional.</a:t>
            </a:r>
            <a:endParaRPr lang="es-ES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Diagnostico</a:t>
            </a:r>
          </a:p>
          <a:p>
            <a:pPr>
              <a:buNone/>
            </a:pPr>
            <a:r>
              <a:rPr lang="es-E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trabajador requiere mayor supervisión del Manager.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B4C78BF-0F11-02A6-478D-AFD1DF8454F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5592" y="4846139"/>
            <a:ext cx="6390802" cy="17697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altLang="es-ES" b="1" dirty="0">
                <a:solidFill>
                  <a:srgbClr val="002060"/>
                </a:solidFill>
                <a:latin typeface="Arial Black" panose="020B0A04020102020204" pitchFamily="34" charset="0"/>
              </a:rPr>
              <a:t>Plan de Acción</a:t>
            </a:r>
            <a:endParaRPr kumimoji="0" lang="es-ES" altLang="es-ES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 Black" panose="020B0A040201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ES" altLang="es-ES" sz="1300" b="1" dirty="0">
                <a:solidFill>
                  <a:srgbClr val="002060"/>
                </a:solidFill>
                <a:latin typeface="Arial" panose="020B0604020202020204" pitchFamily="34" charset="0"/>
              </a:rPr>
              <a:t>Intervenciones personalizadas</a:t>
            </a:r>
            <a:r>
              <a:rPr lang="es-ES" altLang="es-ES" sz="1300" dirty="0">
                <a:solidFill>
                  <a:srgbClr val="002060"/>
                </a:solidFill>
                <a:latin typeface="Arial" panose="020B0604020202020204" pitchFamily="34" charset="0"/>
              </a:rPr>
              <a:t>: Coaching individual, y pausas estructuradas.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ES" sz="13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Control y gestión de las horas extras</a:t>
            </a:r>
            <a:r>
              <a:rPr kumimoji="0" lang="es-ES" altLang="es-ES" sz="13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 Supervisión activa para prevenir el desgaste.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ES" altLang="es-ES" sz="1300" b="1" dirty="0">
                <a:solidFill>
                  <a:srgbClr val="002060"/>
                </a:solidFill>
                <a:latin typeface="Arial" panose="020B0604020202020204" pitchFamily="34" charset="0"/>
              </a:rPr>
              <a:t>Desarrollo del liderazgo adaptativo</a:t>
            </a:r>
            <a:r>
              <a:rPr lang="es-ES" altLang="es-ES" sz="1300" dirty="0">
                <a:solidFill>
                  <a:srgbClr val="002060"/>
                </a:solidFill>
                <a:latin typeface="Arial" panose="020B0604020202020204" pitchFamily="34" charset="0"/>
              </a:rPr>
              <a:t>: Formación para gestionar carga emocional y mejorar el clima.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ES" sz="13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Segmentación en engagement</a:t>
            </a:r>
            <a:r>
              <a:rPr lang="es-ES" altLang="es-ES" sz="1300" dirty="0">
                <a:solidFill>
                  <a:srgbClr val="002060"/>
                </a:solidFill>
                <a:latin typeface="Arial" panose="020B0604020202020204" pitchFamily="34" charset="0"/>
              </a:rPr>
              <a:t>: Iniciativas focalizadas según estado civil y perfil personal.</a:t>
            </a:r>
            <a:endParaRPr kumimoji="0" lang="es-ES" altLang="es-ES" sz="14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4F6BE536-5B56-78A5-DD9B-7F8F8C949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18" y="205993"/>
            <a:ext cx="628738" cy="8954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0F63273-10E8-2B74-B85F-E97F2FB7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02" y="205993"/>
            <a:ext cx="771229" cy="8583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C0F8FA-9B90-53E4-3D97-476511D12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194" y="1478444"/>
            <a:ext cx="5018951" cy="513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72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5253</TotalTime>
  <Words>1613</Words>
  <Application>Microsoft Office PowerPoint</Application>
  <PresentationFormat>Panorámica</PresentationFormat>
  <Paragraphs>228</Paragraphs>
  <Slides>24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Bahnschrift SemiBold Condensed</vt:lpstr>
      <vt:lpstr>Calibri</vt:lpstr>
      <vt:lpstr>Calibri Light</vt:lpstr>
      <vt:lpstr>Tema de Office</vt:lpstr>
      <vt:lpstr>Renuncia de Empleados </vt:lpstr>
      <vt:lpstr>La empresa tiene un problema de abandono de trabajadores</vt:lpstr>
      <vt:lpstr>Perfil prototipo de empleado en riesgo de abandono (churn)</vt:lpstr>
      <vt:lpstr>Arquetipos Generales de Abandono I</vt:lpstr>
      <vt:lpstr>Arquetipos Generales de Abandono II</vt:lpstr>
      <vt:lpstr>Manufacturing Director</vt:lpstr>
      <vt:lpstr>Research Scientist</vt:lpstr>
      <vt:lpstr>Laboratory Technician</vt:lpstr>
      <vt:lpstr>Sales Executive</vt:lpstr>
      <vt:lpstr>Sales Representative</vt:lpstr>
      <vt:lpstr>Conclusiones finales perfiles de Riesgo</vt:lpstr>
      <vt:lpstr>Diseño del Sistema de Gestión del Talento Interno</vt:lpstr>
      <vt:lpstr>Datos &amp; KPIs en el Sistema de Gestión de Talento Interno</vt:lpstr>
      <vt:lpstr>Trayectorias en el Sistema de Gestión de Talento Interno</vt:lpstr>
      <vt:lpstr>Gobernanza del Talento en Sistema de Gestión de Talento Interno</vt:lpstr>
      <vt:lpstr>Despliegue Plan de Gobernanza, Estructura por Bloques y Mapa de Responsables</vt:lpstr>
      <vt:lpstr>Síntesis Visual del Sistema de Gestión del Talento</vt:lpstr>
      <vt:lpstr>Calendario Implementación I: Fase Piloto y Escalado del Sistema</vt:lpstr>
      <vt:lpstr>Calendario Implementación II: Consolidación y Optimización.</vt:lpstr>
      <vt:lpstr>Situación actual de abandono de trabajadores</vt:lpstr>
      <vt:lpstr>Plan de choque anti-abandono</vt:lpstr>
      <vt:lpstr>Calendario implementación Plan de Choque</vt:lpstr>
      <vt:lpstr>Detalle Presupuesto, estimación de abandono y escenarios posibles</vt:lpstr>
      <vt:lpstr>Churn Employee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daviddevegamartin@gmail.com</dc:creator>
  <cp:lastModifiedBy>daviddevegamartin@gmail.com</cp:lastModifiedBy>
  <cp:revision>103</cp:revision>
  <dcterms:created xsi:type="dcterms:W3CDTF">2025-05-21T16:06:53Z</dcterms:created>
  <dcterms:modified xsi:type="dcterms:W3CDTF">2025-06-10T12:14:21Z</dcterms:modified>
</cp:coreProperties>
</file>