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7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6417" autoAdjust="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outlineViewPr>
    <p:cViewPr>
      <p:scale>
        <a:sx n="33" d="100"/>
        <a:sy n="33" d="100"/>
      </p:scale>
      <p:origin x="0" y="-51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0385D-F3BF-4DD6-A80B-F2BB0508F075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1F05C-4BFC-4D3A-93BA-9046CD71E277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8342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3037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6976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15069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1F05C-4BFC-4D3A-93BA-9046CD71E277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30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4234A-642C-C60E-206E-EB5E0DE03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D801E-3D15-7B44-579F-8A85A47C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EA6068-7A7E-5223-7761-AC5DCB55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E7FB0B-8240-CB3D-8B47-047CF930B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02F31A-E0B4-84F4-8E60-5E49327F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654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AA841-8DC2-F82B-11B6-91DCFAF3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85BE-F44D-BF35-67B0-A7E7A2C4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018713-C634-8A18-EC2C-6EA7F60C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8AE26A-ED23-77EE-A4DF-B3E9298E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E9392-11E2-AE39-89F2-7170DF36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7011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080792-4EFC-4921-B4F2-17800D80CE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1F2B6A-1913-8055-FC95-1456E611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FCE1AD-628C-0FC4-FC41-CA362A325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5598B8-E6ED-43E3-D2E0-842A0AF8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9E7D39-3026-5B00-B726-6D1D6F0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267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A0F8A-6CDC-4089-367D-7CA31959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FBCD57-DB82-78A0-1304-C65B4A5A3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473D0F-96BD-B3BB-2476-6EB45C90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36D7EE-7995-9AC4-38D3-41AA9215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767658-E119-0268-A810-717356A4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6700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8E002-14F2-837F-17D8-44D06735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8A26CC-C7C8-E52B-D085-165C60DEB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79BD1-7A20-5A35-B235-655D8AFCE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76700F-D374-742D-7ADB-12222BEA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EB2BD-C95C-3A2D-FA55-5A82C7953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84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D19A0-5A05-E583-4B79-3D05AA6E6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E4825C-30E6-2F2B-30F1-0C224F5045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E6AFC8-3E4C-1112-DE8F-B8BDA7BCF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36BDF0-C089-2AC9-9C02-F930F37A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148FC9-3418-8E57-79FF-4D251C24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BE60D5-D77B-6E2D-1E79-5988F740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5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68BE2-45FF-B087-6B4B-6A942B285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AACCB6-47A4-ECBB-F66C-A9E421DB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C41CD6-B355-42AF-931C-0906735FB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A0CC64A-F595-FD8D-1660-D7F7B9BA1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96E0B5-9139-68E8-28C4-565DB102DD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9B09E1-098A-7FEA-F7D3-DA2FBB2E2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457FF9-D4C0-750C-E4AA-02D0A9A7B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DBE8371-7646-7EEC-40B7-F611E9B6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46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451F3-1BB6-B561-3E12-D2B2490A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862056-A3C2-F948-9E5F-62AD8CC54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C00FA0-DAEE-4132-7DDD-7F2582CD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BEB110-4080-FCD6-2A13-EC46760A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125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493B289-0CA8-2B3F-E502-9C1DA023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3F17212-60B9-625D-3B51-DE5CA5C4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439C7F-2DA9-C2E8-5A55-35BFB453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916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2F624-DD51-BF6A-BC98-1C9D3289A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5461F6-15D4-94E2-EBBF-1344D194E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40BC51-A695-A46E-996D-71B32B435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929166-6C67-59A7-F799-B9AF4C46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B0D264C-F00B-CD19-2AE6-9AD8065F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FC579-C760-9F3D-0CC5-FFA315BC2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69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B17CF-9DD9-E812-329F-C92F2D7F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E92434-F178-53A1-9F72-08E678065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DF9808-23E0-6095-F419-CF55C519C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33311F-EBE5-18B2-AEE1-2EDDDBCC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DD740F-2DA0-7DD9-DEF6-FAA6ACDA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5E06D0-5525-6678-9CC7-123B0969A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804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4925-8943-FE62-8406-C63942B96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D74E5F-DA60-B022-0692-0A4F14BDF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AB383-7AF5-4143-43ED-3AF8F6CF9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C728-D99D-4FBF-80F3-E87861036D98}" type="datetimeFigureOut">
              <a:rPr lang="es-ES" smtClean="0"/>
              <a:t>10/06/2025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1D84E-6256-003B-8E5C-5BB09F009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842550-28C1-C9D0-6CCD-EE52BBCFF4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40796-EF4A-4D28-8C91-EA12676DF462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5213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7A38D-3E5E-35FA-C5DB-F76900A13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614" y="251101"/>
            <a:ext cx="10711542" cy="1216235"/>
          </a:xfrm>
        </p:spPr>
        <p:txBody>
          <a:bodyPr>
            <a:noAutofit/>
          </a:bodyPr>
          <a:lstStyle/>
          <a:p>
            <a:r>
              <a:rPr lang="es-ES" sz="96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Renuncia de Empleados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7E48AD-CD26-6065-7646-28926C6F8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60" y="5390664"/>
            <a:ext cx="11810850" cy="1222321"/>
          </a:xfrm>
        </p:spPr>
        <p:txBody>
          <a:bodyPr>
            <a:normAutofit lnSpcReduction="10000"/>
          </a:bodyPr>
          <a:lstStyle/>
          <a:p>
            <a:r>
              <a:rPr lang="es-ES" sz="37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Churn Employee – Estudio Técnico</a:t>
            </a:r>
          </a:p>
          <a:p>
            <a:r>
              <a:rPr lang="es-ES" sz="37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Proyecto Discovery + Machine Learning - Python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4A643-9353-48CD-E368-4DE0D0CFC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0" y="1467336"/>
            <a:ext cx="5638160" cy="375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7268-1823-3B4D-2CA0-FECB39159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00BEE-5C5C-40F2-98C7-1113CDD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325" y="760171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Descriptiva Básica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2EC016-84D6-3CFC-A745-3B459A717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19CF8F-A098-F721-EC92-AED447844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402" y="1336805"/>
            <a:ext cx="7393193" cy="453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7891D-5D76-5203-559F-9EB413224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018DF-65F5-33C1-DD4A-E1F705A4C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51" y="293331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Ranking Final de Algoritmos: XgBoost es el vencedor.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416D68-19BD-43BC-1473-77AC68B60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460" y="6129701"/>
            <a:ext cx="11181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6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6799C0F-D768-AD73-AA13-6BD0D7EA2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51" y="2893144"/>
            <a:ext cx="11540066" cy="3618426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ALGORITMOS Y MEDIDAS DE EVALUACION</a:t>
            </a:r>
          </a:p>
          <a:p>
            <a:pPr marL="0" indent="0">
              <a:buNone/>
            </a:pPr>
            <a:r>
              <a:rPr lang="es-ES" sz="1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Medidas de evaluación:</a:t>
            </a:r>
          </a:p>
          <a:p>
            <a:pPr marL="457200" lvl="1" indent="0">
              <a:buNone/>
            </a:pPr>
            <a:r>
              <a:rPr lang="es-ES" sz="12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F2 Score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Métrica de evaluación en problemas de clasificación binaria combina precisión y recall, dando más importancia al recall.</a:t>
            </a:r>
          </a:p>
          <a:p>
            <a:pPr marL="457200" lvl="1" indent="0">
              <a:buNone/>
            </a:pPr>
            <a:r>
              <a:rPr lang="es-ES" sz="1200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Matriz de confusión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Especial atención a las clases FP y FN.</a:t>
            </a:r>
          </a:p>
          <a:p>
            <a:pPr marL="0" indent="0">
              <a:buNone/>
            </a:pPr>
            <a:r>
              <a:rPr lang="es-ES" sz="1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Problemática del dataset:</a:t>
            </a:r>
          </a:p>
          <a:p>
            <a:pPr marL="457200" lvl="1" indent="0">
              <a:buNone/>
            </a:pP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Sesgo en las variables, se aplica Power Transformation.</a:t>
            </a:r>
          </a:p>
          <a:p>
            <a:pPr marL="457200" lvl="1" indent="0">
              <a:buNone/>
            </a:pP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Desequilibrio de clases, se aplica Smote y Adasyn.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esta lógica se obtienen </a:t>
            </a: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distribuciones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Dataset Original  </a:t>
            </a: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vs Dataset con reducción de sesgo. </a:t>
            </a:r>
          </a:p>
          <a:p>
            <a:pPr marL="0" indent="0">
              <a:buNone/>
            </a:pP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Original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Desequilibrio clases. vs - </a:t>
            </a: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Equilibrio clases Smote </a:t>
            </a:r>
            <a:r>
              <a:rPr lang="es-ES" sz="1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  -Adasyn </a:t>
            </a: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Equilibrio clases Adasyn.</a:t>
            </a:r>
          </a:p>
          <a:p>
            <a:pPr marL="0" indent="0">
              <a:buNone/>
            </a:pPr>
            <a:r>
              <a:rPr lang="es-E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calculan los 3 parámetros mas importantes para cada algoritmo, con ello se obtiene la tabla superior.</a:t>
            </a:r>
          </a:p>
          <a:p>
            <a:r>
              <a:rPr lang="es-E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algoritmo vencedor, que maximiza el F2-Score, es XgBoost que se procede a implementar. </a:t>
            </a:r>
          </a:p>
          <a:p>
            <a:r>
              <a:rPr lang="en-US" sz="1400" b="1" dirty="0"/>
              <a:t>04_IBM-HHRR_ATTRITION_3_Parametro_v3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987638E-C6EA-103E-503A-87B67C7C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51" y="838200"/>
            <a:ext cx="11540067" cy="1923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21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8ACB8-A122-B00C-A4D5-B61123E8D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37F7D-E6E7-789A-0CB1-5788D8B1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26" y="389745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Variable de Abandono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A4C1F64-CF06-0E15-E626-F96719EEA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096" y="3882932"/>
            <a:ext cx="7080674" cy="2585323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200" b="1" dirty="0">
                <a:solidFill>
                  <a:srgbClr val="002060"/>
                </a:solidFill>
                <a:latin typeface="Arial" panose="020B0604020202020204" pitchFamily="34" charset="0"/>
              </a:rPr>
              <a:t>Conclusión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Hay 4 grupos de variables: Demográficas, Compromiso, Puesto de Trabajo y Actuación.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Las variables que mas peso tienen son las de Compromiso y Demográficas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El departamento de Sales se identifica como critico.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Detecta 3 niveles laborales como critico: Entry-Level, Executive, Supervisory.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Existen 3 puestos de trabajo críticos: Sales Representative, Sales Executive, Laboratory Technician.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A32A70A-1254-BFCA-7A83-674DD0810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6" y="886061"/>
            <a:ext cx="3705892" cy="55821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E268A57-035C-09A6-338F-32C004765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0802" y="705657"/>
            <a:ext cx="5788563" cy="31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9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98DF-99C1-7C74-9002-06590B9BC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0D0D5-11A3-B12B-38E1-47C7F98CD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26" y="389745"/>
            <a:ext cx="11181081" cy="315912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Variable de Retención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9349C10-FE15-FC67-1BB7-4086BE9BE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7468" y="998955"/>
            <a:ext cx="7080674" cy="3354765"/>
          </a:xfrm>
          <a:prstGeom prst="rect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2200" b="1" dirty="0">
                <a:solidFill>
                  <a:srgbClr val="002060"/>
                </a:solidFill>
                <a:latin typeface="Arial" panose="020B0604020202020204" pitchFamily="34" charset="0"/>
              </a:rPr>
              <a:t>Conclusión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ES" sz="22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Hay 4 grupos de variables: Demográficas, Compromiso, Puesto de Trabajo y Actuación.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Las variables que mas peso tienen son las de  Información sobre el Puesto y Compromiso.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Detecta 3 niveles laborales como critico: Intermediate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- Existen 3 puestos de trabajo con mayor retención se corresponden con los de alta dirección.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1400" b="1" dirty="0">
                <a:solidFill>
                  <a:srgbClr val="002060"/>
                </a:solidFill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-"/>
            </a:pPr>
            <a:endParaRPr lang="es-ES" altLang="es-ES" sz="1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C5D110-3F0E-FDAA-6366-B02F2D78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6" y="998955"/>
            <a:ext cx="3624576" cy="535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1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36BD-7514-7341-74B6-50F33FBD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00BC9-7A9E-1CEA-DCC4-C7E06102A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815"/>
            <a:ext cx="9144000" cy="1216235"/>
          </a:xfrm>
        </p:spPr>
        <p:txBody>
          <a:bodyPr>
            <a:noAutofit/>
          </a:bodyPr>
          <a:lstStyle/>
          <a:p>
            <a:r>
              <a:rPr lang="es-ES" sz="9600" dirty="0">
                <a:solidFill>
                  <a:srgbClr val="002060"/>
                </a:solidFill>
                <a:latin typeface="Bahnschrift SemiBold Condensed" panose="020B0502040204020203" pitchFamily="34" charset="0"/>
              </a:rPr>
              <a:t>Churn Employee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BB6483-88FC-EF4B-7BBD-0E100C92A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756" y="5591264"/>
            <a:ext cx="8952488" cy="1036742"/>
          </a:xfrm>
        </p:spPr>
        <p:txBody>
          <a:bodyPr>
            <a:normAutofit fontScale="92500" lnSpcReduction="10000"/>
          </a:bodyPr>
          <a:lstStyle/>
          <a:p>
            <a:r>
              <a:rPr lang="es-ES" sz="32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Final Proyecto - Discovery + Machine Learning – Python</a:t>
            </a:r>
          </a:p>
          <a:p>
            <a:r>
              <a:rPr lang="es-ES" sz="3200" dirty="0">
                <a:solidFill>
                  <a:srgbClr val="C00000"/>
                </a:solidFill>
                <a:latin typeface="Bahnschrift SemiBold Condensed" panose="020B0502040204020203" pitchFamily="34" charset="0"/>
              </a:rPr>
              <a:t>David de Vega Martin =&gt; daviddevegamartin@gmail.com</a:t>
            </a:r>
          </a:p>
          <a:p>
            <a:endParaRPr lang="es-ES" sz="32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  <a:p>
            <a:endParaRPr lang="es-ES" sz="3200" dirty="0">
              <a:solidFill>
                <a:srgbClr val="C00000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336AC1-1A6F-FDB8-BBBD-21FCA40BC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591" y="1499050"/>
            <a:ext cx="5874818" cy="39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0271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5819</TotalTime>
  <Words>350</Words>
  <Application>Microsoft Office PowerPoint</Application>
  <PresentationFormat>Panorámica</PresentationFormat>
  <Paragraphs>46</Paragraphs>
  <Slides>6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SemiBold Condensed</vt:lpstr>
      <vt:lpstr>Calibri</vt:lpstr>
      <vt:lpstr>Calibri Light</vt:lpstr>
      <vt:lpstr>Tema de Office</vt:lpstr>
      <vt:lpstr>Renuncia de Empleados </vt:lpstr>
      <vt:lpstr>Descriptiva Básica</vt:lpstr>
      <vt:lpstr>Ranking Final de Algoritmos: XgBoost es el vencedor.</vt:lpstr>
      <vt:lpstr>Variable de Abandono</vt:lpstr>
      <vt:lpstr>Variable de Retención</vt:lpstr>
      <vt:lpstr>Churn Employee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daviddevegamartin@gmail.com</dc:creator>
  <cp:lastModifiedBy>daviddevegamartin@gmail.com</cp:lastModifiedBy>
  <cp:revision>113</cp:revision>
  <dcterms:created xsi:type="dcterms:W3CDTF">2025-05-21T16:06:53Z</dcterms:created>
  <dcterms:modified xsi:type="dcterms:W3CDTF">2025-06-11T00:20:25Z</dcterms:modified>
</cp:coreProperties>
</file>