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7" r:id="rId2"/>
    <p:sldId id="266" r:id="rId3"/>
    <p:sldId id="268" r:id="rId4"/>
    <p:sldId id="269" r:id="rId5"/>
    <p:sldId id="270" r:id="rId6"/>
    <p:sldId id="271" r:id="rId7"/>
    <p:sldId id="277" r:id="rId8"/>
    <p:sldId id="272" r:id="rId9"/>
    <p:sldId id="273" r:id="rId10"/>
    <p:sldId id="27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3" autoAdjust="0"/>
    <p:restoredTop sz="86467" autoAdjust="0"/>
  </p:normalViewPr>
  <p:slideViewPr>
    <p:cSldViewPr snapToGrid="0">
      <p:cViewPr varScale="1">
        <p:scale>
          <a:sx n="70" d="100"/>
          <a:sy n="70" d="100"/>
        </p:scale>
        <p:origin x="78" y="1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FFF57-B40B-4E21-868C-3AF6A7E9BB49}" type="datetimeFigureOut">
              <a:rPr lang="es-ES" smtClean="0"/>
              <a:t>13/06/2025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AE26B-B888-4119-B89A-CB927C77B7F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946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AE26B-B888-4119-B89A-CB927C77B7F8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9321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AE26B-B888-4119-B89A-CB927C77B7F8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2715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AE26B-B888-4119-B89A-CB927C77B7F8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1862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AE26B-B888-4119-B89A-CB927C77B7F8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5073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AE26B-B888-4119-B89A-CB927C77B7F8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2377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AE26B-B888-4119-B89A-CB927C77B7F8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2368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AE26B-B888-4119-B89A-CB927C77B7F8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184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AE26B-B888-4119-B89A-CB927C77B7F8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5558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AE26B-B888-4119-B89A-CB927C77B7F8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2092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AE26B-B888-4119-B89A-CB927C77B7F8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3255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AFE31-0CFF-1AEF-0B52-DABE7C577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AB1B14-7FAA-9004-D689-0E4406328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0A26C6-58C7-A0BB-0D65-737D4BE24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7807-5F4F-460D-8464-AAC9D781ED2A}" type="datetimeFigureOut">
              <a:rPr lang="es-ES" smtClean="0"/>
              <a:t>13/06/2025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2FF177-3B27-8DA4-C8F3-3989B460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889B6B-D590-E048-BA9E-32560426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D2E2-304F-46EC-9C0E-9E97BF2A58F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15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B97B8-17BD-7DBE-61C4-3011C857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2EF412-895A-E4D0-1667-170FB3B5B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95C6B7-DB63-6673-9F33-B5781E78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7807-5F4F-460D-8464-AAC9D781ED2A}" type="datetimeFigureOut">
              <a:rPr lang="es-ES" smtClean="0"/>
              <a:t>13/06/2025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C7EB77-3E4A-7501-D41A-1EF11EAEE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742775-8813-A84A-0419-E8BA9F05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D2E2-304F-46EC-9C0E-9E97BF2A58F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873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B87E18-53E7-5A1B-9792-F760875B9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337581-8929-BF6D-DC8C-79FE88D7D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366430-08DB-B47A-18BE-8E39C9120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7807-5F4F-460D-8464-AAC9D781ED2A}" type="datetimeFigureOut">
              <a:rPr lang="es-ES" smtClean="0"/>
              <a:t>13/06/2025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732A84-02E8-41B2-FA85-AB11D0CB1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86507A-D628-981B-8B8B-557BE1BB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D2E2-304F-46EC-9C0E-9E97BF2A58F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256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62F61-9AC9-41F9-5F82-C7454BAC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80ED2E-43A1-9A1B-33D5-6F203CC49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D73DBD-322B-D478-2731-91AB7741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7807-5F4F-460D-8464-AAC9D781ED2A}" type="datetimeFigureOut">
              <a:rPr lang="es-ES" smtClean="0"/>
              <a:t>13/06/2025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D98389-B2AE-6A45-8F85-C5BE61694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049E73-F74B-A988-D7FD-A5779D0E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D2E2-304F-46EC-9C0E-9E97BF2A58F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368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7BAE74-4F12-9098-1299-A2A2C5E10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52C2E3-20E7-B5A2-2655-C2480EE86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94F488-1E72-C08F-9A82-2E2289A9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7807-5F4F-460D-8464-AAC9D781ED2A}" type="datetimeFigureOut">
              <a:rPr lang="es-ES" smtClean="0"/>
              <a:t>13/06/2025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D25269-7821-6158-7887-3E7398A4E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2388EC-EEE0-A2EB-C979-10477273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D2E2-304F-46EC-9C0E-9E97BF2A58F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598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5001B-0D30-5D25-CB78-237A8595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6DB2C4-8B8F-E27D-787B-E72AE9998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7A4116-C16C-AB28-9EB6-D5F6E5840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35A415-9917-BE6F-0122-355AFE0E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7807-5F4F-460D-8464-AAC9D781ED2A}" type="datetimeFigureOut">
              <a:rPr lang="es-ES" smtClean="0"/>
              <a:t>13/06/2025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E59705-997C-06C5-AB6F-2EF0F638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2782C4-BF30-5C6C-3510-727440A4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D2E2-304F-46EC-9C0E-9E97BF2A58F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724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11642-566C-B8BD-3753-000529DED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5AFC65-9B52-FCE1-0B4A-D1C5E2084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1EEAB0-D311-9646-0323-47B63FD36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8244046-2386-A146-B6A3-CE463C6A4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A6636E-3CFB-8D81-4B26-1A286613E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698E41F-DDE6-F009-5C9C-91364DB1A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7807-5F4F-460D-8464-AAC9D781ED2A}" type="datetimeFigureOut">
              <a:rPr lang="es-ES" smtClean="0"/>
              <a:t>13/06/2025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E4BF27C-A763-C684-4177-538C88D0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0AC928-40EF-A548-A85F-531C67678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D2E2-304F-46EC-9C0E-9E97BF2A58F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031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A2F60-FD3F-60EF-3965-A78FAB21A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2FC97D3-D1DF-A2D2-F527-447C290A1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7807-5F4F-460D-8464-AAC9D781ED2A}" type="datetimeFigureOut">
              <a:rPr lang="es-ES" smtClean="0"/>
              <a:t>13/06/2025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54DB80-B689-2FCC-46DE-437E5021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81FC8B8-47E8-157F-D493-28B7766C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D2E2-304F-46EC-9C0E-9E97BF2A58F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614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A40C97-B9FD-2D59-434B-88774AE97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7807-5F4F-460D-8464-AAC9D781ED2A}" type="datetimeFigureOut">
              <a:rPr lang="es-ES" smtClean="0"/>
              <a:t>13/06/2025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9BF9431-554C-75EC-1555-B9095B189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67970E-E54E-051B-D9DC-4DE852EF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D2E2-304F-46EC-9C0E-9E97BF2A58F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642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0A66F-4D41-D5D6-7E89-0C2B0668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D7CA5F-6931-CFDF-A732-DC75C55D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BEE378-0533-D6EF-395B-75FAB1A8B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DF51A9-89B6-DBC4-A4FF-AB5DE88FA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7807-5F4F-460D-8464-AAC9D781ED2A}" type="datetimeFigureOut">
              <a:rPr lang="es-ES" smtClean="0"/>
              <a:t>13/06/2025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ADE39A-FCEA-F8FB-0421-1F642A912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6FBCD6-6C80-D64B-9A12-E369A381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D2E2-304F-46EC-9C0E-9E97BF2A58F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80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6F296-603B-AB1C-37BE-A9F28824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43C660D-E6AB-73EE-856E-42621FAEB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4FF412-1EF5-5F90-F742-EA9396A16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4B8F01-0311-7F03-0DBC-752AC7B4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7807-5F4F-460D-8464-AAC9D781ED2A}" type="datetimeFigureOut">
              <a:rPr lang="es-ES" smtClean="0"/>
              <a:t>13/06/2025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319F1D-03AA-7F32-D1E7-AD521A3C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7F5F8A-6034-2B2D-B6A6-2E551BA9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D2E2-304F-46EC-9C0E-9E97BF2A58F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056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7603258-D952-B7B8-734F-8C1C51452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56A0D1-3BCE-1EF5-99EE-9F9A8602F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1901D4-4404-EE64-B223-FA468292F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47807-5F4F-460D-8464-AAC9D781ED2A}" type="datetimeFigureOut">
              <a:rPr lang="es-ES" smtClean="0"/>
              <a:t>13/06/2025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17692D-95F6-F35B-86A1-B91232256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EE2D1A-7089-B630-C1B9-7B7A2FA15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1D2E2-304F-46EC-9C0E-9E97BF2A58F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891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9F2B0-8A1E-134D-D6E8-81E745625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720" y="4480561"/>
            <a:ext cx="11805920" cy="2179002"/>
          </a:xfrm>
        </p:spPr>
        <p:txBody>
          <a:bodyPr>
            <a:normAutofit/>
          </a:bodyPr>
          <a:lstStyle/>
          <a:p>
            <a:r>
              <a:rPr lang="es-ES" sz="5000" dirty="0">
                <a:solidFill>
                  <a:schemeClr val="accent6"/>
                </a:solidFill>
                <a:latin typeface="Berlin Sans FB Demi" panose="020E0802020502020306" pitchFamily="34" charset="0"/>
              </a:rPr>
              <a:t>Eficiencia Energética Plantas Solares </a:t>
            </a:r>
            <a:r>
              <a:rPr lang="es-ES" sz="8800" dirty="0">
                <a:solidFill>
                  <a:schemeClr val="accent2"/>
                </a:solidFill>
                <a:latin typeface="Britannic Bold" panose="020B0903060703020204" pitchFamily="34" charset="0"/>
              </a:rPr>
              <a:t>SUN</a:t>
            </a:r>
            <a:r>
              <a:rPr lang="es-ES" sz="8800" dirty="0">
                <a:solidFill>
                  <a:srgbClr val="FFC000"/>
                </a:solidFill>
                <a:latin typeface="Britannic Bold" panose="020B0903060703020204" pitchFamily="34" charset="0"/>
              </a:rPr>
              <a:t> </a:t>
            </a:r>
            <a:r>
              <a:rPr lang="es-ES" sz="6600" dirty="0">
                <a:solidFill>
                  <a:srgbClr val="0070C0"/>
                </a:solidFill>
                <a:latin typeface="Britannic Bold" panose="020B0903060703020204" pitchFamily="34" charset="0"/>
              </a:rPr>
              <a:t>&amp;</a:t>
            </a:r>
            <a:r>
              <a:rPr lang="es-ES" sz="8800" dirty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s-ES" sz="8800" dirty="0">
                <a:solidFill>
                  <a:schemeClr val="accent6"/>
                </a:solidFill>
                <a:latin typeface="Britannic Bold" panose="020B0903060703020204" pitchFamily="34" charset="0"/>
              </a:rPr>
              <a:t>Nature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7F7293-C4C7-0C6F-C521-5323CEB03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32" y="553377"/>
            <a:ext cx="7143750" cy="40195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60D45CB-63D8-7750-0337-B98B1E363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647" y="553377"/>
            <a:ext cx="40195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12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0AA22-CF6A-D39C-9DE8-62F35BA80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714DF-A720-C7C9-D798-873F0D9F9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720" y="4480561"/>
            <a:ext cx="11805920" cy="2179002"/>
          </a:xfrm>
        </p:spPr>
        <p:txBody>
          <a:bodyPr>
            <a:normAutofit fontScale="90000"/>
          </a:bodyPr>
          <a:lstStyle/>
          <a:p>
            <a:r>
              <a:rPr lang="es-ES" sz="8800" dirty="0">
                <a:solidFill>
                  <a:schemeClr val="accent2"/>
                </a:solidFill>
                <a:latin typeface="Britannic Bold" panose="020B0903060703020204" pitchFamily="34" charset="0"/>
              </a:rPr>
              <a:t>SUN</a:t>
            </a:r>
            <a:r>
              <a:rPr lang="es-ES" sz="8800" dirty="0">
                <a:solidFill>
                  <a:srgbClr val="FFC000"/>
                </a:solidFill>
                <a:latin typeface="Britannic Bold" panose="020B0903060703020204" pitchFamily="34" charset="0"/>
              </a:rPr>
              <a:t> </a:t>
            </a:r>
            <a:r>
              <a:rPr lang="es-ES" sz="6600" dirty="0">
                <a:solidFill>
                  <a:srgbClr val="0070C0"/>
                </a:solidFill>
                <a:latin typeface="Britannic Bold" panose="020B0903060703020204" pitchFamily="34" charset="0"/>
              </a:rPr>
              <a:t>&amp;</a:t>
            </a:r>
            <a:r>
              <a:rPr lang="es-ES" sz="8800" dirty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s-ES" sz="8800" dirty="0">
                <a:solidFill>
                  <a:schemeClr val="accent6"/>
                </a:solidFill>
                <a:latin typeface="Britannic Bold" panose="020B0903060703020204" pitchFamily="34" charset="0"/>
              </a:rPr>
              <a:t>Nature</a:t>
            </a:r>
            <a:br>
              <a:rPr lang="es-ES" sz="8800" dirty="0">
                <a:solidFill>
                  <a:schemeClr val="accent6"/>
                </a:solidFill>
                <a:latin typeface="Britannic Bold" panose="020B0903060703020204" pitchFamily="34" charset="0"/>
              </a:rPr>
            </a:br>
            <a:r>
              <a:rPr lang="es-ES" sz="6700" dirty="0">
                <a:solidFill>
                  <a:srgbClr val="C00000"/>
                </a:solidFill>
                <a:latin typeface="Britannic Bold" panose="020B0903060703020204" pitchFamily="34" charset="0"/>
              </a:rPr>
              <a:t>END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2E8A84-69B7-30BA-451F-D5C86830B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32" y="553377"/>
            <a:ext cx="7143750" cy="40195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A591C93-4D1C-E915-6C01-97F4B7F773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647" y="553377"/>
            <a:ext cx="40195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1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BE74D-9DF1-5088-8562-E3D1859A9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592" y="407407"/>
            <a:ext cx="11144816" cy="841971"/>
          </a:xfrm>
        </p:spPr>
        <p:txBody>
          <a:bodyPr>
            <a:normAutofit/>
          </a:bodyPr>
          <a:lstStyle/>
          <a:p>
            <a:pPr algn="l"/>
            <a:r>
              <a:rPr lang="es-ES" sz="2400" b="1" dirty="0">
                <a:solidFill>
                  <a:srgbClr val="002060"/>
                </a:solidFill>
                <a:latin typeface="Arial" panose="020B0604020202020204" pitchFamily="34" charset="0"/>
              </a:rPr>
              <a:t>Se han detectado problemas de calidad de datos que sugieren tratar como temporales las conclusiones que se van a presentar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58E148-BE65-F8C2-BC3E-A97187871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593" y="5843539"/>
            <a:ext cx="11109566" cy="59711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l"/>
            <a:r>
              <a:rPr lang="es-ES" sz="1900" dirty="0">
                <a:solidFill>
                  <a:srgbClr val="002060"/>
                </a:solidFill>
                <a:latin typeface="Arial" panose="020B0604020202020204" pitchFamily="34" charset="0"/>
              </a:rPr>
              <a:t>Se ha solicitado una nueva extracción de los datos desde los medidores para comprobar si efectivamente puede haber habido problemas de calidad de datos</a:t>
            </a:r>
            <a:r>
              <a:rPr lang="es-ES" sz="1800" dirty="0">
                <a:solidFill>
                  <a:srgbClr val="002060"/>
                </a:solidFill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122C4FA-51FA-ACE2-7AC5-39E71FCCA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24" y="1469778"/>
            <a:ext cx="5314009" cy="333282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70BCC7C-A19F-28CA-195C-A2FFF6764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601" y="1469778"/>
            <a:ext cx="5874911" cy="331033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4A869205-5074-4749-9601-02DCA261C6DB}"/>
              </a:ext>
            </a:extLst>
          </p:cNvPr>
          <p:cNvSpPr txBox="1">
            <a:spLocks/>
          </p:cNvSpPr>
          <p:nvPr/>
        </p:nvSpPr>
        <p:spPr>
          <a:xfrm>
            <a:off x="523592" y="4969302"/>
            <a:ext cx="11109566" cy="6850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</a:rPr>
              <a:t>- La generación de DC es 10 veces superior en la planta 1 que en la 2 (grafico izquierda). </a:t>
            </a:r>
            <a:b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</a:rPr>
            </a:br>
            <a:b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</a:rPr>
            </a:br>
            <a: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</a:rPr>
              <a:t>- La eficiencia de la planta 2 está alrededor del 10%.</a:t>
            </a:r>
          </a:p>
        </p:txBody>
      </p:sp>
    </p:spTree>
    <p:extLst>
      <p:ext uri="{BB962C8B-B14F-4D97-AF65-F5344CB8AC3E}">
        <p14:creationId xmlns:p14="http://schemas.microsoft.com/office/powerpoint/2010/main" val="356412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ECBEA-9F1B-E08E-FC23-DB8B9D967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1E7A6-F78E-3ABE-6DDF-A9A05B775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592" y="407407"/>
            <a:ext cx="11144816" cy="841971"/>
          </a:xfrm>
        </p:spPr>
        <p:txBody>
          <a:bodyPr>
            <a:normAutofit/>
          </a:bodyPr>
          <a:lstStyle/>
          <a:p>
            <a:pPr algn="l"/>
            <a:r>
              <a:rPr lang="es-ES" sz="2400" b="1" dirty="0">
                <a:solidFill>
                  <a:srgbClr val="002060"/>
                </a:solidFill>
                <a:latin typeface="Arial" panose="020B0604020202020204" pitchFamily="34" charset="0"/>
              </a:rPr>
              <a:t>Las dos plantas reciben similares cantidades de irradiación. En ambos casos son elevadas, por lo que no parece ser este el origen del problema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1CD55F-E426-C5D0-4285-759CFB935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592" y="5757910"/>
            <a:ext cx="11144817" cy="51571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l"/>
            <a:r>
              <a:rPr lang="es-ES" sz="1800" dirty="0">
                <a:solidFill>
                  <a:srgbClr val="002060"/>
                </a:solidFill>
                <a:latin typeface="Arial" panose="020B0604020202020204" pitchFamily="34" charset="0"/>
              </a:rPr>
              <a:t>Las medias observadas entre ambas plantas no son lo suficientemente significativas como para afirmar que exista una gran disparidad en su capacidad de generar corriente continua (DC).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573F1DC-DC48-26F1-B469-67F3C93B6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13" y="1558212"/>
            <a:ext cx="11659668" cy="378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9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928D4-5AA9-0441-3E39-DBE74979F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5C779-65FE-8D4E-24F4-8457208D3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592" y="407407"/>
            <a:ext cx="11144816" cy="841971"/>
          </a:xfrm>
        </p:spPr>
        <p:txBody>
          <a:bodyPr>
            <a:normAutofit/>
          </a:bodyPr>
          <a:lstStyle/>
          <a:p>
            <a:pPr algn="l"/>
            <a:r>
              <a:rPr lang="es-ES" sz="2400" b="1" dirty="0">
                <a:solidFill>
                  <a:srgbClr val="002060"/>
                </a:solidFill>
                <a:latin typeface="Arial" panose="020B0604020202020204" pitchFamily="34" charset="0"/>
              </a:rPr>
              <a:t>La generación de DC de la planta 1 es correcta </a:t>
            </a:r>
            <a:br>
              <a:rPr lang="es-ES" sz="2400" b="1" dirty="0">
                <a:solidFill>
                  <a:srgbClr val="002060"/>
                </a:solidFill>
                <a:latin typeface="Arial" panose="020B0604020202020204" pitchFamily="34" charset="0"/>
              </a:rPr>
            </a:br>
            <a:r>
              <a:rPr lang="es-ES" sz="2400" b="1" dirty="0">
                <a:solidFill>
                  <a:srgbClr val="002060"/>
                </a:solidFill>
                <a:latin typeface="Arial" panose="020B0604020202020204" pitchFamily="34" charset="0"/>
              </a:rPr>
              <a:t>Los módulos llevan DC a los inverters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D86F44-03D8-DFB5-AE5C-5103290A9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592" y="6083558"/>
            <a:ext cx="11144817" cy="35709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sz="1800" dirty="0">
                <a:solidFill>
                  <a:srgbClr val="002060"/>
                </a:solidFill>
                <a:latin typeface="Arial" panose="020B0604020202020204" pitchFamily="34" charset="0"/>
              </a:rPr>
              <a:t>No requiere actuación alguna.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72599DA-56C2-C7C7-4BCE-6381C7F7A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535" y="1249378"/>
            <a:ext cx="8520404" cy="476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63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26F6D-A19B-06B1-87FA-37063BA87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99274-614D-4F29-7512-98BA99345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592" y="407407"/>
            <a:ext cx="11144816" cy="1104522"/>
          </a:xfrm>
        </p:spPr>
        <p:txBody>
          <a:bodyPr>
            <a:normAutofit/>
          </a:bodyPr>
          <a:lstStyle/>
          <a:p>
            <a:pPr algn="l"/>
            <a:r>
              <a:rPr lang="es-ES" sz="2400" b="1" dirty="0">
                <a:solidFill>
                  <a:srgbClr val="002060"/>
                </a:solidFill>
                <a:latin typeface="Arial" panose="020B0604020202020204" pitchFamily="34" charset="0"/>
              </a:rPr>
              <a:t>La generación de DC de la planta 2 no esta funcionando correctamente</a:t>
            </a:r>
            <a:br>
              <a:rPr lang="es-ES" sz="2400" b="1" dirty="0">
                <a:solidFill>
                  <a:srgbClr val="002060"/>
                </a:solidFill>
                <a:latin typeface="Arial" panose="020B0604020202020204" pitchFamily="34" charset="0"/>
              </a:rPr>
            </a:br>
            <a:r>
              <a:rPr lang="es-ES" sz="2400" b="1" dirty="0">
                <a:solidFill>
                  <a:srgbClr val="002060"/>
                </a:solidFill>
                <a:latin typeface="Arial" panose="020B0604020202020204" pitchFamily="34" charset="0"/>
              </a:rPr>
              <a:t>Los módulos llevan muy poca DC a los inverters, incluso en las horas de mayor irradiación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A647556-31A2-EF76-4864-F5821A194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022" y="1511929"/>
            <a:ext cx="8845955" cy="502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72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3477E-749A-173F-E988-8E243FE8C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7A074-433F-ECC0-AD7A-64C99B367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592" y="407407"/>
            <a:ext cx="11144816" cy="841971"/>
          </a:xfrm>
        </p:spPr>
        <p:txBody>
          <a:bodyPr>
            <a:normAutofit/>
          </a:bodyPr>
          <a:lstStyle/>
          <a:p>
            <a:pPr algn="l"/>
            <a:r>
              <a:rPr lang="es-ES" sz="2400" b="1" dirty="0">
                <a:solidFill>
                  <a:srgbClr val="002060"/>
                </a:solidFill>
                <a:latin typeface="Arial" panose="020B0604020202020204" pitchFamily="34" charset="0"/>
              </a:rPr>
              <a:t>Los inverters de la planta 1 presentan un mal funcionamiento</a:t>
            </a:r>
            <a:br>
              <a:rPr lang="es-ES" sz="2400" b="1" dirty="0">
                <a:solidFill>
                  <a:srgbClr val="002060"/>
                </a:solidFill>
                <a:latin typeface="Arial" panose="020B0604020202020204" pitchFamily="34" charset="0"/>
              </a:rPr>
            </a:br>
            <a:r>
              <a:rPr lang="es-ES" sz="2400" b="1" dirty="0">
                <a:solidFill>
                  <a:srgbClr val="002060"/>
                </a:solidFill>
                <a:latin typeface="Arial" panose="020B0604020202020204" pitchFamily="34" charset="0"/>
              </a:rPr>
              <a:t>Únicamente consiguen transformar un 10% de DC en AC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93AB455-B569-5814-1202-5ECCDA6AA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122" y="1350366"/>
            <a:ext cx="7595755" cy="536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6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978DE-334E-4D00-B949-C2A6937AE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F75EC-2491-771E-A090-7D1DA0082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592" y="407407"/>
            <a:ext cx="11144816" cy="432348"/>
          </a:xfrm>
        </p:spPr>
        <p:txBody>
          <a:bodyPr>
            <a:normAutofit/>
          </a:bodyPr>
          <a:lstStyle/>
          <a:p>
            <a:pPr algn="l"/>
            <a:r>
              <a:rPr lang="es-ES" sz="2400" b="1" dirty="0">
                <a:solidFill>
                  <a:srgbClr val="002060"/>
                </a:solidFill>
                <a:latin typeface="Arial" panose="020B0604020202020204" pitchFamily="34" charset="0"/>
              </a:rPr>
              <a:t>Rendimiento inverters de la planta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B57372-F9CA-76E3-6E10-326D6B6E9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592" y="6008310"/>
            <a:ext cx="11316955" cy="43234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sz="1800" dirty="0">
                <a:solidFill>
                  <a:srgbClr val="002060"/>
                </a:solidFill>
                <a:latin typeface="Arial" panose="020B0604020202020204" pitchFamily="34" charset="0"/>
              </a:rPr>
              <a:t>Se recomienda tareas de mantenimiento en los inverters con kw_dc &lt;= 0,01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8BC6295-FAC7-D21B-0510-FFEF7CA34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80" y="984379"/>
            <a:ext cx="11646640" cy="488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75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D5E36-127F-5012-39D0-1C9051334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F778F-E7EB-47B4-58B1-BE40FF218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591" y="407408"/>
            <a:ext cx="11144817" cy="740258"/>
          </a:xfrm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rgbClr val="002060"/>
                </a:solidFill>
                <a:latin typeface="Arial" panose="020B0604020202020204" pitchFamily="34" charset="0"/>
              </a:rPr>
              <a:t>La transformación de DC en AC de la planta 2 es correcta.</a:t>
            </a:r>
            <a:br>
              <a:rPr lang="es-ES" sz="2400" b="1" dirty="0">
                <a:solidFill>
                  <a:srgbClr val="002060"/>
                </a:solidFill>
                <a:latin typeface="Arial" panose="020B0604020202020204" pitchFamily="34" charset="0"/>
              </a:rPr>
            </a:br>
            <a:r>
              <a:rPr lang="es-ES" sz="2400" b="1" dirty="0">
                <a:solidFill>
                  <a:srgbClr val="002060"/>
                </a:solidFill>
                <a:latin typeface="Arial" panose="020B0604020202020204" pitchFamily="34" charset="0"/>
              </a:rPr>
              <a:t>Los inverters consiguen una eficiencia superior al 97%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8BB755-12CA-8A94-1828-6C29BCB22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592" y="6064898"/>
            <a:ext cx="11144818" cy="37576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sz="1800" dirty="0">
                <a:solidFill>
                  <a:srgbClr val="002060"/>
                </a:solidFill>
                <a:latin typeface="Arial" panose="020B0604020202020204" pitchFamily="34" charset="0"/>
              </a:rPr>
              <a:t>No requiere ninguna actuación.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BF4D651-AFA3-6FB5-3DF4-6DACA006B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189" y="1168429"/>
            <a:ext cx="8472196" cy="476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68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D3CA3-2B89-B9B2-F222-D1E1B4A5F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F6952-13D0-7E10-E8E7-5409BA706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592" y="407408"/>
            <a:ext cx="11144816" cy="497940"/>
          </a:xfrm>
        </p:spPr>
        <p:txBody>
          <a:bodyPr>
            <a:normAutofit/>
          </a:bodyPr>
          <a:lstStyle/>
          <a:p>
            <a:r>
              <a:rPr lang="es-ES" sz="2400" b="1" dirty="0">
                <a:solidFill>
                  <a:srgbClr val="002060"/>
                </a:solidFill>
                <a:latin typeface="Arial" panose="020B0604020202020204" pitchFamily="34" charset="0"/>
              </a:rPr>
              <a:t>Tras el análisis realizado se recomienda un plan de acción 3 pasos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8EAC9E1F-8BB4-0D62-6A18-F6FA86E89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17970" y="2892430"/>
            <a:ext cx="609600" cy="6096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1E23A4B-2246-E6D9-E3FF-BC4B63FF821B}"/>
              </a:ext>
            </a:extLst>
          </p:cNvPr>
          <p:cNvSpPr txBox="1"/>
          <p:nvPr/>
        </p:nvSpPr>
        <p:spPr>
          <a:xfrm>
            <a:off x="1117600" y="1714859"/>
            <a:ext cx="1738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2060"/>
                </a:solidFill>
              </a:rPr>
              <a:t>Calidad de datos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DA3F89C-F7C0-5FED-A9C9-15614F9DA4AF}"/>
              </a:ext>
            </a:extLst>
          </p:cNvPr>
          <p:cNvSpPr txBox="1"/>
          <p:nvPr/>
        </p:nvSpPr>
        <p:spPr>
          <a:xfrm>
            <a:off x="3094134" y="991346"/>
            <a:ext cx="17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Planta 1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E2B3C06-A27F-4A9A-77A5-F6E9D5B83517}"/>
              </a:ext>
            </a:extLst>
          </p:cNvPr>
          <p:cNvSpPr txBox="1"/>
          <p:nvPr/>
        </p:nvSpPr>
        <p:spPr>
          <a:xfrm>
            <a:off x="4648614" y="991346"/>
            <a:ext cx="17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Planta 2 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119540E-A1C6-9FF6-A3D7-6A0459C54E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970" y="1594725"/>
            <a:ext cx="609600" cy="6096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BB6365E-9C64-94E1-95E7-F8B5F20B64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157" y="1594725"/>
            <a:ext cx="609600" cy="6096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9618C9E-80CF-6391-827B-ACA261DD73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157" y="5696302"/>
            <a:ext cx="609600" cy="60960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00BAAA9F-7B3A-9222-7EB2-961477FA250B}"/>
              </a:ext>
            </a:extLst>
          </p:cNvPr>
          <p:cNvSpPr txBox="1"/>
          <p:nvPr/>
        </p:nvSpPr>
        <p:spPr>
          <a:xfrm>
            <a:off x="1122236" y="3059668"/>
            <a:ext cx="1188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2060"/>
                </a:solidFill>
              </a:rPr>
              <a:t>Irradiación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2030612A-376C-0CDF-71D1-A317274F1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39157" y="2892430"/>
            <a:ext cx="609600" cy="609600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DF38B7A2-F227-7C42-7CDA-61E9B0EF4115}"/>
              </a:ext>
            </a:extLst>
          </p:cNvPr>
          <p:cNvSpPr txBox="1"/>
          <p:nvPr/>
        </p:nvSpPr>
        <p:spPr>
          <a:xfrm>
            <a:off x="1117600" y="4404477"/>
            <a:ext cx="155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2060"/>
                </a:solidFill>
              </a:rPr>
              <a:t>Producción DC</a:t>
            </a:r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C7353D61-1329-0870-7977-655554FEC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39157" y="4301066"/>
            <a:ext cx="609600" cy="60960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1F2CBA28-E880-8181-1F21-98A8E93291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970" y="4277202"/>
            <a:ext cx="609600" cy="609600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453D5386-744C-6427-81BA-89F5AAA27803}"/>
              </a:ext>
            </a:extLst>
          </p:cNvPr>
          <p:cNvSpPr txBox="1"/>
          <p:nvPr/>
        </p:nvSpPr>
        <p:spPr>
          <a:xfrm>
            <a:off x="1117600" y="5734728"/>
            <a:ext cx="1939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2060"/>
                </a:solidFill>
              </a:rPr>
              <a:t>Eficiencia inverters</a:t>
            </a:r>
          </a:p>
        </p:txBody>
      </p:sp>
      <p:pic>
        <p:nvPicPr>
          <p:cNvPr id="22" name="Gráfico 21">
            <a:extLst>
              <a:ext uri="{FF2B5EF4-FFF2-40B4-BE49-F238E27FC236}">
                <a16:creationId xmlns:a16="http://schemas.microsoft.com/office/drawing/2014/main" id="{94065200-A796-4D80-2E3B-82A82B5FDA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17970" y="5680734"/>
            <a:ext cx="609600" cy="609600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25167F96-1AA8-28FB-6115-42C5B5552360}"/>
              </a:ext>
            </a:extLst>
          </p:cNvPr>
          <p:cNvSpPr txBox="1"/>
          <p:nvPr/>
        </p:nvSpPr>
        <p:spPr>
          <a:xfrm>
            <a:off x="6387039" y="1008648"/>
            <a:ext cx="17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Plan de Acción 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E69F6F4-BCCE-B255-88F0-29B905286E15}"/>
              </a:ext>
            </a:extLst>
          </p:cNvPr>
          <p:cNvSpPr txBox="1"/>
          <p:nvPr/>
        </p:nvSpPr>
        <p:spPr>
          <a:xfrm>
            <a:off x="6331111" y="1714859"/>
            <a:ext cx="418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Acción_1</a:t>
            </a:r>
            <a:r>
              <a:rPr lang="es-ES" dirty="0">
                <a:solidFill>
                  <a:srgbClr val="002060"/>
                </a:solidFill>
              </a:rPr>
              <a:t> Plan Integral de calidad de datos.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CD50C75-6133-2136-71F2-904C6FB42DF0}"/>
              </a:ext>
            </a:extLst>
          </p:cNvPr>
          <p:cNvSpPr txBox="1"/>
          <p:nvPr/>
        </p:nvSpPr>
        <p:spPr>
          <a:xfrm>
            <a:off x="6331111" y="4397336"/>
            <a:ext cx="4753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Acción_2 </a:t>
            </a:r>
            <a:r>
              <a:rPr lang="es-ES" dirty="0">
                <a:solidFill>
                  <a:srgbClr val="002060"/>
                </a:solidFill>
              </a:rPr>
              <a:t>Revisión de los módulos de los inverters señalados en la planta 2.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ECF156C-1F6C-922D-3348-214AE2514BDB}"/>
              </a:ext>
            </a:extLst>
          </p:cNvPr>
          <p:cNvSpPr txBox="1"/>
          <p:nvPr/>
        </p:nvSpPr>
        <p:spPr>
          <a:xfrm>
            <a:off x="6296783" y="5734727"/>
            <a:ext cx="3670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Acción_3</a:t>
            </a:r>
            <a:r>
              <a:rPr lang="es-ES" dirty="0">
                <a:solidFill>
                  <a:srgbClr val="002060"/>
                </a:solidFill>
              </a:rPr>
              <a:t> Mantenimiento de todos los inverters de la planta 1.</a:t>
            </a:r>
          </a:p>
        </p:txBody>
      </p:sp>
    </p:spTree>
    <p:extLst>
      <p:ext uri="{BB962C8B-B14F-4D97-AF65-F5344CB8AC3E}">
        <p14:creationId xmlns:p14="http://schemas.microsoft.com/office/powerpoint/2010/main" val="41703942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345</Words>
  <Application>Microsoft Office PowerPoint</Application>
  <PresentationFormat>Panorámica</PresentationFormat>
  <Paragraphs>36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Berlin Sans FB Demi</vt:lpstr>
      <vt:lpstr>Britannic Bold</vt:lpstr>
      <vt:lpstr>Calibri</vt:lpstr>
      <vt:lpstr>Calibri Light</vt:lpstr>
      <vt:lpstr>Tema de Office</vt:lpstr>
      <vt:lpstr>Eficiencia Energética Plantas Solares SUN &amp; Nature</vt:lpstr>
      <vt:lpstr>Se han detectado problemas de calidad de datos que sugieren tratar como temporales las conclusiones que se van a presentar</vt:lpstr>
      <vt:lpstr>Las dos plantas reciben similares cantidades de irradiación. En ambos casos son elevadas, por lo que no parece ser este el origen del problema</vt:lpstr>
      <vt:lpstr>La generación de DC de la planta 1 es correcta  Los módulos llevan DC a los inverters</vt:lpstr>
      <vt:lpstr>La generación de DC de la planta 2 no esta funcionando correctamente Los módulos llevan muy poca DC a los inverters, incluso en las horas de mayor irradiación</vt:lpstr>
      <vt:lpstr>Los inverters de la planta 1 presentan un mal funcionamiento Únicamente consiguen transformar un 10% de DC en AC</vt:lpstr>
      <vt:lpstr>Rendimiento inverters de la planta 1</vt:lpstr>
      <vt:lpstr>La transformación de DC en AC de la planta 2 es correcta. Los inverters consiguen una eficiencia superior al 97%</vt:lpstr>
      <vt:lpstr>Tras el análisis realizado se recomienda un plan de acción 3 pasos</vt:lpstr>
      <vt:lpstr>SUN &amp; Nature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daviddevegamartin@gmail.com</dc:creator>
  <cp:lastModifiedBy>daviddevegamartin@gmail.com</cp:lastModifiedBy>
  <cp:revision>26</cp:revision>
  <dcterms:created xsi:type="dcterms:W3CDTF">2025-05-05T20:50:11Z</dcterms:created>
  <dcterms:modified xsi:type="dcterms:W3CDTF">2025-06-13T15:45:43Z</dcterms:modified>
</cp:coreProperties>
</file>