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7" r:id="rId2"/>
    <p:sldId id="266" r:id="rId3"/>
    <p:sldId id="268" r:id="rId4"/>
    <p:sldId id="269" r:id="rId5"/>
    <p:sldId id="270" r:id="rId6"/>
    <p:sldId id="271" r:id="rId7"/>
    <p:sldId id="277" r:id="rId8"/>
    <p:sldId id="272" r:id="rId9"/>
    <p:sldId id="273" r:id="rId10"/>
    <p:sldId id="275" r:id="rId11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603" autoAdjust="0"/>
    <p:restoredTop sz="86467" autoAdjust="0"/>
  </p:normalViewPr>
  <p:slideViewPr>
    <p:cSldViewPr snapToGrid="0">
      <p:cViewPr varScale="1">
        <p:scale>
          <a:sx n="103" d="100"/>
          <a:sy n="103" d="100"/>
        </p:scale>
        <p:origin x="11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6FFF57-B40B-4E21-868C-3AF6A7E9BB49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AE26B-B888-4119-B89A-CB927C77B7F8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946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5AFE31-0CFF-1AEF-0B52-DABE7C577B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B1B14-7FAA-9004-D689-0E440632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00A26C6-58C7-A0BB-0D65-737D4BE24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82FF177-3B27-8DA4-C8F3-3989B460E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5889B6B-D590-E048-BA9E-325604262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156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3B97B8-17BD-7DBE-61C4-3011C857E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92EF412-895A-E4D0-1667-170FB3B5BD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695C6B7-DB63-6673-9F33-B5781E781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DC7EB77-3E4A-7501-D41A-1EF11EAE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742775-8813-A84A-0419-E8BA9F055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87335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CB87E18-53E7-5A1B-9792-F760875B93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0337581-8929-BF6D-DC8C-79FE88D7DA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366430-08DB-B47A-18BE-8E39C9120A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732A84-02E8-41B2-FA85-AB11D0CB1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D86507A-D628-981B-8B8B-557BE1BB3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12566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462F61-9AC9-41F9-5F82-C7454BAC7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80ED2E-43A1-9A1B-33D5-6F203CC49C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5D73DBD-322B-D478-2731-91AB7741E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4D98389-B2AE-6A45-8F85-C5BE61694F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F049E73-F74B-A988-D7FD-A5779D0E6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689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7BAE74-4F12-9098-1299-A2A2C5E103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E52C2E3-20E7-B5A2-2655-C2480EE86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94F488-1E72-C08F-9A82-2E2289A94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D25269-7821-6158-7887-3E7398A4E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2388EC-EEE0-A2EB-C979-10477273B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85989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55001B-0D30-5D25-CB78-237A85952E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6DB2C4-8B8F-E27D-787B-E72AE9998A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D7A4116-C16C-AB28-9EB6-D5F6E58406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D35A415-9917-BE6F-0122-355AFE0EFB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1E59705-997C-06C5-AB6F-2EF0F6389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42782C4-BF30-5C6C-3510-727440A4C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47244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311642-566C-B8BD-3753-000529DED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A5AFC65-9B52-FCE1-0B4A-D1C5E2084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71EEAB0-D311-9646-0323-47B63FD361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98244046-2386-A146-B6A3-CE463C6A4D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CA6636E-3CFB-8D81-4B26-1A286613E1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698E41F-DDE6-F009-5C9C-91364DB1A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E4BF27C-A763-C684-4177-538C88D0E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D0AC928-40EF-A548-A85F-531C67678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40311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BA2F60-FD3F-60EF-3965-A78FAB21A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2FC97D3-D1DF-A2D2-F527-447C290A1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C54DB80-B689-2FCC-46DE-437E5021A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81FC8B8-47E8-157F-D493-28B7766C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6140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A40C97-B9FD-2D59-434B-88774AE97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9BF9431-554C-75EC-1555-B9095B189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D67970E-E54E-051B-D9DC-4DE852EF0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664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20A66F-4D41-D5D6-7E89-0C2B06686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D7CA5F-6931-CFDF-A732-DC75C55D69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BBEE378-0533-D6EF-395B-75FAB1A8B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DF51A9-89B6-DBC4-A4FF-AB5DE88FA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BADE39A-FCEA-F8FB-0421-1F642A912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56FBCD6-6C80-D64B-9A12-E369A38194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6807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6F296-603B-AB1C-37BE-A9F288248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3C660D-E6AB-73EE-856E-42621FAEB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54FF412-1EF5-5F90-F742-EA9396A167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64B8F01-0311-7F03-0DBC-752AC7B4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A319F1D-03AA-7F32-D1E7-AD521A3C9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7F5F8A-6034-2B2D-B6A6-2E551BA92A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20560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7603258-D952-B7B8-734F-8C1C51452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56A0D1-3BCE-1EF5-99EE-9F9A8602FF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A1901D4-4404-EE64-B223-FA468292F2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C47807-5F4F-460D-8464-AAC9D781ED2A}" type="datetimeFigureOut">
              <a:rPr lang="es-ES" smtClean="0"/>
              <a:t>06/05/2025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417692D-95F6-F35B-86A1-B91232256D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AEE2D1A-7089-B630-C1B9-7B7A2FA156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A1D2E2-304F-46EC-9C0E-9E97BF2A58FA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89107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A9F2B0-8A1E-134D-D6E8-81E745625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4480561"/>
            <a:ext cx="11805920" cy="2179002"/>
          </a:xfrm>
        </p:spPr>
        <p:txBody>
          <a:bodyPr>
            <a:normAutofit/>
          </a:bodyPr>
          <a:lstStyle/>
          <a:p>
            <a:r>
              <a:rPr lang="es-ES" sz="5000" dirty="0">
                <a:solidFill>
                  <a:schemeClr val="accent6"/>
                </a:solidFill>
                <a:latin typeface="Berlin Sans FB Demi" panose="020E0802020502020306" pitchFamily="34" charset="0"/>
              </a:rPr>
              <a:t>Eficiencia Energética Plantas Solares </a:t>
            </a:r>
            <a:r>
              <a:rPr lang="es-ES" sz="8800" dirty="0">
                <a:solidFill>
                  <a:schemeClr val="accent2"/>
                </a:solidFill>
                <a:latin typeface="Britannic Bold" panose="020B0903060703020204" pitchFamily="34" charset="0"/>
              </a:rPr>
              <a:t>SUN</a:t>
            </a:r>
            <a:r>
              <a:rPr lang="es-ES" sz="8800" dirty="0">
                <a:solidFill>
                  <a:srgbClr val="FFC000"/>
                </a:solidFill>
                <a:latin typeface="Britannic Bold" panose="020B0903060703020204" pitchFamily="34" charset="0"/>
              </a:rPr>
              <a:t> </a:t>
            </a:r>
            <a:r>
              <a:rPr lang="es-ES" sz="6600" dirty="0">
                <a:solidFill>
                  <a:srgbClr val="0070C0"/>
                </a:solidFill>
                <a:latin typeface="Britannic Bold" panose="020B0903060703020204" pitchFamily="34" charset="0"/>
              </a:rPr>
              <a:t>&amp;</a:t>
            </a:r>
            <a:r>
              <a:rPr lang="es-ES" sz="88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s-ES" sz="8800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Nature</a:t>
            </a:r>
            <a:endParaRPr lang="es-ES" sz="8800" dirty="0">
              <a:solidFill>
                <a:schemeClr val="accent6"/>
              </a:solidFill>
              <a:latin typeface="Britannic Bold" panose="020B0903060703020204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67F7293-C4C7-0C6F-C521-5323CEB033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2" y="553377"/>
            <a:ext cx="7143750" cy="401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60D45CB-63D8-7750-0337-B98B1E363F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47" y="553377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127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0AA22-CF6A-D39C-9DE8-62F35BA80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5714DF-A720-C7C9-D798-873F0D9F9A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2720" y="4480561"/>
            <a:ext cx="11805920" cy="2179002"/>
          </a:xfrm>
        </p:spPr>
        <p:txBody>
          <a:bodyPr>
            <a:normAutofit fontScale="90000"/>
          </a:bodyPr>
          <a:lstStyle/>
          <a:p>
            <a:r>
              <a:rPr lang="es-ES" sz="8800" dirty="0">
                <a:solidFill>
                  <a:schemeClr val="accent2"/>
                </a:solidFill>
                <a:latin typeface="Britannic Bold" panose="020B0903060703020204" pitchFamily="34" charset="0"/>
              </a:rPr>
              <a:t>SUN</a:t>
            </a:r>
            <a:r>
              <a:rPr lang="es-ES" sz="8800" dirty="0">
                <a:solidFill>
                  <a:srgbClr val="FFC000"/>
                </a:solidFill>
                <a:latin typeface="Britannic Bold" panose="020B0903060703020204" pitchFamily="34" charset="0"/>
              </a:rPr>
              <a:t> </a:t>
            </a:r>
            <a:r>
              <a:rPr lang="es-ES" sz="6600" dirty="0">
                <a:solidFill>
                  <a:srgbClr val="0070C0"/>
                </a:solidFill>
                <a:latin typeface="Britannic Bold" panose="020B0903060703020204" pitchFamily="34" charset="0"/>
              </a:rPr>
              <a:t>&amp;</a:t>
            </a:r>
            <a:r>
              <a:rPr lang="es-ES" sz="8800" dirty="0">
                <a:solidFill>
                  <a:schemeClr val="accent6">
                    <a:lumMod val="50000"/>
                  </a:schemeClr>
                </a:solidFill>
                <a:latin typeface="Britannic Bold" panose="020B0903060703020204" pitchFamily="34" charset="0"/>
              </a:rPr>
              <a:t> </a:t>
            </a:r>
            <a:r>
              <a:rPr lang="es-ES" sz="8800" dirty="0" err="1">
                <a:solidFill>
                  <a:schemeClr val="accent6"/>
                </a:solidFill>
                <a:latin typeface="Britannic Bold" panose="020B0903060703020204" pitchFamily="34" charset="0"/>
              </a:rPr>
              <a:t>Nature</a:t>
            </a:r>
            <a:br>
              <a:rPr lang="es-ES" sz="8800" dirty="0">
                <a:solidFill>
                  <a:schemeClr val="accent6"/>
                </a:solidFill>
                <a:latin typeface="Britannic Bold" panose="020B0903060703020204" pitchFamily="34" charset="0"/>
              </a:rPr>
            </a:br>
            <a:r>
              <a:rPr lang="es-ES" sz="6700" dirty="0">
                <a:solidFill>
                  <a:srgbClr val="C00000"/>
                </a:solidFill>
                <a:latin typeface="Britannic Bold" panose="020B0903060703020204" pitchFamily="34" charset="0"/>
              </a:rPr>
              <a:t>END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A2E8A84-69B7-30BA-451F-D5C86830B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32" y="553377"/>
            <a:ext cx="7143750" cy="401955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DA591C93-4D1C-E915-6C01-97F4B7F77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6647" y="553377"/>
            <a:ext cx="4019550" cy="401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51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BBE74D-9DF1-5088-8562-E3D1859A9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Se han detectado problemas de calidad de datos que sugieren tratar como temporales las conclusiones que se van a presentar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58E148-BE65-F8C2-BC3E-A97187871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3" y="5843539"/>
            <a:ext cx="11109566" cy="5971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algn="l"/>
            <a:r>
              <a:rPr lang="es-ES" sz="1900" dirty="0">
                <a:solidFill>
                  <a:srgbClr val="002060"/>
                </a:solidFill>
                <a:latin typeface="Arial" panose="020B0604020202020204" pitchFamily="34" charset="0"/>
              </a:rPr>
              <a:t>Se ha solicitado una nueva extracción de los datos desde los medidores para comprobar si efectivamente puede haber habido problemas de calidad de datos</a:t>
            </a:r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122C4FA-51FA-ACE2-7AC5-39E71FCC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624" y="1469778"/>
            <a:ext cx="5314009" cy="3332829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C70BCC7C-A19F-28CA-195C-A2FFF6764C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7601" y="1469778"/>
            <a:ext cx="5874911" cy="3310337"/>
          </a:xfrm>
          <a:prstGeom prst="rect">
            <a:avLst/>
          </a:prstGeom>
        </p:spPr>
      </p:pic>
      <p:sp>
        <p:nvSpPr>
          <p:cNvPr id="6" name="Título 1">
            <a:extLst>
              <a:ext uri="{FF2B5EF4-FFF2-40B4-BE49-F238E27FC236}">
                <a16:creationId xmlns:a16="http://schemas.microsoft.com/office/drawing/2014/main" id="{4A869205-5074-4749-9601-02DCA261C6DB}"/>
              </a:ext>
            </a:extLst>
          </p:cNvPr>
          <p:cNvSpPr txBox="1">
            <a:spLocks/>
          </p:cNvSpPr>
          <p:nvPr/>
        </p:nvSpPr>
        <p:spPr>
          <a:xfrm>
            <a:off x="523592" y="4969302"/>
            <a:ext cx="11109566" cy="6850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  <a:t>- La generación de DC es 10 veces superior en la planta 1 que en la 2 (grafico izquierda). </a:t>
            </a:r>
            <a:b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b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1400" dirty="0">
                <a:solidFill>
                  <a:srgbClr val="002060"/>
                </a:solidFill>
                <a:latin typeface="Arial" panose="020B0604020202020204" pitchFamily="34" charset="0"/>
              </a:rPr>
              <a:t>- La eficiencia de la planta 2 está alrededor del 10%.</a:t>
            </a:r>
          </a:p>
        </p:txBody>
      </p:sp>
    </p:spTree>
    <p:extLst>
      <p:ext uri="{BB962C8B-B14F-4D97-AF65-F5344CB8AC3E}">
        <p14:creationId xmlns:p14="http://schemas.microsoft.com/office/powerpoint/2010/main" val="35641206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ECBEA-9F1B-E08E-FC23-DB8B9D967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01E7A6-F78E-3ABE-6DDF-A9A05B7757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Las dos plantas reciben similares cantidades de irradiación. En ambos casos son elevadas, por lo que no parece ser este el origen del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41CD55F-E426-C5D0-4285-759CFB9358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5757910"/>
            <a:ext cx="11144817" cy="51571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Las medias observadas entre ambas plantas no son lo suficientemente significativas como para afirmar que exista una gran disparidad en su capacidad de generar corriente continua (DC).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573F1DC-DC48-26F1-B469-67F3C93B6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613" y="1558212"/>
            <a:ext cx="11659668" cy="378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98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928D4-5AA9-0441-3E39-DBE74979F3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05C779-65FE-8D4E-24F4-8457208D3D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generación de DC de la planta 1 es correcta 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módulos llevan DC a los </a:t>
            </a: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endParaRPr lang="es-ES" sz="2400" b="1" dirty="0">
              <a:solidFill>
                <a:srgbClr val="002060"/>
              </a:solidFill>
              <a:latin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FD86F44-03D8-DFB5-AE5C-5103290A90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83558"/>
            <a:ext cx="11144817" cy="357099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No requiere actuación alguna.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2599DA-56C2-C7C7-4BCE-6381C7F7A3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35" y="1249378"/>
            <a:ext cx="8520404" cy="4761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6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26F6D-A19B-06B1-87FA-37063BA8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99274-614D-4F29-7512-98BA99345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1104522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generación de DC de la planta 2 no esta funcionando correctamente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módulos llevan muy poca DC a los </a:t>
            </a: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, incluso en las horas de mayor irradiación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A647556-31A2-EF76-4864-F5821A194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3022" y="1511929"/>
            <a:ext cx="8845955" cy="502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37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3477E-749A-173F-E988-8E243FE8C7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D7A074-433F-ECC0-AD7A-64C99B367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841971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</a:t>
            </a: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de la planta 1 presentan un mal funcionamiento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Unicamente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consiguen transformar un 10% de DC en AC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93AB455-B569-5814-1202-5ECCDA6AA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122" y="1350366"/>
            <a:ext cx="7595755" cy="536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265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978DE-334E-4D00-B949-C2A6937AE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3F75EC-2491-771E-A090-7D1DA00826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7"/>
            <a:ext cx="11144816" cy="432348"/>
          </a:xfrm>
        </p:spPr>
        <p:txBody>
          <a:bodyPr>
            <a:normAutofit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Rendimiento </a:t>
            </a: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de la planta 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9B57372-F9CA-76E3-6E10-326D6B6E94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08310"/>
            <a:ext cx="11316955" cy="4323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Se recomienda tareas de mantenimiento en los </a:t>
            </a:r>
            <a:r>
              <a:rPr lang="es-ES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 con </a:t>
            </a:r>
            <a:r>
              <a:rPr lang="es-ES" sz="1800" dirty="0" err="1">
                <a:solidFill>
                  <a:srgbClr val="002060"/>
                </a:solidFill>
                <a:latin typeface="Arial" panose="020B0604020202020204" pitchFamily="34" charset="0"/>
              </a:rPr>
              <a:t>kw_dc</a:t>
            </a:r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 &lt;= 0,01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8BC6295-FAC7-D21B-0510-FFEF7CA3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680" y="984379"/>
            <a:ext cx="11646640" cy="488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5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D5E36-127F-5012-39D0-1C9051334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F778F-E7EB-47B4-58B1-BE40FF218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1" y="407408"/>
            <a:ext cx="11144817" cy="740258"/>
          </a:xfrm>
        </p:spPr>
        <p:txBody>
          <a:bodyPr>
            <a:normAutofit fontScale="90000"/>
          </a:bodyPr>
          <a:lstStyle/>
          <a:p>
            <a:pPr algn="l"/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La transformación de DC en AC de la planta 2 es correcta.</a:t>
            </a:r>
            <a:b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</a:b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Los </a:t>
            </a:r>
            <a:r>
              <a:rPr lang="es-ES" sz="2400" b="1" dirty="0" err="1">
                <a:solidFill>
                  <a:srgbClr val="002060"/>
                </a:solidFill>
                <a:latin typeface="Arial" panose="020B0604020202020204" pitchFamily="34" charset="0"/>
              </a:rPr>
              <a:t>inverters</a:t>
            </a:r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 consiguen una eficiencia superior al 97%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8BB755-12CA-8A94-1828-6C29BCB22C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3592" y="6064898"/>
            <a:ext cx="11144818" cy="37576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s-ES" sz="1800" dirty="0">
                <a:solidFill>
                  <a:srgbClr val="002060"/>
                </a:solidFill>
                <a:latin typeface="Arial" panose="020B0604020202020204" pitchFamily="34" charset="0"/>
              </a:rPr>
              <a:t>No requiere ninguna actuación.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0BF4D651-AFA3-6FB5-3DF4-6DACA006B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2189" y="1168429"/>
            <a:ext cx="8472196" cy="4766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7268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D3CA3-2B89-B9B2-F222-D1E1B4A5F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3F6952-13D0-7E10-E8E7-5409BA706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3592" y="407408"/>
            <a:ext cx="11144816" cy="497940"/>
          </a:xfrm>
        </p:spPr>
        <p:txBody>
          <a:bodyPr>
            <a:normAutofit/>
          </a:bodyPr>
          <a:lstStyle/>
          <a:p>
            <a:r>
              <a:rPr lang="es-ES" sz="2400" b="1" dirty="0">
                <a:solidFill>
                  <a:srgbClr val="002060"/>
                </a:solidFill>
                <a:latin typeface="Arial" panose="020B0604020202020204" pitchFamily="34" charset="0"/>
              </a:rPr>
              <a:t>Tras el análisis realizado se recomienda un plan de acción 3 pasos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8EAC9E1F-8BB4-0D62-6A18-F6FA86E89B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7970" y="2892430"/>
            <a:ext cx="609600" cy="60960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D1E23A4B-2246-E6D9-E3FF-BC4B63FF821B}"/>
              </a:ext>
            </a:extLst>
          </p:cNvPr>
          <p:cNvSpPr txBox="1"/>
          <p:nvPr/>
        </p:nvSpPr>
        <p:spPr>
          <a:xfrm>
            <a:off x="1117600" y="1714859"/>
            <a:ext cx="1738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Calidad de datos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DA3F89C-F7C0-5FED-A9C9-15614F9DA4AF}"/>
              </a:ext>
            </a:extLst>
          </p:cNvPr>
          <p:cNvSpPr txBox="1"/>
          <p:nvPr/>
        </p:nvSpPr>
        <p:spPr>
          <a:xfrm>
            <a:off x="3094134" y="991346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Planta 1 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E2B3C06-A27F-4A9A-77A5-F6E9D5B83517}"/>
              </a:ext>
            </a:extLst>
          </p:cNvPr>
          <p:cNvSpPr txBox="1"/>
          <p:nvPr/>
        </p:nvSpPr>
        <p:spPr>
          <a:xfrm>
            <a:off x="4648614" y="991346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Planta 2 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9119540E-A1C6-9FF6-A3D7-6A0459C54E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0" y="1594725"/>
            <a:ext cx="609600" cy="609600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BB6365E-9C64-94E1-95E7-F8B5F20B64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1594725"/>
            <a:ext cx="609600" cy="60960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C9618C9E-80CF-6391-827B-ACA261DD73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9157" y="5696302"/>
            <a:ext cx="609600" cy="6096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00BAAA9F-7B3A-9222-7EB2-961477FA250B}"/>
              </a:ext>
            </a:extLst>
          </p:cNvPr>
          <p:cNvSpPr txBox="1"/>
          <p:nvPr/>
        </p:nvSpPr>
        <p:spPr>
          <a:xfrm>
            <a:off x="1122236" y="3059668"/>
            <a:ext cx="11882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Irradiación</a:t>
            </a:r>
          </a:p>
        </p:txBody>
      </p:sp>
      <p:pic>
        <p:nvPicPr>
          <p:cNvPr id="16" name="Gráfico 15">
            <a:extLst>
              <a:ext uri="{FF2B5EF4-FFF2-40B4-BE49-F238E27FC236}">
                <a16:creationId xmlns:a16="http://schemas.microsoft.com/office/drawing/2014/main" id="{2030612A-376C-0CDF-71D1-A317274F1C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57" y="2892430"/>
            <a:ext cx="609600" cy="6096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DF38B7A2-F227-7C42-7CDA-61E9B0EF4115}"/>
              </a:ext>
            </a:extLst>
          </p:cNvPr>
          <p:cNvSpPr txBox="1"/>
          <p:nvPr/>
        </p:nvSpPr>
        <p:spPr>
          <a:xfrm>
            <a:off x="1117600" y="4404477"/>
            <a:ext cx="1556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Producción DC</a:t>
            </a:r>
          </a:p>
        </p:txBody>
      </p:sp>
      <p:pic>
        <p:nvPicPr>
          <p:cNvPr id="18" name="Gráfico 17">
            <a:extLst>
              <a:ext uri="{FF2B5EF4-FFF2-40B4-BE49-F238E27FC236}">
                <a16:creationId xmlns:a16="http://schemas.microsoft.com/office/drawing/2014/main" id="{C7353D61-1329-0870-7977-655554FEC8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39157" y="4301066"/>
            <a:ext cx="609600" cy="609600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1F2CBA28-E880-8181-1F21-98A8E932910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7970" y="4277202"/>
            <a:ext cx="609600" cy="609600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453D5386-744C-6427-81BA-89F5AAA27803}"/>
              </a:ext>
            </a:extLst>
          </p:cNvPr>
          <p:cNvSpPr txBox="1"/>
          <p:nvPr/>
        </p:nvSpPr>
        <p:spPr>
          <a:xfrm>
            <a:off x="1117600" y="5734728"/>
            <a:ext cx="19393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2060"/>
                </a:solidFill>
              </a:rPr>
              <a:t>Eficiencia </a:t>
            </a:r>
            <a:r>
              <a:rPr lang="es-ES" dirty="0" err="1">
                <a:solidFill>
                  <a:srgbClr val="002060"/>
                </a:solidFill>
              </a:rPr>
              <a:t>inverters</a:t>
            </a:r>
            <a:endParaRPr lang="es-ES" dirty="0">
              <a:solidFill>
                <a:srgbClr val="002060"/>
              </a:solidFill>
            </a:endParaRPr>
          </a:p>
        </p:txBody>
      </p:sp>
      <p:pic>
        <p:nvPicPr>
          <p:cNvPr id="22" name="Gráfico 21">
            <a:extLst>
              <a:ext uri="{FF2B5EF4-FFF2-40B4-BE49-F238E27FC236}">
                <a16:creationId xmlns:a16="http://schemas.microsoft.com/office/drawing/2014/main" id="{94065200-A796-4D80-2E3B-82A82B5FD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17970" y="5680734"/>
            <a:ext cx="609600" cy="609600"/>
          </a:xfrm>
          <a:prstGeom prst="rect">
            <a:avLst/>
          </a:prstGeom>
        </p:spPr>
      </p:pic>
      <p:sp>
        <p:nvSpPr>
          <p:cNvPr id="24" name="CuadroTexto 23">
            <a:extLst>
              <a:ext uri="{FF2B5EF4-FFF2-40B4-BE49-F238E27FC236}">
                <a16:creationId xmlns:a16="http://schemas.microsoft.com/office/drawing/2014/main" id="{25167F96-1AA8-28FB-6115-42C5B5552360}"/>
              </a:ext>
            </a:extLst>
          </p:cNvPr>
          <p:cNvSpPr txBox="1"/>
          <p:nvPr/>
        </p:nvSpPr>
        <p:spPr>
          <a:xfrm>
            <a:off x="6387039" y="1008648"/>
            <a:ext cx="17384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Plan de Acción </a:t>
            </a:r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EE69F6F4-BCCE-B255-88F0-29B905286E15}"/>
              </a:ext>
            </a:extLst>
          </p:cNvPr>
          <p:cNvSpPr txBox="1"/>
          <p:nvPr/>
        </p:nvSpPr>
        <p:spPr>
          <a:xfrm>
            <a:off x="6331111" y="1714859"/>
            <a:ext cx="4189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Acción_1</a:t>
            </a:r>
            <a:r>
              <a:rPr lang="es-ES" dirty="0">
                <a:solidFill>
                  <a:srgbClr val="002060"/>
                </a:solidFill>
              </a:rPr>
              <a:t> Plan Integral de calidad de datos.</a:t>
            </a:r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5CD50C75-6133-2136-71F2-904C6FB42DF0}"/>
              </a:ext>
            </a:extLst>
          </p:cNvPr>
          <p:cNvSpPr txBox="1"/>
          <p:nvPr/>
        </p:nvSpPr>
        <p:spPr>
          <a:xfrm>
            <a:off x="6331111" y="4397336"/>
            <a:ext cx="4753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Acción_2 </a:t>
            </a:r>
            <a:r>
              <a:rPr lang="es-ES" dirty="0">
                <a:solidFill>
                  <a:srgbClr val="002060"/>
                </a:solidFill>
              </a:rPr>
              <a:t>Revisión de los módulos de los </a:t>
            </a:r>
            <a:r>
              <a:rPr lang="es-ES" dirty="0" err="1">
                <a:solidFill>
                  <a:srgbClr val="002060"/>
                </a:solidFill>
              </a:rPr>
              <a:t>inverters</a:t>
            </a:r>
            <a:r>
              <a:rPr lang="es-ES" dirty="0">
                <a:solidFill>
                  <a:srgbClr val="002060"/>
                </a:solidFill>
              </a:rPr>
              <a:t> señalados en la planta 2.</a:t>
            </a: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2ECF156C-1F6C-922D-3348-214AE2514BDB}"/>
              </a:ext>
            </a:extLst>
          </p:cNvPr>
          <p:cNvSpPr txBox="1"/>
          <p:nvPr/>
        </p:nvSpPr>
        <p:spPr>
          <a:xfrm>
            <a:off x="6296783" y="5734727"/>
            <a:ext cx="36701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rgbClr val="002060"/>
                </a:solidFill>
              </a:rPr>
              <a:t>Acción_3</a:t>
            </a:r>
            <a:r>
              <a:rPr lang="es-ES" dirty="0">
                <a:solidFill>
                  <a:srgbClr val="002060"/>
                </a:solidFill>
              </a:rPr>
              <a:t> Mantenimiento de todos los </a:t>
            </a:r>
            <a:r>
              <a:rPr lang="es-ES" dirty="0" err="1">
                <a:solidFill>
                  <a:srgbClr val="002060"/>
                </a:solidFill>
              </a:rPr>
              <a:t>inverters</a:t>
            </a:r>
            <a:r>
              <a:rPr lang="es-ES" dirty="0">
                <a:solidFill>
                  <a:srgbClr val="002060"/>
                </a:solidFill>
              </a:rPr>
              <a:t> de la planta 1.</a:t>
            </a:r>
          </a:p>
        </p:txBody>
      </p:sp>
    </p:spTree>
    <p:extLst>
      <p:ext uri="{BB962C8B-B14F-4D97-AF65-F5344CB8AC3E}">
        <p14:creationId xmlns:p14="http://schemas.microsoft.com/office/powerpoint/2010/main" val="41703942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335</Words>
  <Application>Microsoft Office PowerPoint</Application>
  <PresentationFormat>Panorámica</PresentationFormat>
  <Paragraphs>26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6" baseType="lpstr">
      <vt:lpstr>Arial</vt:lpstr>
      <vt:lpstr>Berlin Sans FB Demi</vt:lpstr>
      <vt:lpstr>Britannic Bold</vt:lpstr>
      <vt:lpstr>Calibri</vt:lpstr>
      <vt:lpstr>Calibri Light</vt:lpstr>
      <vt:lpstr>Tema de Office</vt:lpstr>
      <vt:lpstr>Eficiencia Energética Plantas Solares SUN &amp; Nature</vt:lpstr>
      <vt:lpstr>Se han detectado problemas de calidad de datos que sugieren tratar como temporales las conclusiones que se van a presentar</vt:lpstr>
      <vt:lpstr>Las dos plantas reciben similares cantidades de irradiación. En ambos casos son elevadas, por lo que no parece ser este el origen del problema</vt:lpstr>
      <vt:lpstr>La generación de DC de la planta 1 es correcta  Los módulos llevan DC a los inverters</vt:lpstr>
      <vt:lpstr>La generación de DC de la planta 2 no esta funcionando correctamente Los módulos llevan muy poca DC a los inverters, incluso en las horas de mayor irradiación</vt:lpstr>
      <vt:lpstr>Los inverters de la planta 1 presentan un mal funcionamiento Unicamente consiguen transformar un 10% de DC en AC</vt:lpstr>
      <vt:lpstr>Rendimiento inverters de la planta 1</vt:lpstr>
      <vt:lpstr>La transformación de DC en AC de la planta 2 es correcta. Los inverters consiguen una eficiencia superior al 97%</vt:lpstr>
      <vt:lpstr>Tras el análisis realizado se recomienda un plan de acción 3 pasos</vt:lpstr>
      <vt:lpstr>SUN &amp; Nature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daviddevegamartin@gmail.com</dc:creator>
  <cp:lastModifiedBy>daviddevegamartin@gmail.com</cp:lastModifiedBy>
  <cp:revision>25</cp:revision>
  <dcterms:created xsi:type="dcterms:W3CDTF">2025-05-05T20:50:11Z</dcterms:created>
  <dcterms:modified xsi:type="dcterms:W3CDTF">2025-05-06T15:46:11Z</dcterms:modified>
</cp:coreProperties>
</file>