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6" r:id="rId1"/>
    <p:sldMasterId id="2147483668" r:id="rId2"/>
  </p:sldMasterIdLst>
  <p:notesMasterIdLst>
    <p:notesMasterId r:id="rId19"/>
  </p:notesMasterIdLst>
  <p:sldIdLst>
    <p:sldId id="342" r:id="rId3"/>
    <p:sldId id="363" r:id="rId4"/>
    <p:sldId id="365" r:id="rId5"/>
    <p:sldId id="366" r:id="rId6"/>
    <p:sldId id="368" r:id="rId7"/>
    <p:sldId id="369" r:id="rId8"/>
    <p:sldId id="371" r:id="rId9"/>
    <p:sldId id="372" r:id="rId10"/>
    <p:sldId id="373" r:id="rId11"/>
    <p:sldId id="374" r:id="rId12"/>
    <p:sldId id="377" r:id="rId13"/>
    <p:sldId id="375" r:id="rId14"/>
    <p:sldId id="376" r:id="rId15"/>
    <p:sldId id="378" r:id="rId16"/>
    <p:sldId id="379" r:id="rId17"/>
    <p:sldId id="34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2" autoAdjust="0"/>
    <p:restoredTop sz="94694" autoAdjust="0"/>
  </p:normalViewPr>
  <p:slideViewPr>
    <p:cSldViewPr snapToGrid="0">
      <p:cViewPr varScale="1">
        <p:scale>
          <a:sx n="112" d="100"/>
          <a:sy n="112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0"/>
            <a:ext cx="6275070" cy="238125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2677498"/>
            <a:ext cx="3486150" cy="1503004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1B3AE8-C988-C2E4-FC33-76B9C8F0B266}"/>
              </a:ext>
            </a:extLst>
          </p:cNvPr>
          <p:cNvSpPr/>
          <p:nvPr userDrawn="1"/>
        </p:nvSpPr>
        <p:spPr>
          <a:xfrm>
            <a:off x="523875" y="2506514"/>
            <a:ext cx="1343025" cy="457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blipFill dpi="0" rotWithShape="1">
          <a:blip r:embed="rId2">
            <a:lum/>
          </a:blip>
          <a:srcRect/>
          <a:stretch>
            <a:fillRect l="-24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0" y="2105025"/>
            <a:ext cx="6686550" cy="4071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blipFill dpi="0" rotWithShape="1">
          <a:blip r:embed="rId2">
            <a:lum/>
          </a:blip>
          <a:srcRect/>
          <a:stretch>
            <a:fillRect l="-85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11D39-4281-F468-7889-9C3858B8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4" y="365125"/>
            <a:ext cx="711517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607A9-8A0C-5C92-9565-16D899C0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24" y="1825625"/>
            <a:ext cx="711517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E19BC5B-1223-91D2-E947-7B244B54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884"/>
            <a:ext cx="7315200" cy="2156984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ECF20FD-9E1B-083C-40E8-274A66E9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61458"/>
            <a:ext cx="7288348" cy="544132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860884"/>
            <a:ext cx="7315200" cy="2156984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161458"/>
            <a:ext cx="7288348" cy="544132"/>
          </a:xfrm>
          <a:noFill/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81352"/>
            <a:ext cx="6669505" cy="25927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483100"/>
            <a:ext cx="6669505" cy="15875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0300" y="650911"/>
            <a:ext cx="1333500" cy="1333500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2720" y="998086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2720" y="1225419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2720" y="1452752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D87A30-53D6-5C70-E01C-67FAE0AC8E54}"/>
              </a:ext>
            </a:extLst>
          </p:cNvPr>
          <p:cNvGrpSpPr/>
          <p:nvPr userDrawn="1"/>
        </p:nvGrpSpPr>
        <p:grpSpPr>
          <a:xfrm>
            <a:off x="838199" y="1830763"/>
            <a:ext cx="10515601" cy="1741127"/>
            <a:chOff x="838199" y="1830763"/>
            <a:chExt cx="10515601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7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>
                    <a:lumMod val="65000"/>
                  </a:schemeClr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0C052-A5D5-A3A7-5015-B8AD6BFA38B5}"/>
              </a:ext>
            </a:extLst>
          </p:cNvPr>
          <p:cNvSpPr txBox="1"/>
          <p:nvPr userDrawn="1"/>
        </p:nvSpPr>
        <p:spPr>
          <a:xfrm>
            <a:off x="66733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BDC3D9-4956-070F-F72D-978CD8717498}"/>
              </a:ext>
            </a:extLst>
          </p:cNvPr>
          <p:cNvGrpSpPr/>
          <p:nvPr userDrawn="1"/>
        </p:nvGrpSpPr>
        <p:grpSpPr>
          <a:xfrm>
            <a:off x="75764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1B15682-086B-6549-3383-789D334FDAC4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49345AB-AD63-E181-3B5F-534FD2A982F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FD9E41AE-A002-9005-E6E5-3580179613F9}"/>
              </a:ext>
            </a:extLst>
          </p:cNvPr>
          <p:cNvSpPr/>
          <p:nvPr userDrawn="1"/>
        </p:nvSpPr>
        <p:spPr>
          <a:xfrm>
            <a:off x="210595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F46B88B0-8416-31F6-5282-9C6E196C9A56}"/>
              </a:ext>
            </a:extLst>
          </p:cNvPr>
          <p:cNvSpPr/>
          <p:nvPr userDrawn="1"/>
        </p:nvSpPr>
        <p:spPr>
          <a:xfrm>
            <a:off x="7387520" y="3289969"/>
            <a:ext cx="4804480" cy="292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9E8C2-CD1B-F803-4119-F7DE75A32CC8}"/>
              </a:ext>
            </a:extLst>
          </p:cNvPr>
          <p:cNvSpPr txBox="1"/>
          <p:nvPr userDrawn="1"/>
        </p:nvSpPr>
        <p:spPr>
          <a:xfrm>
            <a:off x="66733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6F724-D3C0-8C2C-8F9E-DABDEC9945EC}"/>
              </a:ext>
            </a:extLst>
          </p:cNvPr>
          <p:cNvSpPr txBox="1"/>
          <p:nvPr userDrawn="1"/>
        </p:nvSpPr>
        <p:spPr>
          <a:xfrm>
            <a:off x="667330" y="5930556"/>
            <a:ext cx="398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Visit our </a:t>
            </a:r>
            <a:r>
              <a:rPr lang="en-CA" sz="1600" b="1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FAQ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 : www.presentationgo.com/faq/</a:t>
            </a:r>
            <a:endParaRPr lang="en-US" sz="1600" dirty="0">
              <a:solidFill>
                <a:schemeClr val="bg1">
                  <a:alpha val="41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583D-5F52-5CCA-15D5-7930FA3C51C6}"/>
              </a:ext>
            </a:extLst>
          </p:cNvPr>
          <p:cNvSpPr txBox="1"/>
          <p:nvPr userDrawn="1"/>
        </p:nvSpPr>
        <p:spPr>
          <a:xfrm>
            <a:off x="66732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B69F-8B28-B3CE-9A02-F10F35E92CA5}"/>
              </a:ext>
            </a:extLst>
          </p:cNvPr>
          <p:cNvSpPr txBox="1"/>
          <p:nvPr userDrawn="1"/>
        </p:nvSpPr>
        <p:spPr>
          <a:xfrm>
            <a:off x="597660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978C6C-0F52-E7F3-DF2D-6679EC821AC3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3471C5-9A82-43C3-808D-33F2EB71A8F1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B560E3-7EF9-9048-F6A9-37C197F8028B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C23D78-0DD7-2C4A-A8A5-880006B181F4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72A9AC-912C-8FC5-CAB1-5F278C5C68F8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617B5DB9-4C24-F1A3-6CA2-28F05F605FD5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Shape">
                <a:extLst>
                  <a:ext uri="{FF2B5EF4-FFF2-40B4-BE49-F238E27FC236}">
                    <a16:creationId xmlns:a16="http://schemas.microsoft.com/office/drawing/2014/main" id="{D24C0502-4749-7559-C128-9CDC428B2221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B8FB3B0-10F7-BA05-EF2A-5C86EFCA2826}"/>
              </a:ext>
            </a:extLst>
          </p:cNvPr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208" y="310719"/>
            <a:ext cx="5504155" cy="236678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German Credit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702" y="5699464"/>
            <a:ext cx="3486150" cy="57616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David de Vega Martin</a:t>
            </a:r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0816F-6406-4FE4-F3B5-3BB4C510B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0BECE0-B4DB-0464-E52B-2F4971532FDE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E49CB6-2711-1155-240C-E994700B1F21}"/>
              </a:ext>
            </a:extLst>
          </p:cNvPr>
          <p:cNvSpPr txBox="1"/>
          <p:nvPr/>
        </p:nvSpPr>
        <p:spPr>
          <a:xfrm>
            <a:off x="329514" y="889687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Asset Profile Variables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2A1247-EA27-17E6-68E2-54EF46B9E80C}"/>
              </a:ext>
            </a:extLst>
          </p:cNvPr>
          <p:cNvSpPr txBox="1"/>
          <p:nvPr/>
        </p:nvSpPr>
        <p:spPr>
          <a:xfrm>
            <a:off x="1797721" y="1961793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Housing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8C3144-475C-7EAA-CD0C-4F2CC2FE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8" y="2522210"/>
            <a:ext cx="3605462" cy="28208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FFB481-CB62-4FA5-FBDE-C56778F7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10" y="2514893"/>
            <a:ext cx="3605461" cy="28062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A65788C-132A-5CA9-4223-2B951F847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042" y="2507576"/>
            <a:ext cx="4237380" cy="28208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34F44D4-C29E-9026-46A7-F7E7165AA53B}"/>
              </a:ext>
            </a:extLst>
          </p:cNvPr>
          <p:cNvSpPr txBox="1"/>
          <p:nvPr/>
        </p:nvSpPr>
        <p:spPr>
          <a:xfrm>
            <a:off x="5701725" y="1961793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Property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A48A40D-C0E3-4338-11D1-CBCF910C3530}"/>
              </a:ext>
            </a:extLst>
          </p:cNvPr>
          <p:cNvSpPr txBox="1"/>
          <p:nvPr/>
        </p:nvSpPr>
        <p:spPr>
          <a:xfrm>
            <a:off x="8926072" y="1961793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Residence History</a:t>
            </a:r>
          </a:p>
        </p:txBody>
      </p:sp>
    </p:spTree>
    <p:extLst>
      <p:ext uri="{BB962C8B-B14F-4D97-AF65-F5344CB8AC3E}">
        <p14:creationId xmlns:p14="http://schemas.microsoft.com/office/powerpoint/2010/main" val="419093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02412-22F8-8BBF-0C6D-EBA1CEE2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A0C2DE-D69B-E216-D8B3-2D0CD57AA832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2043E7-024A-33D5-C3BF-BDBDB5C968DC}"/>
              </a:ext>
            </a:extLst>
          </p:cNvPr>
          <p:cNvSpPr txBox="1"/>
          <p:nvPr/>
        </p:nvSpPr>
        <p:spPr>
          <a:xfrm>
            <a:off x="329514" y="889687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Asset Profile Variables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0D08F3-99A9-4D7D-334B-786FC003B469}"/>
              </a:ext>
            </a:extLst>
          </p:cNvPr>
          <p:cNvSpPr txBox="1"/>
          <p:nvPr/>
        </p:nvSpPr>
        <p:spPr>
          <a:xfrm>
            <a:off x="1797721" y="1961793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Housing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058606-5D14-B057-BB27-DE186614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8" y="2522210"/>
            <a:ext cx="3605462" cy="28208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307423-D691-C927-DABB-762C78BCC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10" y="2514893"/>
            <a:ext cx="3605461" cy="28062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6F8773-AD6C-AFF2-85D5-EE7DEAB26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042" y="2507576"/>
            <a:ext cx="4237380" cy="28208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8853F68-891A-D7DD-2C64-45BAAB2FE691}"/>
              </a:ext>
            </a:extLst>
          </p:cNvPr>
          <p:cNvSpPr txBox="1"/>
          <p:nvPr/>
        </p:nvSpPr>
        <p:spPr>
          <a:xfrm>
            <a:off x="5701725" y="1961793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Property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AF5674-CA45-7937-0440-5F918E3A060C}"/>
              </a:ext>
            </a:extLst>
          </p:cNvPr>
          <p:cNvSpPr txBox="1"/>
          <p:nvPr/>
        </p:nvSpPr>
        <p:spPr>
          <a:xfrm>
            <a:off x="8926072" y="1961793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Residence History</a:t>
            </a:r>
          </a:p>
        </p:txBody>
      </p:sp>
    </p:spTree>
    <p:extLst>
      <p:ext uri="{BB962C8B-B14F-4D97-AF65-F5344CB8AC3E}">
        <p14:creationId xmlns:p14="http://schemas.microsoft.com/office/powerpoint/2010/main" val="342746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E294C-3217-769D-A789-3FF242767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9FA7EC-87F7-0B17-70B9-12F5A2E7CEAC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0CAB3A-2646-F6FE-7498-FA5DF5299F93}"/>
              </a:ext>
            </a:extLst>
          </p:cNvPr>
          <p:cNvSpPr txBox="1"/>
          <p:nvPr/>
        </p:nvSpPr>
        <p:spPr>
          <a:xfrm>
            <a:off x="329514" y="889687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Finance Profile Variables 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A2932D-AD63-44FA-B27A-7108DD8484FB}"/>
              </a:ext>
            </a:extLst>
          </p:cNvPr>
          <p:cNvSpPr txBox="1"/>
          <p:nvPr/>
        </p:nvSpPr>
        <p:spPr>
          <a:xfrm>
            <a:off x="2226089" y="1384036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Checking Balance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F54047-C107-340C-5EC4-5A11F919C3B8}"/>
              </a:ext>
            </a:extLst>
          </p:cNvPr>
          <p:cNvSpPr txBox="1"/>
          <p:nvPr/>
        </p:nvSpPr>
        <p:spPr>
          <a:xfrm>
            <a:off x="8267045" y="1384036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Saving Balance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43FE48-7421-ED0F-6FC3-65004DA6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3" y="2042984"/>
            <a:ext cx="5175435" cy="39253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D5D235-8A98-267B-98C3-6A037518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58251"/>
            <a:ext cx="5280454" cy="396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8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0A0D-5F53-0BF7-5E14-FB1CD3D70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55E93E0-6365-7BE1-0A74-5B1BB90109F3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7DD141-9A4F-B597-F525-16270D4C35A1}"/>
              </a:ext>
            </a:extLst>
          </p:cNvPr>
          <p:cNvSpPr txBox="1"/>
          <p:nvPr/>
        </p:nvSpPr>
        <p:spPr>
          <a:xfrm>
            <a:off x="395416" y="703996"/>
            <a:ext cx="1166477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EDA </a:t>
            </a:r>
            <a:r>
              <a:rPr lang="es-ES" sz="2000" b="1" dirty="0" err="1"/>
              <a:t>Conclusions</a:t>
            </a:r>
            <a:endParaRPr lang="es-ES" sz="2000" b="1" dirty="0"/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Credit Typology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bank primarily offers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consumer credit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with 81% focused on financing: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(both new and used).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Household goods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(such as furniture and TV/radio).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Credit Quality: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Good credits: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70% (solvent).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Bad credits: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30% (non-solvent).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Loan Amounts: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95% are for amounts up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5,000 DM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Loan Duration: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77% of loans have a maximum term of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 years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Leverage: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High or very high in 64% of cases, with clients often having up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two additional credits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Client Profile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Typical Client: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 single, foreign male, aged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20-40 years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with at least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one dependent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Employment Status: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83% are employed with a minimum of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 years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their current job.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Client's Asset Profile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Home Ownership: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71% own property, acquired through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savings and/or mortgage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Residence Duration: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Clients typically apply for credit after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at least 3 years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their current residence.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783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FEFD0-C107-13F1-2BAA-EE890CDCB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2DA6CAF-A6C0-7383-A94E-F9CA039F5DCD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BAB0C8C-13DD-6FCA-B1F0-785F1ED29C0E}"/>
              </a:ext>
            </a:extLst>
          </p:cNvPr>
          <p:cNvSpPr txBox="1"/>
          <p:nvPr/>
        </p:nvSpPr>
        <p:spPr>
          <a:xfrm>
            <a:off x="329513" y="889687"/>
            <a:ext cx="1173068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EDA </a:t>
            </a:r>
            <a:r>
              <a:rPr lang="es-ES" b="1" dirty="0" err="1"/>
              <a:t>Conclusions</a:t>
            </a:r>
            <a:r>
              <a:rPr lang="es-ES" b="1" dirty="0"/>
              <a:t> II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Client's Financial Situation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Account Balance: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60% have a balance of up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100 DM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Credit Card Balance: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Unknown for 40% of clients (notably the most solvent, with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classified as good credits).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remaining clients, 50% have a credit card balance of up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200 DM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with the percentage of good credits dropping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Other Payment Plans: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80% have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 additional installment plans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External Debts: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90% have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 debts with other financial institutions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Overall Financial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Generally, clients hold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low-amount loans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with high leverage relative to income.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Clients typically have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consistent assets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the form of their primary residence, which they are still paying off, and maintain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low cash balances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their accounts.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855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46445-4820-2384-3222-6FF6B8A7A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5D7608E-95A6-B5ED-1BA6-4BC4C2658690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9404A7-AC00-BC58-08E5-57C638B2342D}"/>
              </a:ext>
            </a:extLst>
          </p:cNvPr>
          <p:cNvSpPr txBox="1"/>
          <p:nvPr/>
        </p:nvSpPr>
        <p:spPr>
          <a:xfrm>
            <a:off x="329513" y="703996"/>
            <a:ext cx="1173068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Best Models Identified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top models identified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CART Model (Pruned)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C5.0 Simplified Boosting</a:t>
            </a:r>
          </a:p>
          <a:p>
            <a:pPr lvl="1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Performance Comparison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results are very similar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between these two models.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different subset of variables 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variable discretization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could potentially highlight more differences.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the selected data,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CART Model (Pruned)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provides the simplest possible tree.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Predictive Power: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Minimal differences in predictive power were observed between models.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Final Choice: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Given the simplicity and comparable predictive performance, the recommended model is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CART Model (Pruned)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/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CA2EC9-CC7C-16EB-9675-54E9133C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3" y="4758213"/>
            <a:ext cx="5478079" cy="16087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838203-F772-2146-8679-F79E3E4E3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572" y="4758213"/>
            <a:ext cx="4726791" cy="87289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7D505B8-90B3-B326-8C76-3EED9B153BB8}"/>
              </a:ext>
            </a:extLst>
          </p:cNvPr>
          <p:cNvSpPr txBox="1"/>
          <p:nvPr/>
        </p:nvSpPr>
        <p:spPr>
          <a:xfrm>
            <a:off x="2603157" y="4388881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Model</a:t>
            </a:r>
            <a:r>
              <a:rPr lang="es-ES" dirty="0"/>
              <a:t> C 5.0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FD97B2-FE4A-E55D-322F-D0FE86C8AF2A}"/>
              </a:ext>
            </a:extLst>
          </p:cNvPr>
          <p:cNvSpPr txBox="1"/>
          <p:nvPr/>
        </p:nvSpPr>
        <p:spPr>
          <a:xfrm>
            <a:off x="8826842" y="4388881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Model</a:t>
            </a:r>
            <a:r>
              <a:rPr lang="es-ES" dirty="0"/>
              <a:t> CART</a:t>
            </a:r>
          </a:p>
        </p:txBody>
      </p:sp>
    </p:spTree>
    <p:extLst>
      <p:ext uri="{BB962C8B-B14F-4D97-AF65-F5344CB8AC3E}">
        <p14:creationId xmlns:p14="http://schemas.microsoft.com/office/powerpoint/2010/main" val="414343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4524" y="5746749"/>
            <a:ext cx="4114800" cy="365125"/>
          </a:xfrm>
        </p:spPr>
        <p:txBody>
          <a:bodyPr/>
          <a:lstStyle/>
          <a:p>
            <a:r>
              <a:rPr lang="en-US" dirty="0"/>
              <a:t>End Presentation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28E75CA-0BBF-AB61-7527-DA3B16C8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C77BC-6A5C-467B-F838-ED0B8D2E2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26EFCC-BF7F-F5AD-EB90-E8782D277BBE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F4F11D-417E-3A08-E0DE-19D57198FA2F}"/>
              </a:ext>
            </a:extLst>
          </p:cNvPr>
          <p:cNvSpPr txBox="1"/>
          <p:nvPr/>
        </p:nvSpPr>
        <p:spPr>
          <a:xfrm>
            <a:off x="527222" y="703996"/>
            <a:ext cx="1092337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 of the study I</a:t>
            </a:r>
          </a:p>
          <a:p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objective of this study is to address a credit quality assessment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analysis will focus on the variable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"default"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 qualitative, dichotomous variable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indicates good credit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indicates poor credit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comparing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"default"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variable, we will evaluate each associated variable, grouping them into several categories to improve overall comprehension.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Credit Profile Objectives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Obtain a profile of the types of loans granted by the bank.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Key Variables: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Default: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Credit quality.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Duration in months: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Length of the loan in months.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Credit Amount: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Loan amount.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Reason for financing.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Number of existing credits at this bank: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Number of other loans at the bank.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344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F61F6-0C54-1C9F-9FED-F552758E6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860D21-FADF-6063-B491-7E71D72BD8AC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5D8D04-8D79-8F54-4045-059BA56AC37F}"/>
              </a:ext>
            </a:extLst>
          </p:cNvPr>
          <p:cNvSpPr txBox="1"/>
          <p:nvPr/>
        </p:nvSpPr>
        <p:spPr>
          <a:xfrm>
            <a:off x="535459" y="634314"/>
            <a:ext cx="1091513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 of the study II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Client Profile Objectives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Create a profile of the bank's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Evaluate from three perspectives: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Personal, Asset, and Financial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Personal Profile Variables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assess the client's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personal situation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we use the following variables: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Personal status and sex: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Gender and marital status.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Age: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Age of the client.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Job: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Type of job.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Present employment since: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Duration of current employment.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Foreign worker: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Nationality or foreign status.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Dependents: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Number of dependents.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Telephone: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Whether the client has a telephone.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Asset Profile Variables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asset profile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the following variables will be analyzed: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Housing: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Type of housing tenure.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Property: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Type of property owned.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Present residence since: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Duration of stay at current residence.</a:t>
            </a:r>
          </a:p>
          <a:p>
            <a:endParaRPr lang="en-US" dirty="0"/>
          </a:p>
          <a:p>
            <a:endParaRPr lang="en-U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93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7985E-41AC-A1B7-4979-F25E4624C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244037F-5C22-A6F8-F0C1-48DC2A9AB3F0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2A846F3-98DB-7F1A-D88E-B83F2B125250}"/>
              </a:ext>
            </a:extLst>
          </p:cNvPr>
          <p:cNvSpPr txBox="1"/>
          <p:nvPr/>
        </p:nvSpPr>
        <p:spPr>
          <a:xfrm>
            <a:off x="527222" y="703996"/>
            <a:ext cx="109233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 of the study III</a:t>
            </a:r>
          </a:p>
          <a:p>
            <a:endParaRPr lang="en-US" b="1" dirty="0"/>
          </a:p>
          <a:p>
            <a:r>
              <a:rPr lang="en-US" b="1" dirty="0"/>
              <a:t>Financial Profile Variables</a:t>
            </a:r>
          </a:p>
          <a:p>
            <a:pPr>
              <a:buFont typeface="+mj-lt"/>
              <a:buAutoNum type="arabicPeriod"/>
            </a:pPr>
            <a:r>
              <a:rPr lang="en-US" dirty="0"/>
              <a:t>To establish a </a:t>
            </a:r>
            <a:r>
              <a:rPr lang="en-US" b="1" dirty="0"/>
              <a:t>credit profile</a:t>
            </a:r>
            <a:r>
              <a:rPr lang="en-US" dirty="0"/>
              <a:t> of the client, we examine: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Status of existing checking account:</a:t>
            </a:r>
            <a:r>
              <a:rPr lang="en-US" dirty="0"/>
              <a:t> Balance of the client’s bank account.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Credit History:</a:t>
            </a:r>
            <a:r>
              <a:rPr lang="en-US" dirty="0"/>
              <a:t> Credit history.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Saving account:</a:t>
            </a:r>
            <a:r>
              <a:rPr lang="en-US" dirty="0"/>
              <a:t> Savings account balance.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Installment rate as a percentage of disposable income:</a:t>
            </a:r>
            <a:r>
              <a:rPr lang="en-US" dirty="0"/>
              <a:t> Leverage based on client’s income.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Other debtors:</a:t>
            </a:r>
            <a:r>
              <a:rPr lang="en-US" dirty="0"/>
              <a:t> Any additional debts.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Other installment plans:</a:t>
            </a:r>
            <a:r>
              <a:rPr lang="en-US" dirty="0"/>
              <a:t> Other installment-based purchases.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figure we can see proportion of credits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24DFE2-F68E-B90E-C744-17455D51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03" y="3429000"/>
            <a:ext cx="4446217" cy="28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4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D401B-FF38-1FA0-8A0C-9882A00AC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5EA9F8E-CB9D-F73F-BBBE-15CE5965FC22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0CAD81-9D5F-2963-A379-62F288A3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" y="1963642"/>
            <a:ext cx="5317085" cy="41990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C0EC60A-2C4C-CE4F-92B3-95721117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33" y="1963642"/>
            <a:ext cx="6128402" cy="41990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381FB2-28CE-38C8-5659-A9C56781A506}"/>
              </a:ext>
            </a:extLst>
          </p:cNvPr>
          <p:cNvSpPr txBox="1"/>
          <p:nvPr/>
        </p:nvSpPr>
        <p:spPr>
          <a:xfrm>
            <a:off x="650790" y="703996"/>
            <a:ext cx="29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Credit Profile Objectives </a:t>
            </a:r>
            <a:r>
              <a:rPr lang="es-ES" b="1" dirty="0"/>
              <a:t>I</a:t>
            </a:r>
            <a:r>
              <a:rPr lang="es-ES" dirty="0"/>
              <a:t>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35109-32FB-1273-1531-B21CD57FA9F7}"/>
              </a:ext>
            </a:extLst>
          </p:cNvPr>
          <p:cNvSpPr txBox="1"/>
          <p:nvPr/>
        </p:nvSpPr>
        <p:spPr>
          <a:xfrm>
            <a:off x="2244810" y="1495455"/>
            <a:ext cx="29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Credit Quantity</a:t>
            </a:r>
            <a:r>
              <a:rPr lang="es-ES" dirty="0"/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560096-EF2B-22F8-A61A-09C5C342C98E}"/>
              </a:ext>
            </a:extLst>
          </p:cNvPr>
          <p:cNvSpPr txBox="1"/>
          <p:nvPr/>
        </p:nvSpPr>
        <p:spPr>
          <a:xfrm>
            <a:off x="7941275" y="1495455"/>
            <a:ext cx="29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Credit </a:t>
            </a:r>
            <a:r>
              <a:rPr lang="es-ES" b="1" dirty="0" err="1"/>
              <a:t>Duration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593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FAA5E-C23F-047A-5885-4EE2AE82E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E210C42-2B76-AACC-394B-35948A7A7E73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3A52BB-3A9F-07A8-4CDA-C325195BB45D}"/>
              </a:ext>
            </a:extLst>
          </p:cNvPr>
          <p:cNvSpPr txBox="1"/>
          <p:nvPr/>
        </p:nvSpPr>
        <p:spPr>
          <a:xfrm>
            <a:off x="650790" y="703996"/>
            <a:ext cx="29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Credit Profile Objectives </a:t>
            </a:r>
            <a:r>
              <a:rPr lang="es-ES" b="1" dirty="0"/>
              <a:t>II</a:t>
            </a:r>
            <a:r>
              <a:rPr lang="es-ES" dirty="0"/>
              <a:t>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6B056E-4B9F-2AD9-0017-1123A1603D15}"/>
              </a:ext>
            </a:extLst>
          </p:cNvPr>
          <p:cNvSpPr txBox="1"/>
          <p:nvPr/>
        </p:nvSpPr>
        <p:spPr>
          <a:xfrm>
            <a:off x="2145957" y="1495455"/>
            <a:ext cx="29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Credit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75EAD2-94A6-53CC-4478-1EC9EA4835D6}"/>
              </a:ext>
            </a:extLst>
          </p:cNvPr>
          <p:cNvSpPr txBox="1"/>
          <p:nvPr/>
        </p:nvSpPr>
        <p:spPr>
          <a:xfrm>
            <a:off x="8452021" y="1495455"/>
            <a:ext cx="29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Credit </a:t>
            </a:r>
            <a:r>
              <a:rPr lang="es-ES" b="1" dirty="0" err="1"/>
              <a:t>Purpose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8DCB84-0DD8-E463-73EE-58C75D32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93" y="2196269"/>
            <a:ext cx="6298382" cy="42379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99621B-DDFA-C026-C8C2-27309F3EC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5" y="2196269"/>
            <a:ext cx="5582417" cy="43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9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E512F-56CC-2140-664C-FF3DBA5F3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BA167D-39AD-3906-8605-AC3F64B175C7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7F57CD-1AF1-F2A8-B4BF-3DBC3992EC6A}"/>
              </a:ext>
            </a:extLst>
          </p:cNvPr>
          <p:cNvSpPr txBox="1"/>
          <p:nvPr/>
        </p:nvSpPr>
        <p:spPr>
          <a:xfrm>
            <a:off x="329514" y="889687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Personal Profile Variables I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6F55EE-7B68-9C7A-40C8-4FDE501E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" y="1880145"/>
            <a:ext cx="5521224" cy="42623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34C1BE-DB1E-2240-C8B0-B18AB0967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18" y="1847277"/>
            <a:ext cx="6419974" cy="429518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8AA13CD-3E2A-E3A5-1F0A-CBCE8D594CD6}"/>
              </a:ext>
            </a:extLst>
          </p:cNvPr>
          <p:cNvSpPr txBox="1"/>
          <p:nvPr/>
        </p:nvSpPr>
        <p:spPr>
          <a:xfrm>
            <a:off x="2475470" y="1462429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Personal Status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AD343A-C2F7-E783-1DE5-E0996A80EDCA}"/>
              </a:ext>
            </a:extLst>
          </p:cNvPr>
          <p:cNvSpPr txBox="1"/>
          <p:nvPr/>
        </p:nvSpPr>
        <p:spPr>
          <a:xfrm>
            <a:off x="8577836" y="1462429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54325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C753D-D080-6922-5166-325940891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C4883AF-A144-FB19-612C-6D1E732283A6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45D7D7-6D37-55E4-A4F1-FD976FBFD65C}"/>
              </a:ext>
            </a:extLst>
          </p:cNvPr>
          <p:cNvSpPr txBox="1"/>
          <p:nvPr/>
        </p:nvSpPr>
        <p:spPr>
          <a:xfrm>
            <a:off x="329514" y="889687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Personal Profile Variables II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64B7BD-92C8-000F-034B-B604755A3FC7}"/>
              </a:ext>
            </a:extLst>
          </p:cNvPr>
          <p:cNvSpPr txBox="1"/>
          <p:nvPr/>
        </p:nvSpPr>
        <p:spPr>
          <a:xfrm>
            <a:off x="3019167" y="1397882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 Job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07C284-58CF-B4EA-C556-80F7CB2E3471}"/>
              </a:ext>
            </a:extLst>
          </p:cNvPr>
          <p:cNvSpPr txBox="1"/>
          <p:nvPr/>
        </p:nvSpPr>
        <p:spPr>
          <a:xfrm>
            <a:off x="7605771" y="1397882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Years in same employee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7F9688-612B-B9CE-12E9-4CD5ED8A3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4" y="1916067"/>
            <a:ext cx="5148836" cy="40522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0FE230-0BE5-C6DE-7F56-7300A907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84" y="1911072"/>
            <a:ext cx="6068596" cy="40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8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2916F-A6B0-CAEC-3E37-5B1BD0B3F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5AA1C86-4663-B9A1-45C1-281DDC16AF16}"/>
              </a:ext>
            </a:extLst>
          </p:cNvPr>
          <p:cNvSpPr txBox="1"/>
          <p:nvPr/>
        </p:nvSpPr>
        <p:spPr>
          <a:xfrm>
            <a:off x="4118919" y="57665"/>
            <a:ext cx="399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German </a:t>
            </a:r>
            <a:r>
              <a:rPr lang="es-ES" sz="3600" b="1" dirty="0" err="1"/>
              <a:t>Credit</a:t>
            </a:r>
            <a:r>
              <a:rPr lang="es-ES" sz="3600" b="1" dirty="0"/>
              <a:t> Data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5F1829-7022-C8ED-50D2-E4832B7DF662}"/>
              </a:ext>
            </a:extLst>
          </p:cNvPr>
          <p:cNvSpPr txBox="1"/>
          <p:nvPr/>
        </p:nvSpPr>
        <p:spPr>
          <a:xfrm>
            <a:off x="329514" y="889687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Personal Profile Variables III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647252-56F1-6AF5-01A3-EF2AEA278ABE}"/>
              </a:ext>
            </a:extLst>
          </p:cNvPr>
          <p:cNvSpPr txBox="1"/>
          <p:nvPr/>
        </p:nvSpPr>
        <p:spPr>
          <a:xfrm>
            <a:off x="2019309" y="1428437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Foreign Worker?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387378-90DF-7047-9CDB-D16534A09D9E}"/>
              </a:ext>
            </a:extLst>
          </p:cNvPr>
          <p:cNvSpPr txBox="1"/>
          <p:nvPr/>
        </p:nvSpPr>
        <p:spPr>
          <a:xfrm>
            <a:off x="8297980" y="1428437"/>
            <a:ext cx="29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Dependents?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CD96D6-6AFB-4E79-FF9F-B0B94DAD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39" y="1767214"/>
            <a:ext cx="6187988" cy="41977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BD2C903-38D8-7518-D331-2A3EADF6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" y="1871529"/>
            <a:ext cx="5802057" cy="395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170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98_T_PGO_Flag-Germany-v2-PGo-16_9.pptx" id="{196A350B-4967-408D-A3D8-2DD53A9AFE42}" vid="{7A4B4341-DDF7-469C-A1CE-DECCF0783946}"/>
    </a:ext>
  </a:extLst>
</a:theme>
</file>

<file path=ppt/theme/theme2.xml><?xml version="1.0" encoding="utf-8"?>
<a:theme xmlns:a="http://schemas.openxmlformats.org/drawingml/2006/main" name="Designed by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98_T_PGO_Flag-Germany-v2-PGo-16_9.pptx" id="{196A350B-4967-408D-A3D8-2DD53A9AFE42}" vid="{88EEC916-D71F-4B65-9F16-EE7B7AA9728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GarmanLoanDataset</Template>
  <TotalTime>260</TotalTime>
  <Words>942</Words>
  <Application>Microsoft Office PowerPoint</Application>
  <PresentationFormat>Panorámica</PresentationFormat>
  <Paragraphs>170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PresentationGO</vt:lpstr>
      <vt:lpstr>Designed by PresentationGO</vt:lpstr>
      <vt:lpstr>German Credit Dataset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FNU LNU</dc:creator>
  <dc:description>© Copyright PresentationGo.com</dc:description>
  <cp:lastModifiedBy>FNU LNU</cp:lastModifiedBy>
  <cp:revision>11</cp:revision>
  <dcterms:created xsi:type="dcterms:W3CDTF">2024-10-26T23:06:21Z</dcterms:created>
  <dcterms:modified xsi:type="dcterms:W3CDTF">2024-10-28T16:04:50Z</dcterms:modified>
  <cp:category>Templates;Flags</cp:category>
</cp:coreProperties>
</file>