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58" r:id="rId4"/>
    <p:sldId id="261" r:id="rId5"/>
    <p:sldId id="276" r:id="rId6"/>
    <p:sldId id="283" r:id="rId7"/>
    <p:sldId id="280" r:id="rId8"/>
    <p:sldId id="281" r:id="rId9"/>
    <p:sldId id="287" r:id="rId10"/>
    <p:sldId id="286" r:id="rId11"/>
    <p:sldId id="285" r:id="rId12"/>
    <p:sldId id="256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AB1B-6C4C-BAC6-9E1F-BB154FC70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F6EEE-5D6A-9511-655A-6381716C6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8DCDC-9A8F-42B3-7A58-2576927F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A045AC-CF25-B086-222D-33C0C8C4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840FF-BF95-71BD-A352-9F0A4DE4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767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38C10-C387-F2AF-1CA9-35D20813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A8483-7449-1FFE-B788-F1D090DE0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BB01E2-30DE-E8E9-C137-9A1DCCA7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AE1045-DC15-A95F-8369-067AD9F3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0B930-F264-7521-E8FE-3CEF67D96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93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FF2AC0-7F1A-FA44-106B-9E76768CB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0FAA97-6F04-5281-6D2D-477E2779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9B8E37-24A1-E16E-1241-4E720D11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1342B-68F3-E8FD-A49F-918D20C28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A0890-99F7-F5B8-0D16-02A60BF7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5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89CE1-A92E-EED5-1F41-811995FB3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F2637-6048-A461-179B-9AEB0357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A0019-9015-14DA-5F61-14989B35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C5838A-C45D-4284-8FAD-3789AEC7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61C5C-2AC6-725F-D93C-76858703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06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D752C-08A9-C5B2-3E89-58A7BB51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474AD7-ACF9-D171-498A-5061D63E9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93E710-5CD7-9AFD-1A90-C90679AC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FB59B3-9CFC-4937-D8C9-525F770A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06D58-ED61-8D63-F1D8-AC0D3B0B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359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DAB07-0418-6C2A-C959-DB2428EA1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02C63-18F3-7037-7F40-2891ACDF0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48A31C-D575-A3C6-325A-BE93CB71B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58CEC6-775B-BFEE-0779-2CF170B2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99B583-1D48-E42C-8845-4EED94A96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435752-27AB-96E0-79FA-C657D292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9991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ACD12-4837-F2FB-CED3-787348EF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49A6CF-6DC6-8042-5B19-0027B7175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346C3-F895-C835-5657-48879798F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1A2668-16ED-2A61-CF4F-39FC4E1DF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20AF82-AAE6-5404-9A18-5BCCA46E6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0E0C92-9A02-C9D8-C550-5A730239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BA157D-10D5-4E83-5F9F-981D17D8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D02B54-F140-AC41-5049-545663C8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213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DD9D3-4DE5-AA05-E8B2-2807E287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386E09-8F6A-A0DD-3BE8-D4F59CF9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FE70D9-A8F7-EA14-DDF9-23AA4F64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8C317F-A6C6-CE00-C112-1D6E7425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3B2E60-62A6-0879-91F8-A54F9CD4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32D8B1-1596-096A-1F13-2458AFCD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CCF97D-478A-678A-1C4E-93D0B6C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776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638D1-E299-EBB9-3270-44672683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53C84C-9CFD-8D38-439E-10EF0EA1F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8AA0D99-A0F3-2F76-0D96-12454D281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35CDEA-A40F-AA95-6C82-AFB5B73D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2B7822-FE56-8152-A799-E17E2897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E3EFB8-237A-FAE2-180E-6C189A98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769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90A45-D344-A41E-03B9-CAA83C1B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9D7F5D-1C9D-163D-D903-C687AD10F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CBEBF3-832C-2B73-6B4E-A1BAC65C0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BDCA1C-1A55-6024-D054-0BEB83C7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821987-6094-B53E-F42A-4A5F85918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8CA3F-9A46-8C38-0F15-94435DD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65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939A90-6CD6-226F-743A-7BF82A66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CB2FA1-4D8D-78E9-C88D-5CB759F77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E940B-297C-5758-81C4-8D1CD38A4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7B73-4737-4C78-881F-5B7E8254E0D9}" type="datetimeFigureOut">
              <a:rPr lang="es-ES" smtClean="0"/>
              <a:t>21/05/2025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5B69B-121D-E252-83BC-3EEC31CAE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65BD28-0F98-8543-5832-F6765AF44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892D-1068-401E-A89B-614C1EEDA58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1057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A4B25-FD44-17FD-7BB1-7CFCF463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95F607-A67F-BE1C-EFDB-ECB6BAB8B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46" y="63582"/>
            <a:ext cx="5618570" cy="56185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0350D0-204D-CBC4-32FD-1E106226F497}"/>
              </a:ext>
            </a:extLst>
          </p:cNvPr>
          <p:cNvSpPr txBox="1"/>
          <p:nvPr/>
        </p:nvSpPr>
        <p:spPr>
          <a:xfrm>
            <a:off x="3066553" y="5292613"/>
            <a:ext cx="60588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rgbClr val="7030A0"/>
                </a:solidFill>
                <a:latin typeface="Bernard MT Condensed" panose="02050806060905020404" pitchFamily="18" charset="0"/>
              </a:rPr>
              <a:t>RuSkyn </a:t>
            </a:r>
            <a:r>
              <a:rPr lang="es-ES" sz="8000" dirty="0">
                <a:solidFill>
                  <a:srgbClr val="002060"/>
                </a:solidFill>
                <a:latin typeface="Bernard MT Condensed" panose="02050806060905020404" pitchFamily="18" charset="0"/>
              </a:rPr>
              <a:t>Beauty</a:t>
            </a:r>
          </a:p>
        </p:txBody>
      </p:sp>
    </p:spTree>
    <p:extLst>
      <p:ext uri="{BB962C8B-B14F-4D97-AF65-F5344CB8AC3E}">
        <p14:creationId xmlns:p14="http://schemas.microsoft.com/office/powerpoint/2010/main" val="426230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504C-2F07-00BE-AB82-5CC5B0106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8355658-5981-0963-4DB2-E2070116E8BF}"/>
              </a:ext>
            </a:extLst>
          </p:cNvPr>
          <p:cNvSpPr txBox="1"/>
          <p:nvPr/>
        </p:nvSpPr>
        <p:spPr>
          <a:xfrm>
            <a:off x="394484" y="201728"/>
            <a:ext cx="10173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Presupuesto Proyecto: Asunciones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67ED5FD-B524-962D-E239-1D4A215E36C5}"/>
              </a:ext>
            </a:extLst>
          </p:cNvPr>
          <p:cNvSpPr txBox="1"/>
          <p:nvPr/>
        </p:nvSpPr>
        <p:spPr>
          <a:xfrm>
            <a:off x="546882" y="663393"/>
            <a:ext cx="11201403" cy="37548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han elaborado 3 escenarios de resultados de la implementación: conservador, realista, optimista.</a:t>
            </a:r>
          </a:p>
          <a:p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implementación a corto plazo del proyecto se basa en 3 palancas:</a:t>
            </a:r>
          </a:p>
          <a:p>
            <a:pPr marL="285750" indent="-285750">
              <a:buFontTx/>
              <a:buChar char="-"/>
            </a:pPr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Palanca 1 - Conversión: </a:t>
            </a: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 Preconfigurar la home con los productos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most-view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sold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 Trabajar con los productos con tasa mas alta de abandono de carrito.</a:t>
            </a: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 Trabajar sobre los productos muy vistos pero poco comprados.</a:t>
            </a:r>
          </a:p>
          <a:p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Palanca 2 – Venta Cruzada:</a:t>
            </a: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 Emplear el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recomendador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 para aumentar la mediana de productos del carrito.</a:t>
            </a:r>
          </a:p>
          <a:p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Palanca 3 – Aumentar frecuencia de compra:</a:t>
            </a: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 Objetivo conseguir una segunda compra en el grupo CURIOSOS.</a:t>
            </a: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 Aumentar las visitas mediante una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newsletter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periódica empleando el </a:t>
            </a:r>
            <a:r>
              <a:rPr lang="es-E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recomendador</a:t>
            </a: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 Campañas promocionales en los segmentos Top del RFM.</a:t>
            </a:r>
          </a:p>
          <a:p>
            <a:endParaRPr lang="es-ES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51C660-B693-F731-053C-0629BE17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713" y="4418267"/>
            <a:ext cx="4075254" cy="19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2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ED9EC-5ADA-514A-4991-E7635EFAF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A3E1259-2D73-B4AC-3867-A023CFB26B65}"/>
              </a:ext>
            </a:extLst>
          </p:cNvPr>
          <p:cNvSpPr txBox="1"/>
          <p:nvPr/>
        </p:nvSpPr>
        <p:spPr>
          <a:xfrm>
            <a:off x="394484" y="201728"/>
            <a:ext cx="10173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Presupuesto Proyecto: Detalle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9091A8-D5D6-1DEF-BA04-C09BB095F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54" y="663393"/>
            <a:ext cx="8455372" cy="584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8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9B93A2-96B2-4DF3-967F-DEF20CD8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446" y="63582"/>
            <a:ext cx="5618570" cy="56185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B57AA0-744E-C906-C29F-1BF75D3A63F9}"/>
              </a:ext>
            </a:extLst>
          </p:cNvPr>
          <p:cNvSpPr txBox="1"/>
          <p:nvPr/>
        </p:nvSpPr>
        <p:spPr>
          <a:xfrm>
            <a:off x="620202" y="5316467"/>
            <a:ext cx="11179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dirty="0">
                <a:solidFill>
                  <a:srgbClr val="7030A0"/>
                </a:solidFill>
                <a:latin typeface="Bernard MT Condensed" panose="02050806060905020404" pitchFamily="18" charset="0"/>
              </a:rPr>
              <a:t>RuSkyn Beauty</a:t>
            </a:r>
            <a:r>
              <a:rPr lang="es-ES" sz="8000" dirty="0">
                <a:solidFill>
                  <a:srgbClr val="002060"/>
                </a:solidFill>
                <a:latin typeface="Bernard MT Condensed" panose="02050806060905020404" pitchFamily="18" charset="0"/>
              </a:rPr>
              <a:t> </a:t>
            </a:r>
            <a:r>
              <a:rPr lang="es-ES" sz="8000" dirty="0">
                <a:solidFill>
                  <a:srgbClr val="7030A0"/>
                </a:solidFill>
                <a:latin typeface="Bernard MT Condensed" panose="02050806060905020404" pitchFamily="18" charset="0"/>
              </a:rPr>
              <a:t>e-commerce </a:t>
            </a:r>
          </a:p>
        </p:txBody>
      </p:sp>
    </p:spTree>
    <p:extLst>
      <p:ext uri="{BB962C8B-B14F-4D97-AF65-F5344CB8AC3E}">
        <p14:creationId xmlns:p14="http://schemas.microsoft.com/office/powerpoint/2010/main" val="49241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D927B-F09C-F311-5485-FF07140C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98" y="286453"/>
            <a:ext cx="10185175" cy="841572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Estancamiento en métricas clave: es momento de optimizar</a:t>
            </a:r>
            <a:endParaRPr lang="es-ES" sz="24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A12EC4E-F72A-CD53-34ED-DA4BC1C453EB}"/>
              </a:ext>
            </a:extLst>
          </p:cNvPr>
          <p:cNvSpPr txBox="1"/>
          <p:nvPr/>
        </p:nvSpPr>
        <p:spPr>
          <a:xfrm>
            <a:off x="650448" y="4688326"/>
            <a:ext cx="10482607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ha diseñado un </a:t>
            </a: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CRO </a:t>
            </a: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con:</a:t>
            </a:r>
          </a:p>
          <a:p>
            <a:pPr>
              <a:buNone/>
            </a:pPr>
            <a:endParaRPr lang="es-E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- 5 palancas </a:t>
            </a: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estratégicas.</a:t>
            </a:r>
          </a:p>
          <a:p>
            <a:endParaRPr lang="es-E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- 12 medidas </a:t>
            </a: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específicas.</a:t>
            </a:r>
          </a:p>
          <a:p>
            <a:pPr marL="285750" indent="-285750">
              <a:buFontTx/>
              <a:buChar char="-"/>
            </a:pPr>
            <a:endParaRPr lang="es-ES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Objetivo: aumentar ingresos </a:t>
            </a:r>
            <a:r>
              <a:rPr lang="es-ES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desde el baseline actual.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716D9F-31F3-4C5C-0695-8FDA023B7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25" y="1319751"/>
            <a:ext cx="5312365" cy="308543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EFFE8D-CA64-B3C9-C1E6-EE45B5D2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390" y="1319751"/>
            <a:ext cx="5275941" cy="30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1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6AA191-B28D-BC57-65B7-4697241BFCA7}"/>
              </a:ext>
            </a:extLst>
          </p:cNvPr>
          <p:cNvSpPr txBox="1"/>
          <p:nvPr/>
        </p:nvSpPr>
        <p:spPr>
          <a:xfrm>
            <a:off x="776835" y="420787"/>
            <a:ext cx="216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2060"/>
                </a:solidFill>
                <a:latin typeface="Arial Black" panose="020B0A04020102020204" pitchFamily="34" charset="0"/>
              </a:rPr>
              <a:t>Baseline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E83819-FE4D-C588-DB59-D9FD915F0A5D}"/>
              </a:ext>
            </a:extLst>
          </p:cNvPr>
          <p:cNvSpPr txBox="1"/>
          <p:nvPr/>
        </p:nvSpPr>
        <p:spPr>
          <a:xfrm>
            <a:off x="210393" y="1080407"/>
            <a:ext cx="5154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Facturación media 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mensual: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125.000 €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Ticket 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promedio: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33 €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productos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1"/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Solo el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clientes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tras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el primer mes.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293E36E-9DD6-07FB-9BDF-2D470980C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5" y="1080407"/>
            <a:ext cx="5568092" cy="49737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481340-E8A7-0847-3D9D-B1E8855A3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17" y="3577298"/>
            <a:ext cx="522995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98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E49AA02-C2FE-275D-43E6-4808ECC9F3B1}"/>
              </a:ext>
            </a:extLst>
          </p:cNvPr>
          <p:cNvSpPr txBox="1"/>
          <p:nvPr/>
        </p:nvSpPr>
        <p:spPr>
          <a:xfrm>
            <a:off x="394484" y="201728"/>
            <a:ext cx="10173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Palanca 1. Incremento de visualizaciones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00E8B4E-6820-3499-47BE-9B9657B0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6" y="821544"/>
            <a:ext cx="5239298" cy="398359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7C98F10-5FB0-17CE-DFE5-B4BA289D43C0}"/>
              </a:ext>
            </a:extLst>
          </p:cNvPr>
          <p:cNvSpPr txBox="1"/>
          <p:nvPr/>
        </p:nvSpPr>
        <p:spPr>
          <a:xfrm>
            <a:off x="394484" y="5043064"/>
            <a:ext cx="1120140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1 -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Concentrar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inversión en publicidad 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las franjas entre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am a 13 pm 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entre las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a 20 pm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2 -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Concentrar la inversión 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periodo navideño y post navideño en la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semana del Black Friday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3 -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Incrementar la inversión 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hasta llegar al CPA máximo en base al LTV calculado,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42 € en 4 meses.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C934E39-CF5D-47CD-BDEE-98D719A49188}"/>
              </a:ext>
            </a:extLst>
          </p:cNvPr>
          <p:cNvSpPr/>
          <p:nvPr/>
        </p:nvSpPr>
        <p:spPr>
          <a:xfrm>
            <a:off x="394484" y="3366287"/>
            <a:ext cx="4460737" cy="412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E319223-D424-9252-F429-51398C9B4111}"/>
              </a:ext>
            </a:extLst>
          </p:cNvPr>
          <p:cNvSpPr/>
          <p:nvPr/>
        </p:nvSpPr>
        <p:spPr>
          <a:xfrm>
            <a:off x="394484" y="2201035"/>
            <a:ext cx="4460737" cy="671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95EFEE8-EC6B-01F4-A81E-A39A2402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542" y="821544"/>
            <a:ext cx="5955869" cy="378671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CBC0D35-3237-8862-20ED-A4B501DEE457}"/>
              </a:ext>
            </a:extLst>
          </p:cNvPr>
          <p:cNvSpPr/>
          <p:nvPr/>
        </p:nvSpPr>
        <p:spPr>
          <a:xfrm>
            <a:off x="7517502" y="1221897"/>
            <a:ext cx="420786" cy="3301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09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61671-BFBF-C854-E906-6518765B8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6D063E-5039-31CD-8081-93E1B89A2EA0}"/>
              </a:ext>
            </a:extLst>
          </p:cNvPr>
          <p:cNvSpPr txBox="1"/>
          <p:nvPr/>
        </p:nvSpPr>
        <p:spPr>
          <a:xfrm>
            <a:off x="394484" y="201728"/>
            <a:ext cx="10173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Palanca 2. Incremento de conversión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929BFF-0041-D408-B15A-2067BE568BB4}"/>
              </a:ext>
            </a:extLst>
          </p:cNvPr>
          <p:cNvSpPr txBox="1"/>
          <p:nvPr/>
        </p:nvSpPr>
        <p:spPr>
          <a:xfrm>
            <a:off x="394484" y="5043064"/>
            <a:ext cx="1120140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4 - Preconfigurar la home con los productos identificados en los análisis most viewed y most sold.</a:t>
            </a:r>
          </a:p>
          <a:p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5 - Trabajar con los productos muy vistos pero poco comprados. </a:t>
            </a:r>
          </a:p>
          <a:p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6 - Trabajar con los productos con alta tasa de abandono de carrito.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FF95261-F10E-04DA-3C72-3E0AFC361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4" y="926815"/>
            <a:ext cx="5367586" cy="365461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880160-19C1-C44B-9A9F-5D76E1E1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58" y="926815"/>
            <a:ext cx="5355963" cy="36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8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CBE23-381C-005D-C89B-4F5122539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485A8E0-3752-EE7D-590C-1CCE05C4B9E3}"/>
              </a:ext>
            </a:extLst>
          </p:cNvPr>
          <p:cNvSpPr txBox="1"/>
          <p:nvPr/>
        </p:nvSpPr>
        <p:spPr>
          <a:xfrm>
            <a:off x="394484" y="201728"/>
            <a:ext cx="10173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Palanca 3. Venta Cruzada.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093BA4A-ED46-9160-C4C4-AF2BC96F156F}"/>
              </a:ext>
            </a:extLst>
          </p:cNvPr>
          <p:cNvSpPr txBox="1"/>
          <p:nvPr/>
        </p:nvSpPr>
        <p:spPr>
          <a:xfrm>
            <a:off x="394484" y="5490181"/>
            <a:ext cx="11201403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7 - La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compra mediana 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contiene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productos.</a:t>
            </a:r>
          </a:p>
          <a:p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 –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Recomendador online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tiempo real, para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productos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medio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6FABDBE-6E89-EF81-BACD-85E414A2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2" y="1125058"/>
            <a:ext cx="2848373" cy="4067743"/>
          </a:xfrm>
          <a:prstGeom prst="rect">
            <a:avLst/>
          </a:prstGeom>
        </p:spPr>
      </p:pic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248F2FB-A0A1-CC38-8220-1EAA0D4D7D7E}"/>
              </a:ext>
            </a:extLst>
          </p:cNvPr>
          <p:cNvSpPr/>
          <p:nvPr/>
        </p:nvSpPr>
        <p:spPr>
          <a:xfrm>
            <a:off x="8364772" y="2166203"/>
            <a:ext cx="2520564" cy="683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Sugerencia:</a:t>
            </a:r>
          </a:p>
          <a:p>
            <a:pPr algn="ctr"/>
            <a:r>
              <a:rPr lang="es-ES" dirty="0"/>
              <a:t>Completa tu rutina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79AC6E6-DA63-68F4-55DE-B5638194725A}"/>
              </a:ext>
            </a:extLst>
          </p:cNvPr>
          <p:cNvSpPr/>
          <p:nvPr/>
        </p:nvSpPr>
        <p:spPr>
          <a:xfrm>
            <a:off x="8364772" y="1111597"/>
            <a:ext cx="2520564" cy="68381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Entrada al checkout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3C7CCFB-19DC-8F76-D1DF-A50FEE39637B}"/>
              </a:ext>
            </a:extLst>
          </p:cNvPr>
          <p:cNvSpPr/>
          <p:nvPr/>
        </p:nvSpPr>
        <p:spPr>
          <a:xfrm>
            <a:off x="8364772" y="3220809"/>
            <a:ext cx="2520564" cy="683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Bundle Inteligente Aplicado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A208287-D999-C9E2-25CA-509158CDEB12}"/>
              </a:ext>
            </a:extLst>
          </p:cNvPr>
          <p:cNvSpPr/>
          <p:nvPr/>
        </p:nvSpPr>
        <p:spPr>
          <a:xfrm>
            <a:off x="8364772" y="4285752"/>
            <a:ext cx="2520564" cy="6838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>
                    <a:lumMod val="50000"/>
                  </a:schemeClr>
                </a:solidFill>
              </a:rPr>
              <a:t>Ticket medio: +20%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63DF8442-EA2E-2DC9-2A68-D4C72F6E9CF7}"/>
              </a:ext>
            </a:extLst>
          </p:cNvPr>
          <p:cNvSpPr/>
          <p:nvPr/>
        </p:nvSpPr>
        <p:spPr>
          <a:xfrm>
            <a:off x="9525662" y="1846872"/>
            <a:ext cx="230588" cy="2355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E67A4022-8890-52D8-BE8F-F1DF3FE674AC}"/>
              </a:ext>
            </a:extLst>
          </p:cNvPr>
          <p:cNvSpPr/>
          <p:nvPr/>
        </p:nvSpPr>
        <p:spPr>
          <a:xfrm>
            <a:off x="9509760" y="3966421"/>
            <a:ext cx="230588" cy="2355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EE5211A1-312D-2FB2-BB0B-EC56BE5ACB64}"/>
              </a:ext>
            </a:extLst>
          </p:cNvPr>
          <p:cNvSpPr/>
          <p:nvPr/>
        </p:nvSpPr>
        <p:spPr>
          <a:xfrm>
            <a:off x="9525662" y="2929520"/>
            <a:ext cx="230588" cy="2355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9399DFB-293E-FAE4-72E5-604D6E35644F}"/>
              </a:ext>
            </a:extLst>
          </p:cNvPr>
          <p:cNvSpPr/>
          <p:nvPr/>
        </p:nvSpPr>
        <p:spPr>
          <a:xfrm>
            <a:off x="3998632" y="1125058"/>
            <a:ext cx="3919993" cy="38445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C00000"/>
                </a:solidFill>
              </a:rPr>
              <a:t>Baseline: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C00000"/>
                </a:solidFill>
              </a:rPr>
              <a:t>Carrito Medio: 5 Productos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C00000"/>
                </a:solidFill>
              </a:rPr>
              <a:t>Ticket Medio: 35-37 €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C00000"/>
                </a:solidFill>
              </a:rPr>
              <a:t>Objetivo: Añadir 1 o 2 productos al carrito por compra.</a:t>
            </a:r>
          </a:p>
          <a:p>
            <a:pPr algn="ctr"/>
            <a:endParaRPr lang="es-ES" dirty="0">
              <a:solidFill>
                <a:srgbClr val="C00000"/>
              </a:solidFill>
            </a:endParaRPr>
          </a:p>
          <a:p>
            <a:pPr algn="ctr"/>
            <a:r>
              <a:rPr lang="es-ES" b="1" dirty="0">
                <a:solidFill>
                  <a:srgbClr val="C00000"/>
                </a:solidFill>
              </a:rPr>
              <a:t>Medidas Activas: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C00000"/>
                </a:solidFill>
              </a:rPr>
              <a:t>Recomendador en tiempo real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C00000"/>
                </a:solidFill>
              </a:rPr>
              <a:t>Bundles inteligentes en checkout</a:t>
            </a:r>
          </a:p>
        </p:txBody>
      </p:sp>
    </p:spTree>
    <p:extLst>
      <p:ext uri="{BB962C8B-B14F-4D97-AF65-F5344CB8AC3E}">
        <p14:creationId xmlns:p14="http://schemas.microsoft.com/office/powerpoint/2010/main" val="255914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C2C7C-89E4-2337-2A3E-E549AA2D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D85A876-5DA2-6D01-2F62-EB1DCD17F57B}"/>
              </a:ext>
            </a:extLst>
          </p:cNvPr>
          <p:cNvSpPr txBox="1"/>
          <p:nvPr/>
        </p:nvSpPr>
        <p:spPr>
          <a:xfrm>
            <a:off x="394484" y="201728"/>
            <a:ext cx="10173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Palanca 4. Incremento de Frecuencia de compra.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917573-12B5-6D61-CBA7-8961185F1535}"/>
              </a:ext>
            </a:extLst>
          </p:cNvPr>
          <p:cNvSpPr txBox="1"/>
          <p:nvPr/>
        </p:nvSpPr>
        <p:spPr>
          <a:xfrm>
            <a:off x="394484" y="5043064"/>
            <a:ext cx="11201403" cy="14773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9 - El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90 %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los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clientes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solo efectúa una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única compra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10 - </a:t>
            </a:r>
            <a:r>
              <a:rPr lang="es-E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Recomendador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tiempo real, para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de productos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el </a:t>
            </a:r>
            <a:r>
              <a:rPr lang="es-E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medio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11 - Campañas promocionales sobre los segmentos top del método RFM.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183C3AC-3165-0A4D-C351-7A229E86E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84" y="663393"/>
            <a:ext cx="5399413" cy="431208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4C74135-68BA-FF71-8577-B2BB00ED3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185" y="663393"/>
            <a:ext cx="5600702" cy="41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CBEC9-3189-AA2B-42E4-1C02A782B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95A432C-AD37-CB10-5143-1A99908F7B08}"/>
              </a:ext>
            </a:extLst>
          </p:cNvPr>
          <p:cNvSpPr txBox="1"/>
          <p:nvPr/>
        </p:nvSpPr>
        <p:spPr>
          <a:xfrm>
            <a:off x="394484" y="201728"/>
            <a:ext cx="10173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Palanca 5. Fidelización de Clientes.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69C824-8CB3-CE8D-A8FE-EE07533660BE}"/>
              </a:ext>
            </a:extLst>
          </p:cNvPr>
          <p:cNvSpPr txBox="1"/>
          <p:nvPr/>
        </p:nvSpPr>
        <p:spPr>
          <a:xfrm>
            <a:off x="394482" y="6070752"/>
            <a:ext cx="1120140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– Crear un programa de fidelización empleando la segmentación del RFM.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79C62D-2256-C93F-B8FF-912214E5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01" y="697645"/>
            <a:ext cx="9051798" cy="511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7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4D583-5AC0-4BEE-28E7-E5913694C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D6CCE61-BDF1-83D5-FB6A-7E155C6EFB3C}"/>
              </a:ext>
            </a:extLst>
          </p:cNvPr>
          <p:cNvSpPr txBox="1"/>
          <p:nvPr/>
        </p:nvSpPr>
        <p:spPr>
          <a:xfrm>
            <a:off x="394484" y="201728"/>
            <a:ext cx="10173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</a:rPr>
              <a:t>Mas de dos millones de artículos sin categoría definida.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DCF9F21-033A-53B5-23D7-1978EFF19EE7}"/>
              </a:ext>
            </a:extLst>
          </p:cNvPr>
          <p:cNvSpPr txBox="1"/>
          <p:nvPr/>
        </p:nvSpPr>
        <p:spPr>
          <a:xfrm>
            <a:off x="546882" y="6223152"/>
            <a:ext cx="1120140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– Crear un sistema de categorización que permita, análisis mas profundos.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660F1A-CF84-57C5-DA42-F7FDD8447E9F}"/>
              </a:ext>
            </a:extLst>
          </p:cNvPr>
          <p:cNvSpPr txBox="1"/>
          <p:nvPr/>
        </p:nvSpPr>
        <p:spPr>
          <a:xfrm>
            <a:off x="698239" y="1596971"/>
            <a:ext cx="4835823" cy="379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Resto de productos dispersos en subcategorías muy específicas y poco consistentes</a:t>
            </a: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appliances.environment.vacuum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furniture.living_room.chair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Alternativa: usar campo </a:t>
            </a:r>
            <a:r>
              <a:rPr lang="es-ES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pero contiene 508 categorías distintas, lo que complica el análisis y segmentación.</a:t>
            </a:r>
          </a:p>
          <a:p>
            <a:endParaRPr lang="es-E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 falta de una taxonomía clara limita la capacidad de optimizar recomendaciones, inventario y estrategias de marketing.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20E16DD-C455-1240-7D86-EAB80F5C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934" y="1562639"/>
            <a:ext cx="5300351" cy="386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46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611</Words>
  <Application>Microsoft Office PowerPoint</Application>
  <PresentationFormat>Panorámica</PresentationFormat>
  <Paragraphs>79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Bernard MT Condensed</vt:lpstr>
      <vt:lpstr>Calibri</vt:lpstr>
      <vt:lpstr>Calibri Light</vt:lpstr>
      <vt:lpstr>Tema de Office</vt:lpstr>
      <vt:lpstr>Presentación de PowerPoint</vt:lpstr>
      <vt:lpstr>Estancamiento en métricas clave: es momento de optimizar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DE VEGA MARTIN</dc:creator>
  <cp:lastModifiedBy>daviddevegamartin@gmail.com</cp:lastModifiedBy>
  <cp:revision>45</cp:revision>
  <dcterms:created xsi:type="dcterms:W3CDTF">2025-04-29T10:53:07Z</dcterms:created>
  <dcterms:modified xsi:type="dcterms:W3CDTF">2025-05-21T09:13:55Z</dcterms:modified>
</cp:coreProperties>
</file>