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0"/>
  </p:notesMasterIdLst>
  <p:sldIdLst>
    <p:sldId id="256" r:id="rId2"/>
    <p:sldId id="263" r:id="rId3"/>
    <p:sldId id="264" r:id="rId4"/>
    <p:sldId id="265" r:id="rId5"/>
    <p:sldId id="266" r:id="rId6"/>
    <p:sldId id="257" r:id="rId7"/>
    <p:sldId id="268" r:id="rId8"/>
    <p:sldId id="267" r:id="rId9"/>
    <p:sldId id="269" r:id="rId10"/>
    <p:sldId id="271" r:id="rId11"/>
    <p:sldId id="275" r:id="rId12"/>
    <p:sldId id="277" r:id="rId13"/>
    <p:sldId id="276" r:id="rId14"/>
    <p:sldId id="272" r:id="rId15"/>
    <p:sldId id="278" r:id="rId16"/>
    <p:sldId id="279" r:id="rId17"/>
    <p:sldId id="261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alério Gutemberg Medeiros J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2" d="100"/>
          <a:sy n="152" d="100"/>
        </p:scale>
        <p:origin x="-80" y="18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10-22T21:03:46.400" idx="1">
    <p:pos x="10" y="10"/>
    <p:text>Revisar apresentação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9DCA1-2631-C54D-88CE-9E83CB0D22F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3E784-E870-2643-B594-BDA3C9E11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17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variable is merged with other of the same name</a:t>
            </a:r>
          </a:p>
          <a:p>
            <a:r>
              <a:rPr lang="en-US" dirty="0" smtClean="0"/>
              <a:t>The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3E784-E870-2643-B594-BDA3C9E117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8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3E784-E870-2643-B594-BDA3C9E117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82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CE38E4D-051A-41E1-86A4-E56916468FD0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7CE38E4D-051A-41E1-86A4-E56916468FD0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7CE38E4D-051A-41E1-86A4-E56916468FD0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7CE38E4D-051A-41E1-86A4-E56916468FD0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7CE38E4D-051A-41E1-86A4-E56916468FD0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B2LLVM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Translation rules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849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of translation,  compilation and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305801" cy="3916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Generating the LLVM code with B2LLVM.py and its parameters:</a:t>
            </a:r>
          </a:p>
          <a:p>
            <a:pPr lvl="2"/>
            <a:r>
              <a:rPr lang="en-US" dirty="0"/>
              <a:t>This is executed for each component: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$</a:t>
            </a:r>
            <a:r>
              <a:rPr lang="en-US" i="1" dirty="0"/>
              <a:t>python3 b2llvm </a:t>
            </a:r>
            <a:r>
              <a:rPr lang="en-US" i="1" dirty="0">
                <a:solidFill>
                  <a:srgbClr val="008000"/>
                </a:solidFill>
              </a:rPr>
              <a:t>timer</a:t>
            </a:r>
            <a:r>
              <a:rPr lang="en-US" i="1" dirty="0"/>
              <a:t> </a:t>
            </a:r>
            <a:r>
              <a:rPr lang="en-US" i="1" dirty="0" err="1">
                <a:solidFill>
                  <a:srgbClr val="3366FF"/>
                </a:solidFill>
              </a:rPr>
              <a:t>timer.llvm</a:t>
            </a:r>
            <a:r>
              <a:rPr lang="en-US" i="1" dirty="0"/>
              <a:t> </a:t>
            </a:r>
            <a:r>
              <a:rPr lang="en-US" i="1" dirty="0" err="1">
                <a:solidFill>
                  <a:srgbClr val="008000"/>
                </a:solidFill>
              </a:rPr>
              <a:t>bxml</a:t>
            </a:r>
            <a:r>
              <a:rPr lang="en-US" i="1" dirty="0">
                <a:solidFill>
                  <a:srgbClr val="008000"/>
                </a:solidFill>
              </a:rPr>
              <a:t> </a:t>
            </a:r>
            <a:r>
              <a:rPr lang="en-US" i="1" dirty="0" err="1" smtClean="0">
                <a:solidFill>
                  <a:srgbClr val="008000"/>
                </a:solidFill>
              </a:rPr>
              <a:t>project.xml</a:t>
            </a:r>
            <a:endParaRPr lang="en-US" i="1" dirty="0" smtClean="0">
              <a:solidFill>
                <a:srgbClr val="008000"/>
              </a:solidFill>
            </a:endParaRPr>
          </a:p>
          <a:p>
            <a:pPr lvl="2"/>
            <a:r>
              <a:rPr lang="en-US" sz="1200" dirty="0"/>
              <a:t>&lt;component name without extension &gt;, &lt;</a:t>
            </a:r>
            <a:r>
              <a:rPr lang="en-US" sz="1200" dirty="0" smtClean="0"/>
              <a:t>generated  LLVM </a:t>
            </a:r>
            <a:r>
              <a:rPr lang="en-US" sz="1200" dirty="0"/>
              <a:t>file&gt;, &lt;source folder&gt;, &lt;project name</a:t>
            </a:r>
            <a:r>
              <a:rPr lang="en-US" sz="1200" dirty="0" smtClean="0"/>
              <a:t>&gt;</a:t>
            </a:r>
            <a:endParaRPr lang="en-US" sz="1200" i="1" dirty="0" smtClean="0"/>
          </a:p>
          <a:p>
            <a:r>
              <a:rPr lang="en-US" dirty="0" smtClean="0"/>
              <a:t>Generating the binary code:</a:t>
            </a:r>
            <a:endParaRPr lang="en-US" dirty="0"/>
          </a:p>
          <a:p>
            <a:pPr lvl="1"/>
            <a:r>
              <a:rPr lang="en-US" dirty="0"/>
              <a:t>This is executed for each component</a:t>
            </a:r>
            <a:r>
              <a:rPr lang="en-US" i="1" dirty="0" smtClean="0"/>
              <a:t>: </a:t>
            </a:r>
            <a:endParaRPr lang="en-US" i="1" dirty="0" smtClean="0"/>
          </a:p>
          <a:p>
            <a:pPr lvl="2"/>
            <a:r>
              <a:rPr lang="en-US" i="1" dirty="0" smtClean="0"/>
              <a:t>$llvm</a:t>
            </a:r>
            <a:r>
              <a:rPr lang="en-US" i="1" dirty="0"/>
              <a:t>-as-mp-3.1 </a:t>
            </a:r>
            <a:r>
              <a:rPr lang="en-US" i="1" dirty="0" err="1">
                <a:solidFill>
                  <a:srgbClr val="3366FF"/>
                </a:solidFill>
              </a:rPr>
              <a:t>timer.llvm</a:t>
            </a:r>
            <a:r>
              <a:rPr lang="en-US" i="1" dirty="0">
                <a:solidFill>
                  <a:srgbClr val="3366FF"/>
                </a:solidFill>
              </a:rPr>
              <a:t> -o </a:t>
            </a:r>
            <a:r>
              <a:rPr lang="en-US" i="1" dirty="0" err="1" smtClean="0">
                <a:solidFill>
                  <a:srgbClr val="3366FF"/>
                </a:solidFill>
              </a:rPr>
              <a:t>timer.bc</a:t>
            </a:r>
            <a:endParaRPr lang="en-US" i="1" dirty="0" smtClean="0">
              <a:solidFill>
                <a:srgbClr val="3366FF"/>
              </a:solidFill>
            </a:endParaRPr>
          </a:p>
          <a:p>
            <a:r>
              <a:rPr lang="en-US" dirty="0" smtClean="0"/>
              <a:t>Linking the components:</a:t>
            </a:r>
          </a:p>
          <a:p>
            <a:pPr lvl="1"/>
            <a:r>
              <a:rPr lang="en-US" dirty="0" smtClean="0"/>
              <a:t>$llvm</a:t>
            </a:r>
            <a:r>
              <a:rPr lang="en-US" dirty="0"/>
              <a:t>-link-mp-3.1 </a:t>
            </a:r>
            <a:r>
              <a:rPr lang="en-US" dirty="0" err="1">
                <a:solidFill>
                  <a:srgbClr val="3366FF"/>
                </a:solidFill>
              </a:rPr>
              <a:t>timer.bc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 err="1">
                <a:solidFill>
                  <a:srgbClr val="3366FF"/>
                </a:solidFill>
              </a:rPr>
              <a:t>counter.bc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 err="1">
                <a:solidFill>
                  <a:srgbClr val="3366FF"/>
                </a:solidFill>
              </a:rPr>
              <a:t>init-timer.bc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scaffold-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timer.bc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-o </a:t>
            </a:r>
            <a:r>
              <a:rPr lang="en-US" dirty="0">
                <a:solidFill>
                  <a:srgbClr val="000090"/>
                </a:solidFill>
              </a:rPr>
              <a:t>run-</a:t>
            </a:r>
            <a:r>
              <a:rPr lang="en-US" dirty="0" err="1" smtClean="0">
                <a:solidFill>
                  <a:srgbClr val="000090"/>
                </a:solidFill>
              </a:rPr>
              <a:t>timer.bc</a:t>
            </a:r>
            <a:endParaRPr lang="en-US" dirty="0" smtClean="0">
              <a:solidFill>
                <a:srgbClr val="000090"/>
              </a:solidFill>
            </a:endParaRPr>
          </a:p>
          <a:p>
            <a:r>
              <a:rPr lang="pl-PL" dirty="0" err="1" smtClean="0">
                <a:solidFill>
                  <a:schemeClr val="tx1"/>
                </a:solidFill>
              </a:rPr>
              <a:t>Executing</a:t>
            </a:r>
            <a:r>
              <a:rPr lang="pl-PL" dirty="0" smtClean="0">
                <a:solidFill>
                  <a:schemeClr val="tx1"/>
                </a:solidFill>
              </a:rPr>
              <a:t> </a:t>
            </a:r>
            <a:r>
              <a:rPr lang="pl-PL" dirty="0" smtClean="0">
                <a:solidFill>
                  <a:schemeClr val="tx1"/>
                </a:solidFill>
              </a:rPr>
              <a:t>the </a:t>
            </a:r>
            <a:r>
              <a:rPr lang="pl-PL" dirty="0" err="1" smtClean="0">
                <a:solidFill>
                  <a:schemeClr val="tx1"/>
                </a:solidFill>
              </a:rPr>
              <a:t>main</a:t>
            </a:r>
            <a:r>
              <a:rPr lang="pl-PL" dirty="0" smtClean="0">
                <a:solidFill>
                  <a:schemeClr val="tx1"/>
                </a:solidFill>
              </a:rPr>
              <a:t> file </a:t>
            </a:r>
          </a:p>
          <a:p>
            <a:pPr lvl="1"/>
            <a:r>
              <a:rPr lang="pl-PL" dirty="0" smtClean="0">
                <a:solidFill>
                  <a:srgbClr val="000000"/>
                </a:solidFill>
              </a:rPr>
              <a:t>$lli</a:t>
            </a:r>
            <a:r>
              <a:rPr lang="pl-PL" dirty="0">
                <a:solidFill>
                  <a:srgbClr val="000000"/>
                </a:solidFill>
              </a:rPr>
              <a:t>-mp-3.1</a:t>
            </a:r>
            <a:r>
              <a:rPr lang="pl-PL" dirty="0">
                <a:solidFill>
                  <a:srgbClr val="000090"/>
                </a:solidFill>
              </a:rPr>
              <a:t> run-</a:t>
            </a:r>
            <a:r>
              <a:rPr lang="pl-PL" dirty="0" err="1">
                <a:solidFill>
                  <a:srgbClr val="000090"/>
                </a:solidFill>
              </a:rPr>
              <a:t>timer.bc</a:t>
            </a:r>
            <a:endParaRPr lang="en-US" dirty="0" smtClean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16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81111"/>
            <a:ext cx="7391401" cy="1143000"/>
          </a:xfrm>
        </p:spPr>
        <p:txBody>
          <a:bodyPr/>
          <a:lstStyle/>
          <a:p>
            <a:r>
              <a:rPr lang="en-US" dirty="0" smtClean="0"/>
              <a:t>Example of B Machine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34" y="914400"/>
            <a:ext cx="8313271" cy="5943599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 5 </a:t>
            </a:r>
            <a: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MACHINE</a:t>
            </a:r>
            <a:r>
              <a:rPr lang="en-US" sz="1600" dirty="0" smtClean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/>
            </a:r>
            <a:br>
              <a:rPr lang="en-US" sz="1600" dirty="0" smtClean="0">
                <a:solidFill>
                  <a:srgbClr val="CDCDCD"/>
                </a:solidFill>
                <a:latin typeface="Courier"/>
                <a:ea typeface="Courier"/>
                <a:cs typeface="Courier"/>
              </a:rPr>
            </a:br>
            <a: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6 </a:t>
            </a:r>
            <a:r>
              <a:rPr lang="en-US" sz="16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600" dirty="0" smtClean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counter</a:t>
            </a:r>
            <a:br>
              <a:rPr lang="en-US" sz="1600" dirty="0" smtClean="0">
                <a:solidFill>
                  <a:srgbClr val="CDCDCD"/>
                </a:solidFill>
                <a:latin typeface="Courier"/>
                <a:ea typeface="Courier"/>
                <a:cs typeface="Courier"/>
              </a:rPr>
            </a:br>
            <a: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7 </a:t>
            </a:r>
            <a: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VARIABLES</a:t>
            </a:r>
            <a:b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</a:br>
            <a: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8 </a:t>
            </a:r>
            <a:r>
              <a:rPr lang="en-US" sz="16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value, </a:t>
            </a:r>
            <a:r>
              <a:rPr lang="en-US" sz="1600" dirty="0" smtClean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overflow</a:t>
            </a:r>
            <a:br>
              <a:rPr lang="en-US" sz="1600" dirty="0" smtClean="0">
                <a:solidFill>
                  <a:srgbClr val="CDCDCD"/>
                </a:solidFill>
                <a:latin typeface="Courier"/>
                <a:ea typeface="Courier"/>
                <a:cs typeface="Courier"/>
              </a:rPr>
            </a:br>
            <a: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9 </a:t>
            </a:r>
            <a: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INVARIANT</a:t>
            </a:r>
            <a:b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</a:br>
            <a: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10 </a:t>
            </a:r>
            <a:r>
              <a:rPr lang="en-US" sz="1600" dirty="0" smtClean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6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value</a:t>
            </a:r>
            <a:r>
              <a:rPr lang="en-US" sz="1600" dirty="0">
                <a:solidFill>
                  <a:srgbClr val="FFA502"/>
                </a:solidFill>
                <a:latin typeface="Courier"/>
                <a:ea typeface="Courier"/>
                <a:cs typeface="Courier"/>
              </a:rPr>
              <a:t>:</a:t>
            </a:r>
            <a:r>
              <a:rPr lang="en-US" sz="16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dirty="0">
                <a:solidFill>
                  <a:srgbClr val="60FF60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6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dirty="0">
                <a:solidFill>
                  <a:srgbClr val="FFA502"/>
                </a:solidFill>
                <a:latin typeface="Courier"/>
                <a:ea typeface="Courier"/>
                <a:cs typeface="Courier"/>
              </a:rPr>
              <a:t>&amp;</a:t>
            </a:r>
            <a:r>
              <a:rPr lang="en-US" sz="16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overflow</a:t>
            </a:r>
            <a:r>
              <a:rPr lang="en-US" sz="1600" dirty="0">
                <a:solidFill>
                  <a:srgbClr val="FFA502"/>
                </a:solidFill>
                <a:latin typeface="Courier"/>
                <a:ea typeface="Courier"/>
                <a:cs typeface="Courier"/>
              </a:rPr>
              <a:t>:</a:t>
            </a:r>
            <a:r>
              <a:rPr lang="en-US" sz="16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dirty="0">
                <a:solidFill>
                  <a:srgbClr val="60FF60"/>
                </a:solidFill>
                <a:latin typeface="Courier"/>
                <a:ea typeface="Courier"/>
                <a:cs typeface="Courier"/>
              </a:rPr>
              <a:t>BOOL</a:t>
            </a:r>
            <a:r>
              <a:rPr lang="en-US" sz="16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FFA502"/>
                </a:solidFill>
                <a:latin typeface="Courier"/>
                <a:ea typeface="Courier"/>
                <a:cs typeface="Courier"/>
              </a:rPr>
              <a:t>&amp;</a:t>
            </a:r>
            <a:br>
              <a:rPr lang="en-US" sz="1600" dirty="0" smtClean="0">
                <a:solidFill>
                  <a:srgbClr val="FFA502"/>
                </a:solidFill>
                <a:latin typeface="Courier"/>
                <a:ea typeface="Courier"/>
                <a:cs typeface="Courier"/>
              </a:rPr>
            </a:br>
            <a: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11 </a:t>
            </a:r>
            <a:r>
              <a:rPr lang="en-US" sz="1600" dirty="0" smtClean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600" dirty="0">
                <a:solidFill>
                  <a:srgbClr val="FFA0A0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6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&lt;= value </a:t>
            </a:r>
            <a:r>
              <a:rPr lang="en-US" sz="1600" dirty="0">
                <a:solidFill>
                  <a:srgbClr val="FFA502"/>
                </a:solidFill>
                <a:latin typeface="Courier"/>
                <a:ea typeface="Courier"/>
                <a:cs typeface="Courier"/>
              </a:rPr>
              <a:t>&amp;</a:t>
            </a:r>
            <a:r>
              <a:rPr lang="en-US" sz="16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value &lt;= </a:t>
            </a:r>
            <a:r>
              <a:rPr lang="en-US" sz="16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MAXINT</a:t>
            </a:r>
            <a:r>
              <a:rPr lang="en-US" sz="16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FFA502"/>
                </a:solidFill>
                <a:latin typeface="Courier"/>
                <a:ea typeface="Courier"/>
                <a:cs typeface="Courier"/>
              </a:rPr>
              <a:t>&amp;</a:t>
            </a:r>
            <a:br>
              <a:rPr lang="en-US" sz="1600" dirty="0" smtClean="0">
                <a:solidFill>
                  <a:srgbClr val="FFA502"/>
                </a:solidFill>
                <a:latin typeface="Courier"/>
                <a:ea typeface="Courier"/>
                <a:cs typeface="Courier"/>
              </a:rPr>
            </a:br>
            <a: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12 </a:t>
            </a:r>
            <a:r>
              <a:rPr lang="en-US" sz="1600" dirty="0" smtClean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6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((overflow = </a:t>
            </a:r>
            <a:r>
              <a:rPr lang="en-US" sz="16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TRUE</a:t>
            </a:r>
            <a:r>
              <a:rPr lang="en-US" sz="16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) </a:t>
            </a:r>
            <a:r>
              <a:rPr lang="en-US" sz="1600" dirty="0">
                <a:solidFill>
                  <a:srgbClr val="FFA502"/>
                </a:solidFill>
                <a:latin typeface="Courier"/>
                <a:ea typeface="Courier"/>
                <a:cs typeface="Courier"/>
              </a:rPr>
              <a:t>=&gt;</a:t>
            </a:r>
            <a:r>
              <a:rPr lang="en-US" sz="16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(value = </a:t>
            </a:r>
            <a:r>
              <a:rPr lang="en-US" sz="16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MAXINT</a:t>
            </a:r>
            <a:r>
              <a:rPr lang="en-US" sz="16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)</a:t>
            </a:r>
            <a:r>
              <a:rPr lang="en-US" sz="1600" dirty="0" smtClean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)</a:t>
            </a:r>
            <a:br>
              <a:rPr lang="en-US" sz="1600" dirty="0" smtClean="0">
                <a:solidFill>
                  <a:srgbClr val="CDCDCD"/>
                </a:solidFill>
                <a:latin typeface="Courier"/>
                <a:ea typeface="Courier"/>
                <a:cs typeface="Courier"/>
              </a:rPr>
            </a:br>
            <a: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13 INITIALISATION</a:t>
            </a:r>
            <a:b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</a:br>
            <a: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14 </a:t>
            </a:r>
            <a:r>
              <a:rPr lang="en-US" sz="1600" dirty="0" smtClean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6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value := </a:t>
            </a:r>
            <a:r>
              <a:rPr lang="en-US" sz="1600" dirty="0">
                <a:solidFill>
                  <a:srgbClr val="FFA0A0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6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dirty="0">
                <a:solidFill>
                  <a:srgbClr val="FFA502"/>
                </a:solidFill>
                <a:latin typeface="Courier"/>
                <a:ea typeface="Courier"/>
                <a:cs typeface="Courier"/>
              </a:rPr>
              <a:t>||</a:t>
            </a:r>
            <a:r>
              <a:rPr lang="en-US" sz="16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overflow := </a:t>
            </a:r>
            <a:r>
              <a:rPr lang="en-US" sz="1600" dirty="0" smtClean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FALSE</a:t>
            </a:r>
            <a:br>
              <a:rPr lang="en-US" sz="1600" dirty="0" smtClean="0">
                <a:solidFill>
                  <a:srgbClr val="3FFFFF"/>
                </a:solidFill>
                <a:latin typeface="Courier"/>
                <a:ea typeface="Courier"/>
                <a:cs typeface="Courier"/>
              </a:rPr>
            </a:br>
            <a: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15 OPERATIONS</a:t>
            </a:r>
            <a:b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</a:br>
            <a: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16 </a:t>
            </a:r>
            <a:r>
              <a:rPr lang="en-US" sz="1600" dirty="0" smtClean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6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zero </a:t>
            </a:r>
            <a:r>
              <a:rPr lang="en-US" sz="1600" dirty="0" smtClean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=</a:t>
            </a:r>
            <a:br>
              <a:rPr lang="en-US" sz="1600" dirty="0" smtClean="0">
                <a:solidFill>
                  <a:srgbClr val="CDCDCD"/>
                </a:solidFill>
                <a:latin typeface="Courier"/>
                <a:ea typeface="Courier"/>
                <a:cs typeface="Courier"/>
              </a:rPr>
            </a:br>
            <a: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17 </a:t>
            </a:r>
            <a:r>
              <a:rPr lang="en-US" sz="1600" dirty="0" smtClean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BEGIN</a:t>
            </a:r>
            <a:b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</a:br>
            <a: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18 </a:t>
            </a:r>
            <a:r>
              <a:rPr lang="en-US" sz="1600" dirty="0" smtClean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    </a:t>
            </a:r>
            <a:r>
              <a:rPr lang="en-US" sz="16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value := </a:t>
            </a:r>
            <a:r>
              <a:rPr lang="en-US" sz="1600" dirty="0">
                <a:solidFill>
                  <a:srgbClr val="FFA0A0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6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dirty="0">
                <a:solidFill>
                  <a:srgbClr val="FFA502"/>
                </a:solidFill>
                <a:latin typeface="Courier"/>
                <a:ea typeface="Courier"/>
                <a:cs typeface="Courier"/>
              </a:rPr>
              <a:t>||</a:t>
            </a:r>
            <a:r>
              <a:rPr lang="en-US" sz="16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overflow := </a:t>
            </a:r>
            <a:r>
              <a:rPr lang="en-US" sz="1600" dirty="0" smtClean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FALSE</a:t>
            </a:r>
            <a:br>
              <a:rPr lang="en-US" sz="1600" dirty="0" smtClean="0">
                <a:solidFill>
                  <a:srgbClr val="3FFFFF"/>
                </a:solidFill>
                <a:latin typeface="Courier"/>
                <a:ea typeface="Courier"/>
                <a:cs typeface="Courier"/>
              </a:rPr>
            </a:br>
            <a: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19 </a:t>
            </a:r>
            <a:r>
              <a:rPr lang="en-US" sz="1600" dirty="0" smtClean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6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END</a:t>
            </a:r>
            <a:r>
              <a:rPr lang="en-US" sz="1600" dirty="0" smtClean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;</a:t>
            </a:r>
            <a:br>
              <a:rPr lang="en-US" sz="1600" dirty="0" smtClean="0">
                <a:solidFill>
                  <a:srgbClr val="CDCDCD"/>
                </a:solidFill>
                <a:latin typeface="Courier"/>
                <a:ea typeface="Courier"/>
                <a:cs typeface="Courier"/>
              </a:rPr>
            </a:br>
            <a: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20 </a:t>
            </a:r>
            <a:r>
              <a:rPr lang="en-US" sz="1600" dirty="0" smtClean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6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inc</a:t>
            </a:r>
            <a:r>
              <a:rPr lang="en-US" sz="16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=</a:t>
            </a:r>
            <a:br>
              <a:rPr lang="en-US" sz="1600" dirty="0" smtClean="0">
                <a:solidFill>
                  <a:srgbClr val="CDCDCD"/>
                </a:solidFill>
                <a:latin typeface="Courier"/>
                <a:ea typeface="Courier"/>
                <a:cs typeface="Courier"/>
              </a:rPr>
            </a:br>
            <a: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21 </a:t>
            </a:r>
            <a:r>
              <a:rPr lang="en-US" sz="1600" dirty="0" smtClean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PRE</a:t>
            </a:r>
            <a:b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</a:br>
            <a: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22 </a:t>
            </a:r>
            <a:r>
              <a:rPr lang="en-US" sz="1600" dirty="0" smtClean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    </a:t>
            </a:r>
            <a:r>
              <a:rPr lang="en-US" sz="16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value &lt;= </a:t>
            </a:r>
            <a:r>
              <a:rPr lang="en-US" sz="1600" dirty="0" smtClean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MAXINT</a:t>
            </a:r>
            <a:br>
              <a:rPr lang="en-US" sz="1600" dirty="0" smtClean="0">
                <a:solidFill>
                  <a:srgbClr val="3FFFFF"/>
                </a:solidFill>
                <a:latin typeface="Courier"/>
                <a:ea typeface="Courier"/>
                <a:cs typeface="Courier"/>
              </a:rPr>
            </a:br>
            <a: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23 </a:t>
            </a:r>
            <a:r>
              <a:rPr lang="en-US" sz="1600" dirty="0" smtClean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THEN</a:t>
            </a:r>
            <a:b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</a:br>
            <a: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24 </a:t>
            </a:r>
            <a:r>
              <a:rPr lang="en-US" sz="1600" dirty="0" smtClean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    </a:t>
            </a:r>
            <a:r>
              <a:rPr lang="en-US" sz="16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sz="16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value &lt; </a:t>
            </a:r>
            <a:r>
              <a:rPr lang="en-US" sz="16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MAXINT</a:t>
            </a:r>
            <a:r>
              <a:rPr lang="en-US" sz="16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THEN</a:t>
            </a:r>
            <a:b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</a:br>
            <a: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25 </a:t>
            </a:r>
            <a:r>
              <a:rPr lang="en-US" sz="1600" dirty="0" smtClean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        </a:t>
            </a:r>
            <a:r>
              <a:rPr lang="en-US" sz="16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value := value + </a:t>
            </a:r>
            <a:r>
              <a:rPr lang="en-US" sz="1600" dirty="0" smtClean="0">
                <a:solidFill>
                  <a:srgbClr val="FFA0A0"/>
                </a:solidFill>
                <a:latin typeface="Courier"/>
                <a:ea typeface="Courier"/>
                <a:cs typeface="Courier"/>
              </a:rPr>
              <a:t>1</a:t>
            </a:r>
            <a:br>
              <a:rPr lang="en-US" sz="1600" dirty="0" smtClean="0">
                <a:solidFill>
                  <a:srgbClr val="FFA0A0"/>
                </a:solidFill>
                <a:latin typeface="Courier"/>
                <a:ea typeface="Courier"/>
                <a:cs typeface="Courier"/>
              </a:rPr>
            </a:br>
            <a: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26 </a:t>
            </a:r>
            <a:r>
              <a:rPr lang="en-US" sz="1600" dirty="0" smtClean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    </a:t>
            </a:r>
            <a: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ELSE</a:t>
            </a:r>
            <a:b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</a:br>
            <a: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27 </a:t>
            </a:r>
            <a:r>
              <a:rPr lang="en-US" sz="1600" dirty="0" smtClean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        </a:t>
            </a:r>
            <a:r>
              <a:rPr lang="en-US" sz="16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overflow := </a:t>
            </a:r>
            <a:r>
              <a:rPr lang="en-US" sz="1600" dirty="0" smtClean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TRUE</a:t>
            </a:r>
            <a:br>
              <a:rPr lang="en-US" sz="1600" dirty="0" smtClean="0">
                <a:solidFill>
                  <a:srgbClr val="3FFFFF"/>
                </a:solidFill>
                <a:latin typeface="Courier"/>
                <a:ea typeface="Courier"/>
                <a:cs typeface="Courier"/>
              </a:rPr>
            </a:br>
            <a: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28 </a:t>
            </a:r>
            <a:r>
              <a:rPr lang="en-US" sz="1600" dirty="0" smtClean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    </a:t>
            </a:r>
            <a: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END</a:t>
            </a:r>
            <a:b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</a:br>
            <a: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29 </a:t>
            </a:r>
            <a:r>
              <a:rPr lang="en-US" sz="1600" dirty="0" smtClean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6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END</a:t>
            </a:r>
            <a:r>
              <a:rPr lang="en-US" sz="1600" dirty="0" smtClean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;</a:t>
            </a:r>
            <a:br>
              <a:rPr lang="en-US" sz="1600" dirty="0" smtClean="0">
                <a:solidFill>
                  <a:srgbClr val="CDCDCD"/>
                </a:solidFill>
                <a:latin typeface="Courier"/>
                <a:ea typeface="Courier"/>
                <a:cs typeface="Courier"/>
              </a:rPr>
            </a:br>
            <a: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30 </a:t>
            </a:r>
            <a:r>
              <a:rPr lang="en-US" sz="1600" dirty="0" smtClean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6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res </a:t>
            </a:r>
            <a:r>
              <a:rPr lang="en-US" sz="1600" dirty="0">
                <a:solidFill>
                  <a:srgbClr val="FFA502"/>
                </a:solidFill>
                <a:latin typeface="Courier"/>
                <a:ea typeface="Courier"/>
                <a:cs typeface="Courier"/>
              </a:rPr>
              <a:t>&lt;--</a:t>
            </a:r>
            <a:r>
              <a:rPr lang="en-US" sz="16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get </a:t>
            </a:r>
            <a:r>
              <a:rPr lang="en-US" sz="1600" dirty="0" smtClean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=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6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res := </a:t>
            </a:r>
            <a:r>
              <a:rPr lang="en-US" sz="1600" dirty="0" smtClean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value</a:t>
            </a:r>
            <a:br>
              <a:rPr lang="en-US" sz="1600" dirty="0" smtClean="0">
                <a:solidFill>
                  <a:srgbClr val="CDCDCD"/>
                </a:solidFill>
                <a:latin typeface="Courier"/>
                <a:ea typeface="Courier"/>
                <a:cs typeface="Courier"/>
              </a:rPr>
            </a:br>
            <a:r>
              <a:rPr lang="en-US" sz="16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31 </a:t>
            </a:r>
            <a:r>
              <a:rPr lang="en-US" sz="16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END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646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25934"/>
            <a:ext cx="7391401" cy="1143000"/>
          </a:xfrm>
        </p:spPr>
        <p:txBody>
          <a:bodyPr/>
          <a:lstStyle/>
          <a:p>
            <a:r>
              <a:rPr lang="en-US" dirty="0" smtClean="0"/>
              <a:t>Example of  B implementation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920" y="929341"/>
            <a:ext cx="7720680" cy="44012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 1 </a:t>
            </a:r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IMPLEMENTATION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 2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timer_i</a:t>
            </a: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 3 REFINES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 4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timer_r</a:t>
            </a: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 5 IMPORTS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 6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hh.counter, mm.counter, ss.counter</a:t>
            </a: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 7 VALUES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 8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capacity = (</a:t>
            </a:r>
            <a:r>
              <a:rPr lang="en-US" sz="1400" dirty="0">
                <a:solidFill>
                  <a:srgbClr val="FFA0A0"/>
                </a:solidFill>
                <a:latin typeface="Courier"/>
                <a:ea typeface="Courier"/>
                <a:cs typeface="Courier"/>
              </a:rPr>
              <a:t>24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* </a:t>
            </a:r>
            <a:r>
              <a:rPr lang="en-US" sz="1400" dirty="0">
                <a:solidFill>
                  <a:srgbClr val="FFA0A0"/>
                </a:solidFill>
                <a:latin typeface="Courier"/>
                <a:ea typeface="Courier"/>
                <a:cs typeface="Courier"/>
              </a:rPr>
              <a:t>60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* </a:t>
            </a:r>
            <a:r>
              <a:rPr lang="en-US" sz="1400" dirty="0">
                <a:solidFill>
                  <a:srgbClr val="FFA0A0"/>
                </a:solidFill>
                <a:latin typeface="Courier"/>
                <a:ea typeface="Courier"/>
                <a:cs typeface="Courier"/>
              </a:rPr>
              <a:t>60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) - </a:t>
            </a:r>
            <a:r>
              <a:rPr lang="en-US" sz="1400" dirty="0">
                <a:solidFill>
                  <a:srgbClr val="FFA0A0"/>
                </a:solidFill>
                <a:latin typeface="Courier"/>
                <a:ea typeface="Courier"/>
                <a:cs typeface="Courier"/>
              </a:rPr>
              <a:t>1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 9 CONCRETE_VARIABLES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10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is_running, overflow</a:t>
            </a: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11 INVARIANT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12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is_running </a:t>
            </a:r>
            <a:r>
              <a:rPr lang="en-US" sz="1400" dirty="0">
                <a:solidFill>
                  <a:srgbClr val="FFA502"/>
                </a:solidFill>
                <a:latin typeface="Courier"/>
                <a:ea typeface="Courier"/>
                <a:cs typeface="Courier"/>
              </a:rPr>
              <a:t>: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60FF60"/>
                </a:solidFill>
                <a:latin typeface="Courier"/>
                <a:ea typeface="Courier"/>
                <a:cs typeface="Courier"/>
              </a:rPr>
              <a:t>BOOL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FFA502"/>
                </a:solidFill>
                <a:latin typeface="Courier"/>
                <a:ea typeface="Courier"/>
                <a:cs typeface="Courier"/>
              </a:rPr>
              <a:t>&amp;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overflow </a:t>
            </a:r>
            <a:r>
              <a:rPr lang="en-US" sz="1400" dirty="0">
                <a:solidFill>
                  <a:srgbClr val="FFA502"/>
                </a:solidFill>
                <a:latin typeface="Courier"/>
                <a:ea typeface="Courier"/>
                <a:cs typeface="Courier"/>
              </a:rPr>
              <a:t>: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60FF60"/>
                </a:solidFill>
                <a:latin typeface="Courier"/>
                <a:ea typeface="Courier"/>
                <a:cs typeface="Courier"/>
              </a:rPr>
              <a:t>BOOL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FFA502"/>
                </a:solidFill>
                <a:latin typeface="Courier"/>
                <a:ea typeface="Courier"/>
                <a:cs typeface="Courier"/>
              </a:rPr>
              <a:t>&amp;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13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((state = running) </a:t>
            </a:r>
            <a:r>
              <a:rPr lang="en-US" sz="1400" dirty="0">
                <a:solidFill>
                  <a:srgbClr val="FFA502"/>
                </a:solidFill>
                <a:latin typeface="Courier"/>
                <a:ea typeface="Courier"/>
                <a:cs typeface="Courier"/>
              </a:rPr>
              <a:t>&lt;=&gt;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(is_running =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TRUE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)) </a:t>
            </a:r>
            <a:r>
              <a:rPr lang="en-US" sz="1400" dirty="0">
                <a:solidFill>
                  <a:srgbClr val="FFA502"/>
                </a:solidFill>
                <a:latin typeface="Courier"/>
                <a:ea typeface="Courier"/>
                <a:cs typeface="Courier"/>
              </a:rPr>
              <a:t>&amp;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14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count = (hh.value * </a:t>
            </a:r>
            <a:r>
              <a:rPr lang="en-US" sz="1400" dirty="0">
                <a:solidFill>
                  <a:srgbClr val="FFA0A0"/>
                </a:solidFill>
                <a:latin typeface="Courier"/>
                <a:ea typeface="Courier"/>
                <a:cs typeface="Courier"/>
              </a:rPr>
              <a:t>3600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+ 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mm.value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* </a:t>
            </a:r>
            <a:r>
              <a:rPr lang="en-US" sz="1400" dirty="0">
                <a:solidFill>
                  <a:srgbClr val="FFA0A0"/>
                </a:solidFill>
                <a:latin typeface="Courier"/>
                <a:ea typeface="Courier"/>
                <a:cs typeface="Courier"/>
              </a:rPr>
              <a:t>60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+ 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ss.value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15 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16 INITIALISATION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17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is_running :=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FALSE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18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overflow :=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FALSE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19 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20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056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25934"/>
            <a:ext cx="7391401" cy="1143000"/>
          </a:xfrm>
        </p:spPr>
        <p:txBody>
          <a:bodyPr/>
          <a:lstStyle/>
          <a:p>
            <a:r>
              <a:rPr lang="en-US" dirty="0" smtClean="0"/>
              <a:t>Example of  B implementation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920" y="899459"/>
            <a:ext cx="7720680" cy="56938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20 </a:t>
            </a:r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OPERATIONS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21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tick =</a:t>
            </a: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22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( is_running =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TRUE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) </a:t>
            </a:r>
            <a:r>
              <a:rPr lang="en-US" sz="1400" dirty="0">
                <a:solidFill>
                  <a:srgbClr val="FFA502"/>
                </a:solidFill>
                <a:latin typeface="Courier"/>
                <a:ea typeface="Courier"/>
                <a:cs typeface="Courier"/>
              </a:rPr>
              <a:t>&amp;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( overflow =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FALSE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)</a:t>
            </a: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23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THEN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24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    </a:t>
            </a:r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VAR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hours, minutes, seconds </a:t>
            </a:r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IN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25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        hours </a:t>
            </a:r>
            <a:r>
              <a:rPr lang="en-US" sz="1400" dirty="0">
                <a:solidFill>
                  <a:srgbClr val="FFA502"/>
                </a:solidFill>
                <a:latin typeface="Courier"/>
                <a:ea typeface="Courier"/>
                <a:cs typeface="Courier"/>
              </a:rPr>
              <a:t>&lt;--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hh.get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26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        minutes </a:t>
            </a:r>
            <a:r>
              <a:rPr lang="en-US" sz="1400" dirty="0">
                <a:solidFill>
                  <a:srgbClr val="FFA502"/>
                </a:solidFill>
                <a:latin typeface="Courier"/>
                <a:ea typeface="Courier"/>
                <a:cs typeface="Courier"/>
              </a:rPr>
              <a:t>&lt;--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mm.get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27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        seconds </a:t>
            </a:r>
            <a:r>
              <a:rPr lang="en-US" sz="1400" dirty="0">
                <a:solidFill>
                  <a:srgbClr val="FFA502"/>
                </a:solidFill>
                <a:latin typeface="Courier"/>
                <a:ea typeface="Courier"/>
                <a:cs typeface="Courier"/>
              </a:rPr>
              <a:t>&lt;--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ss.get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28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        </a:t>
            </a:r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(seconds &lt; </a:t>
            </a:r>
            <a:r>
              <a:rPr lang="en-US" sz="1400" dirty="0">
                <a:solidFill>
                  <a:srgbClr val="FFA0A0"/>
                </a:solidFill>
                <a:latin typeface="Courier"/>
                <a:ea typeface="Courier"/>
                <a:cs typeface="Courier"/>
              </a:rPr>
              <a:t>59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) </a:t>
            </a:r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THEN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29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            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ss.inc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30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        </a:t>
            </a:r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ELSE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31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            </a:t>
            </a:r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BEGIN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32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                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ss.zero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33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                </a:t>
            </a:r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(minutes &lt; </a:t>
            </a:r>
            <a:r>
              <a:rPr lang="en-US" sz="1400" dirty="0">
                <a:solidFill>
                  <a:srgbClr val="FFA0A0"/>
                </a:solidFill>
                <a:latin typeface="Courier"/>
                <a:ea typeface="Courier"/>
                <a:cs typeface="Courier"/>
              </a:rPr>
              <a:t>59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) </a:t>
            </a:r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THEN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34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                    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mm.inc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35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                </a:t>
            </a:r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ELSE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36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                    </a:t>
            </a:r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BEGIN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37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                        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mm.zero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38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                        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hh.inc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39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                    </a:t>
            </a:r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END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40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                </a:t>
            </a:r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END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41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            </a:t>
            </a:r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END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42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        </a:t>
            </a:r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END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43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    </a:t>
            </a:r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END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44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END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45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 ;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268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119528" y="733248"/>
            <a:ext cx="606763" cy="597534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6292" y="733248"/>
            <a:ext cx="8626884" cy="63401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A2F"/>
                </a:solidFill>
                <a:latin typeface="Courier"/>
              </a:rPr>
              <a:t>  6 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%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counter</a:t>
            </a:r>
            <a:r>
              <a:rPr lang="en-US" sz="1400" dirty="0" err="1">
                <a:solidFill>
                  <a:srgbClr val="C1C1C1"/>
                </a:solidFill>
                <a:latin typeface="Courier"/>
              </a:rPr>
              <a:t>$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state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 = 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type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opaque</a:t>
            </a:r>
            <a:endParaRPr lang="en-US" sz="1400" dirty="0">
              <a:solidFill>
                <a:srgbClr val="C1C1C1"/>
              </a:solidFill>
              <a:latin typeface="Courier"/>
            </a:endParaRPr>
          </a:p>
          <a:p>
            <a:r>
              <a:rPr lang="en-US" sz="1400" dirty="0">
                <a:solidFill>
                  <a:srgbClr val="FFFA2F"/>
                </a:solidFill>
                <a:latin typeface="Courier"/>
              </a:rPr>
              <a:t>  7 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%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counter</a:t>
            </a:r>
            <a:r>
              <a:rPr lang="en-US" sz="1400" dirty="0" err="1">
                <a:solidFill>
                  <a:srgbClr val="C1C1C1"/>
                </a:solidFill>
                <a:latin typeface="Courier"/>
              </a:rPr>
              <a:t>$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ref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 = 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type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%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counter</a:t>
            </a:r>
            <a:r>
              <a:rPr lang="en-US" sz="1400" dirty="0" err="1">
                <a:solidFill>
                  <a:srgbClr val="C1C1C1"/>
                </a:solidFill>
                <a:latin typeface="Courier"/>
              </a:rPr>
              <a:t>$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state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$*</a:t>
            </a:r>
          </a:p>
          <a:p>
            <a:r>
              <a:rPr lang="en-US" sz="1400" dirty="0">
                <a:solidFill>
                  <a:srgbClr val="FFFA2F"/>
                </a:solidFill>
                <a:latin typeface="Courier"/>
              </a:rPr>
              <a:t>  8 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declare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void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@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counter</a:t>
            </a:r>
            <a:r>
              <a:rPr lang="en-US" sz="1400" dirty="0" err="1">
                <a:solidFill>
                  <a:srgbClr val="C1C1C1"/>
                </a:solidFill>
                <a:latin typeface="Courier"/>
              </a:rPr>
              <a:t>$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init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$(%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counter</a:t>
            </a:r>
            <a:r>
              <a:rPr lang="en-US" sz="1400" dirty="0" err="1">
                <a:solidFill>
                  <a:srgbClr val="C1C1C1"/>
                </a:solidFill>
                <a:latin typeface="Courier"/>
              </a:rPr>
              <a:t>$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ref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$)</a:t>
            </a:r>
          </a:p>
          <a:p>
            <a:r>
              <a:rPr lang="en-US" sz="1400" dirty="0">
                <a:solidFill>
                  <a:srgbClr val="FFFA2F"/>
                </a:solidFill>
                <a:latin typeface="Courier"/>
              </a:rPr>
              <a:t>  9 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declare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void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@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counter</a:t>
            </a:r>
            <a:r>
              <a:rPr lang="en-US" sz="1400" dirty="0" err="1">
                <a:solidFill>
                  <a:srgbClr val="C1C1C1"/>
                </a:solidFill>
                <a:latin typeface="Courier"/>
              </a:rPr>
              <a:t>$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zero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(%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counter</a:t>
            </a:r>
            <a:r>
              <a:rPr lang="en-US" sz="1400" dirty="0" err="1">
                <a:solidFill>
                  <a:srgbClr val="C1C1C1"/>
                </a:solidFill>
                <a:latin typeface="Courier"/>
              </a:rPr>
              <a:t>$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ref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$)</a:t>
            </a:r>
          </a:p>
          <a:p>
            <a:r>
              <a:rPr lang="en-US" sz="1400" dirty="0">
                <a:solidFill>
                  <a:srgbClr val="FFFA2F"/>
                </a:solidFill>
                <a:latin typeface="Courier"/>
              </a:rPr>
              <a:t> 10 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declare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void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@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counter</a:t>
            </a:r>
            <a:r>
              <a:rPr lang="en-US" sz="1400" dirty="0" err="1">
                <a:solidFill>
                  <a:srgbClr val="C1C1C1"/>
                </a:solidFill>
                <a:latin typeface="Courier"/>
              </a:rPr>
              <a:t>$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inc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(%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counter</a:t>
            </a:r>
            <a:r>
              <a:rPr lang="en-US" sz="1400" dirty="0" err="1">
                <a:solidFill>
                  <a:srgbClr val="C1C1C1"/>
                </a:solidFill>
                <a:latin typeface="Courier"/>
              </a:rPr>
              <a:t>$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ref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$)</a:t>
            </a:r>
          </a:p>
          <a:p>
            <a:r>
              <a:rPr lang="en-US" sz="1400" dirty="0">
                <a:solidFill>
                  <a:srgbClr val="FFFA2F"/>
                </a:solidFill>
                <a:latin typeface="Courier"/>
              </a:rPr>
              <a:t> 11 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declare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void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@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counter</a:t>
            </a:r>
            <a:r>
              <a:rPr lang="en-US" sz="1400" dirty="0" err="1">
                <a:solidFill>
                  <a:srgbClr val="C1C1C1"/>
                </a:solidFill>
                <a:latin typeface="Courier"/>
              </a:rPr>
              <a:t>$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get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(%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counter</a:t>
            </a:r>
            <a:r>
              <a:rPr lang="en-US" sz="1400" dirty="0" err="1">
                <a:solidFill>
                  <a:srgbClr val="C1C1C1"/>
                </a:solidFill>
                <a:latin typeface="Courier"/>
              </a:rPr>
              <a:t>$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ref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$, 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i32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*)</a:t>
            </a:r>
          </a:p>
          <a:p>
            <a:r>
              <a:rPr lang="en-US" sz="1400" dirty="0">
                <a:solidFill>
                  <a:srgbClr val="FFFA2F"/>
                </a:solidFill>
                <a:latin typeface="Courier"/>
              </a:rPr>
              <a:t> 12 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%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timer</a:t>
            </a:r>
            <a:r>
              <a:rPr lang="en-US" sz="1400" dirty="0" err="1">
                <a:solidFill>
                  <a:srgbClr val="C1C1C1"/>
                </a:solidFill>
                <a:latin typeface="Courier"/>
              </a:rPr>
              <a:t>$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state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 = 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type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{%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counter</a:t>
            </a:r>
            <a:r>
              <a:rPr lang="en-US" sz="1400" dirty="0" err="1">
                <a:solidFill>
                  <a:srgbClr val="C1C1C1"/>
                </a:solidFill>
                <a:latin typeface="Courier"/>
              </a:rPr>
              <a:t>$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ref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$, %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counter</a:t>
            </a:r>
            <a:r>
              <a:rPr lang="en-US" sz="1400" dirty="0" err="1">
                <a:solidFill>
                  <a:srgbClr val="C1C1C1"/>
                </a:solidFill>
                <a:latin typeface="Courier"/>
              </a:rPr>
              <a:t>$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ref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$, %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counter</a:t>
            </a:r>
            <a:r>
              <a:rPr lang="en-US" sz="1400" dirty="0" err="1">
                <a:solidFill>
                  <a:srgbClr val="C1C1C1"/>
                </a:solidFill>
                <a:latin typeface="Courier"/>
              </a:rPr>
              <a:t>$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ref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$, 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i1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, 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i1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}</a:t>
            </a:r>
          </a:p>
          <a:p>
            <a:r>
              <a:rPr lang="da-DK" sz="1400" dirty="0">
                <a:solidFill>
                  <a:srgbClr val="FFFA2F"/>
                </a:solidFill>
                <a:latin typeface="Courier"/>
              </a:rPr>
              <a:t> 13 </a:t>
            </a:r>
            <a:r>
              <a:rPr lang="da-DK" sz="1400" dirty="0">
                <a:solidFill>
                  <a:srgbClr val="C1C1C1"/>
                </a:solidFill>
                <a:latin typeface="Courier"/>
              </a:rPr>
              <a:t>%</a:t>
            </a:r>
            <a:r>
              <a:rPr lang="da-DK" sz="1400" dirty="0" err="1">
                <a:solidFill>
                  <a:srgbClr val="78FDFB"/>
                </a:solidFill>
                <a:latin typeface="Courier"/>
              </a:rPr>
              <a:t>timer</a:t>
            </a:r>
            <a:r>
              <a:rPr lang="da-DK" sz="1400" dirty="0" err="1">
                <a:solidFill>
                  <a:srgbClr val="C1C1C1"/>
                </a:solidFill>
                <a:latin typeface="Courier"/>
              </a:rPr>
              <a:t>$</a:t>
            </a:r>
            <a:r>
              <a:rPr lang="da-DK" sz="1400" dirty="0" err="1">
                <a:solidFill>
                  <a:srgbClr val="78FDFB"/>
                </a:solidFill>
                <a:latin typeface="Courier"/>
              </a:rPr>
              <a:t>ref</a:t>
            </a:r>
            <a:r>
              <a:rPr lang="da-DK" sz="1400" dirty="0">
                <a:solidFill>
                  <a:srgbClr val="C1C1C1"/>
                </a:solidFill>
                <a:latin typeface="Courier"/>
              </a:rPr>
              <a:t>$ = </a:t>
            </a:r>
            <a:r>
              <a:rPr lang="da-DK" sz="1400" dirty="0">
                <a:solidFill>
                  <a:srgbClr val="78FDFB"/>
                </a:solidFill>
                <a:latin typeface="Courier"/>
              </a:rPr>
              <a:t>type</a:t>
            </a:r>
            <a:r>
              <a:rPr lang="da-DK" sz="1400" dirty="0">
                <a:solidFill>
                  <a:srgbClr val="C1C1C1"/>
                </a:solidFill>
                <a:latin typeface="Courier"/>
              </a:rPr>
              <a:t> %</a:t>
            </a:r>
            <a:r>
              <a:rPr lang="da-DK" sz="1400" dirty="0" err="1">
                <a:solidFill>
                  <a:srgbClr val="78FDFB"/>
                </a:solidFill>
                <a:latin typeface="Courier"/>
              </a:rPr>
              <a:t>timer</a:t>
            </a:r>
            <a:r>
              <a:rPr lang="da-DK" sz="1400" dirty="0" err="1">
                <a:solidFill>
                  <a:srgbClr val="C1C1C1"/>
                </a:solidFill>
                <a:latin typeface="Courier"/>
              </a:rPr>
              <a:t>$</a:t>
            </a:r>
            <a:r>
              <a:rPr lang="da-DK" sz="1400" dirty="0" err="1">
                <a:solidFill>
                  <a:srgbClr val="78FDFB"/>
                </a:solidFill>
                <a:latin typeface="Courier"/>
              </a:rPr>
              <a:t>state</a:t>
            </a:r>
            <a:r>
              <a:rPr lang="da-DK" sz="1400" dirty="0">
                <a:solidFill>
                  <a:srgbClr val="C1C1C1"/>
                </a:solidFill>
                <a:latin typeface="Courier"/>
              </a:rPr>
              <a:t>$*</a:t>
            </a:r>
          </a:p>
          <a:p>
            <a:r>
              <a:rPr lang="en-US" sz="1400" dirty="0">
                <a:solidFill>
                  <a:srgbClr val="FFFA2F"/>
                </a:solidFill>
                <a:latin typeface="Courier"/>
              </a:rPr>
              <a:t> 14 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define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void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@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timer</a:t>
            </a:r>
            <a:r>
              <a:rPr lang="en-US" sz="1400" dirty="0" err="1">
                <a:solidFill>
                  <a:srgbClr val="C1C1C1"/>
                </a:solidFill>
                <a:latin typeface="Courier"/>
              </a:rPr>
              <a:t>$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init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$(%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timer</a:t>
            </a:r>
            <a:r>
              <a:rPr lang="en-US" sz="1400" dirty="0" err="1">
                <a:solidFill>
                  <a:srgbClr val="C1C1C1"/>
                </a:solidFill>
                <a:latin typeface="Courier"/>
              </a:rPr>
              <a:t>$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ref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 %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self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$, %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counter</a:t>
            </a:r>
            <a:r>
              <a:rPr lang="en-US" sz="1400" dirty="0" err="1">
                <a:solidFill>
                  <a:srgbClr val="C1C1C1"/>
                </a:solidFill>
                <a:latin typeface="Courier"/>
              </a:rPr>
              <a:t>$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ref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 %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arg0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</a:t>
            </a:r>
            <a:r>
              <a:rPr lang="en-US" sz="1400" dirty="0" smtClean="0">
                <a:solidFill>
                  <a:srgbClr val="C1C1C1"/>
                </a:solidFill>
                <a:latin typeface="Courier"/>
              </a:rPr>
              <a:t>,</a:t>
            </a:r>
          </a:p>
          <a:p>
            <a:r>
              <a:rPr lang="en-US" sz="1400" dirty="0" smtClean="0">
                <a:solidFill>
                  <a:srgbClr val="C1C1C1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%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counter</a:t>
            </a:r>
            <a:r>
              <a:rPr lang="en-US" sz="1400" dirty="0" err="1">
                <a:solidFill>
                  <a:srgbClr val="C1C1C1"/>
                </a:solidFill>
                <a:latin typeface="Courier"/>
              </a:rPr>
              <a:t>$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ref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 %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arg1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$, %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counter</a:t>
            </a:r>
            <a:r>
              <a:rPr lang="en-US" sz="1400" dirty="0" err="1">
                <a:solidFill>
                  <a:srgbClr val="C1C1C1"/>
                </a:solidFill>
                <a:latin typeface="Courier"/>
              </a:rPr>
              <a:t>$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ref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 %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arg2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$){</a:t>
            </a:r>
          </a:p>
          <a:p>
            <a:r>
              <a:rPr lang="en-US" sz="1400" dirty="0">
                <a:solidFill>
                  <a:srgbClr val="FFFA2F"/>
                </a:solidFill>
                <a:latin typeface="Courier"/>
              </a:rPr>
              <a:t> 15 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entry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:</a:t>
            </a:r>
          </a:p>
          <a:p>
            <a:r>
              <a:rPr lang="en-US" sz="1400" dirty="0">
                <a:solidFill>
                  <a:srgbClr val="FFFA2F"/>
                </a:solidFill>
                <a:latin typeface="Courier"/>
              </a:rPr>
              <a:t> 16 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 %</a:t>
            </a:r>
            <a:r>
              <a:rPr lang="en-US" sz="1400" dirty="0">
                <a:solidFill>
                  <a:srgbClr val="EA9193"/>
                </a:solidFill>
                <a:latin typeface="Courier"/>
              </a:rPr>
              <a:t>0 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= 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getelementptr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%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timer</a:t>
            </a:r>
            <a:r>
              <a:rPr lang="en-US" sz="1400" dirty="0" err="1">
                <a:solidFill>
                  <a:srgbClr val="C1C1C1"/>
                </a:solidFill>
                <a:latin typeface="Courier"/>
              </a:rPr>
              <a:t>$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ref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 %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self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$, 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i32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EA9193"/>
                </a:solidFill>
                <a:latin typeface="Courier"/>
              </a:rPr>
              <a:t>0,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i32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EA9193"/>
                </a:solidFill>
                <a:latin typeface="Courier"/>
              </a:rPr>
              <a:t>0</a:t>
            </a:r>
            <a:endParaRPr lang="en-US" sz="1400" dirty="0">
              <a:solidFill>
                <a:srgbClr val="C1C1C1"/>
              </a:solidFill>
              <a:latin typeface="Courier"/>
            </a:endParaRPr>
          </a:p>
          <a:p>
            <a:r>
              <a:rPr lang="en-US" sz="1400" dirty="0">
                <a:solidFill>
                  <a:srgbClr val="FFFA2F"/>
                </a:solidFill>
                <a:latin typeface="Courier"/>
              </a:rPr>
              <a:t> 17 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 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store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%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counter</a:t>
            </a:r>
            <a:r>
              <a:rPr lang="en-US" sz="1400" dirty="0" err="1">
                <a:solidFill>
                  <a:srgbClr val="C1C1C1"/>
                </a:solidFill>
                <a:latin typeface="Courier"/>
              </a:rPr>
              <a:t>$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ref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 %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arg0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$, %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counter</a:t>
            </a:r>
            <a:r>
              <a:rPr lang="en-US" sz="1400" dirty="0" err="1">
                <a:solidFill>
                  <a:srgbClr val="C1C1C1"/>
                </a:solidFill>
                <a:latin typeface="Courier"/>
              </a:rPr>
              <a:t>$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ref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$* %</a:t>
            </a:r>
            <a:r>
              <a:rPr lang="en-US" sz="1400" dirty="0">
                <a:solidFill>
                  <a:srgbClr val="EA9193"/>
                </a:solidFill>
                <a:latin typeface="Courier"/>
              </a:rPr>
              <a:t>0</a:t>
            </a:r>
            <a:endParaRPr lang="en-US" sz="1400" dirty="0">
              <a:solidFill>
                <a:srgbClr val="C1C1C1"/>
              </a:solidFill>
              <a:latin typeface="Courier"/>
            </a:endParaRPr>
          </a:p>
          <a:p>
            <a:r>
              <a:rPr lang="en-US" sz="1400" dirty="0">
                <a:solidFill>
                  <a:srgbClr val="FFFA2F"/>
                </a:solidFill>
                <a:latin typeface="Courier"/>
              </a:rPr>
              <a:t> 18 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 %</a:t>
            </a:r>
            <a:r>
              <a:rPr lang="en-US" sz="1400" dirty="0">
                <a:solidFill>
                  <a:srgbClr val="EA9193"/>
                </a:solidFill>
                <a:latin typeface="Courier"/>
              </a:rPr>
              <a:t>1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= 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getelementptr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%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timer</a:t>
            </a:r>
            <a:r>
              <a:rPr lang="en-US" sz="1400" dirty="0" err="1">
                <a:solidFill>
                  <a:srgbClr val="C1C1C1"/>
                </a:solidFill>
                <a:latin typeface="Courier"/>
              </a:rPr>
              <a:t>$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ref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 %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self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$, 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i32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EA9193"/>
                </a:solidFill>
                <a:latin typeface="Courier"/>
              </a:rPr>
              <a:t>0,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i32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EA9193"/>
                </a:solidFill>
                <a:latin typeface="Courier"/>
              </a:rPr>
              <a:t>1</a:t>
            </a:r>
            <a:endParaRPr lang="en-US" sz="1400" dirty="0">
              <a:solidFill>
                <a:srgbClr val="C1C1C1"/>
              </a:solidFill>
              <a:latin typeface="Courier"/>
            </a:endParaRPr>
          </a:p>
          <a:p>
            <a:r>
              <a:rPr lang="en-US" sz="1400" dirty="0">
                <a:solidFill>
                  <a:srgbClr val="FFFA2F"/>
                </a:solidFill>
                <a:latin typeface="Courier"/>
              </a:rPr>
              <a:t> 19 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 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store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%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counter</a:t>
            </a:r>
            <a:r>
              <a:rPr lang="en-US" sz="1400" dirty="0" err="1">
                <a:solidFill>
                  <a:srgbClr val="C1C1C1"/>
                </a:solidFill>
                <a:latin typeface="Courier"/>
              </a:rPr>
              <a:t>$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ref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 %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arg1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$, %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counter</a:t>
            </a:r>
            <a:r>
              <a:rPr lang="en-US" sz="1400" dirty="0" err="1">
                <a:solidFill>
                  <a:srgbClr val="C1C1C1"/>
                </a:solidFill>
                <a:latin typeface="Courier"/>
              </a:rPr>
              <a:t>$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ref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$* %</a:t>
            </a:r>
            <a:r>
              <a:rPr lang="en-US" sz="1400" dirty="0">
                <a:solidFill>
                  <a:srgbClr val="EA9193"/>
                </a:solidFill>
                <a:latin typeface="Courier"/>
              </a:rPr>
              <a:t>1</a:t>
            </a:r>
            <a:endParaRPr lang="en-US" sz="1400" dirty="0">
              <a:solidFill>
                <a:srgbClr val="C1C1C1"/>
              </a:solidFill>
              <a:latin typeface="Courier"/>
            </a:endParaRPr>
          </a:p>
          <a:p>
            <a:r>
              <a:rPr lang="en-US" sz="1400" dirty="0">
                <a:solidFill>
                  <a:srgbClr val="FFFA2F"/>
                </a:solidFill>
                <a:latin typeface="Courier"/>
              </a:rPr>
              <a:t> 20 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 %</a:t>
            </a:r>
            <a:r>
              <a:rPr lang="en-US" sz="1400" dirty="0">
                <a:solidFill>
                  <a:srgbClr val="EA9193"/>
                </a:solidFill>
                <a:latin typeface="Courier"/>
              </a:rPr>
              <a:t>2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= 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getelementptr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%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timer</a:t>
            </a:r>
            <a:r>
              <a:rPr lang="en-US" sz="1400" dirty="0" err="1">
                <a:solidFill>
                  <a:srgbClr val="C1C1C1"/>
                </a:solidFill>
                <a:latin typeface="Courier"/>
              </a:rPr>
              <a:t>$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ref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 %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self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$, 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i32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EA9193"/>
                </a:solidFill>
                <a:latin typeface="Courier"/>
              </a:rPr>
              <a:t>0,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i32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EA9193"/>
                </a:solidFill>
                <a:latin typeface="Courier"/>
              </a:rPr>
              <a:t>2</a:t>
            </a:r>
            <a:endParaRPr lang="en-US" sz="1400" dirty="0">
              <a:solidFill>
                <a:srgbClr val="C1C1C1"/>
              </a:solidFill>
              <a:latin typeface="Courier"/>
            </a:endParaRPr>
          </a:p>
          <a:p>
            <a:r>
              <a:rPr lang="en-US" sz="1400" dirty="0">
                <a:solidFill>
                  <a:srgbClr val="FFFA2F"/>
                </a:solidFill>
                <a:latin typeface="Courier"/>
              </a:rPr>
              <a:t> 21 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 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store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%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counter</a:t>
            </a:r>
            <a:r>
              <a:rPr lang="en-US" sz="1400" dirty="0" err="1">
                <a:solidFill>
                  <a:srgbClr val="C1C1C1"/>
                </a:solidFill>
                <a:latin typeface="Courier"/>
              </a:rPr>
              <a:t>$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ref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 %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arg2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$, %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counter</a:t>
            </a:r>
            <a:r>
              <a:rPr lang="en-US" sz="1400" dirty="0" err="1">
                <a:solidFill>
                  <a:srgbClr val="C1C1C1"/>
                </a:solidFill>
                <a:latin typeface="Courier"/>
              </a:rPr>
              <a:t>$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ref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$* %</a:t>
            </a:r>
            <a:r>
              <a:rPr lang="en-US" sz="1400" dirty="0">
                <a:solidFill>
                  <a:srgbClr val="EA9193"/>
                </a:solidFill>
                <a:latin typeface="Courier"/>
              </a:rPr>
              <a:t>2</a:t>
            </a:r>
            <a:endParaRPr lang="en-US" sz="1400" dirty="0">
              <a:solidFill>
                <a:srgbClr val="C1C1C1"/>
              </a:solidFill>
              <a:latin typeface="Courier"/>
            </a:endParaRPr>
          </a:p>
          <a:p>
            <a:r>
              <a:rPr lang="en-US" sz="1400" dirty="0">
                <a:solidFill>
                  <a:srgbClr val="FFFA2F"/>
                </a:solidFill>
                <a:latin typeface="Courier"/>
              </a:rPr>
              <a:t> 22 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 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call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void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@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counter</a:t>
            </a:r>
            <a:r>
              <a:rPr lang="en-US" sz="1400" dirty="0" err="1">
                <a:solidFill>
                  <a:srgbClr val="C1C1C1"/>
                </a:solidFill>
                <a:latin typeface="Courier"/>
              </a:rPr>
              <a:t>$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init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$(%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counter</a:t>
            </a:r>
            <a:r>
              <a:rPr lang="en-US" sz="1400" dirty="0" err="1">
                <a:solidFill>
                  <a:srgbClr val="C1C1C1"/>
                </a:solidFill>
                <a:latin typeface="Courier"/>
              </a:rPr>
              <a:t>$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ref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 %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arg0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$)</a:t>
            </a:r>
          </a:p>
          <a:p>
            <a:r>
              <a:rPr lang="en-US" sz="1400" dirty="0">
                <a:solidFill>
                  <a:srgbClr val="FFFA2F"/>
                </a:solidFill>
                <a:latin typeface="Courier"/>
              </a:rPr>
              <a:t> 23 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 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call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void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@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counter</a:t>
            </a:r>
            <a:r>
              <a:rPr lang="en-US" sz="1400" dirty="0" err="1">
                <a:solidFill>
                  <a:srgbClr val="C1C1C1"/>
                </a:solidFill>
                <a:latin typeface="Courier"/>
              </a:rPr>
              <a:t>$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init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$(%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counter</a:t>
            </a:r>
            <a:r>
              <a:rPr lang="en-US" sz="1400" dirty="0" err="1">
                <a:solidFill>
                  <a:srgbClr val="C1C1C1"/>
                </a:solidFill>
                <a:latin typeface="Courier"/>
              </a:rPr>
              <a:t>$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ref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 %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arg1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$)</a:t>
            </a:r>
          </a:p>
          <a:p>
            <a:r>
              <a:rPr lang="en-US" sz="1400" dirty="0">
                <a:solidFill>
                  <a:srgbClr val="FFFA2F"/>
                </a:solidFill>
                <a:latin typeface="Courier"/>
              </a:rPr>
              <a:t> 24 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 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call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void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@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counter</a:t>
            </a:r>
            <a:r>
              <a:rPr lang="en-US" sz="1400" dirty="0" err="1">
                <a:solidFill>
                  <a:srgbClr val="C1C1C1"/>
                </a:solidFill>
                <a:latin typeface="Courier"/>
              </a:rPr>
              <a:t>$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init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$(%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counter</a:t>
            </a:r>
            <a:r>
              <a:rPr lang="en-US" sz="1400" dirty="0" err="1">
                <a:solidFill>
                  <a:srgbClr val="C1C1C1"/>
                </a:solidFill>
                <a:latin typeface="Courier"/>
              </a:rPr>
              <a:t>$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ref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 %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arg2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$)</a:t>
            </a:r>
          </a:p>
          <a:p>
            <a:r>
              <a:rPr lang="en-US" sz="1400" dirty="0">
                <a:solidFill>
                  <a:srgbClr val="FFFA2F"/>
                </a:solidFill>
                <a:latin typeface="Courier"/>
              </a:rPr>
              <a:t> 25 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 %</a:t>
            </a:r>
            <a:r>
              <a:rPr lang="en-US" sz="1400" dirty="0">
                <a:solidFill>
                  <a:srgbClr val="EA9193"/>
                </a:solidFill>
                <a:latin typeface="Courier"/>
              </a:rPr>
              <a:t>3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= 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getelementptr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%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timer</a:t>
            </a:r>
            <a:r>
              <a:rPr lang="en-US" sz="1400" dirty="0" err="1">
                <a:solidFill>
                  <a:srgbClr val="C1C1C1"/>
                </a:solidFill>
                <a:latin typeface="Courier"/>
              </a:rPr>
              <a:t>$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ref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 %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self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$, 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i32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EA9193"/>
                </a:solidFill>
                <a:latin typeface="Courier"/>
              </a:rPr>
              <a:t>0,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i32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EA9193"/>
                </a:solidFill>
                <a:latin typeface="Courier"/>
              </a:rPr>
              <a:t>3</a:t>
            </a:r>
            <a:endParaRPr lang="en-US" sz="1400" dirty="0">
              <a:solidFill>
                <a:srgbClr val="C1C1C1"/>
              </a:solidFill>
              <a:latin typeface="Courier"/>
            </a:endParaRPr>
          </a:p>
          <a:p>
            <a:r>
              <a:rPr lang="da-DK" sz="1400" dirty="0">
                <a:solidFill>
                  <a:srgbClr val="FFFA2F"/>
                </a:solidFill>
                <a:latin typeface="Courier"/>
              </a:rPr>
              <a:t> 26 </a:t>
            </a:r>
            <a:r>
              <a:rPr lang="da-DK" sz="1400" dirty="0">
                <a:solidFill>
                  <a:srgbClr val="C1C1C1"/>
                </a:solidFill>
                <a:latin typeface="Courier"/>
              </a:rPr>
              <a:t>  </a:t>
            </a:r>
            <a:r>
              <a:rPr lang="da-DK" sz="1400" dirty="0">
                <a:solidFill>
                  <a:srgbClr val="78FDFB"/>
                </a:solidFill>
                <a:latin typeface="Courier"/>
              </a:rPr>
              <a:t>store</a:t>
            </a:r>
            <a:r>
              <a:rPr lang="da-DK" sz="1400" dirty="0">
                <a:solidFill>
                  <a:srgbClr val="C1C1C1"/>
                </a:solidFill>
                <a:latin typeface="Courier"/>
              </a:rPr>
              <a:t> </a:t>
            </a:r>
            <a:r>
              <a:rPr lang="da-DK" sz="1400" dirty="0">
                <a:solidFill>
                  <a:srgbClr val="78FDFB"/>
                </a:solidFill>
                <a:latin typeface="Courier"/>
              </a:rPr>
              <a:t>i1</a:t>
            </a:r>
            <a:r>
              <a:rPr lang="da-DK" sz="1400" dirty="0">
                <a:solidFill>
                  <a:srgbClr val="C1C1C1"/>
                </a:solidFill>
                <a:latin typeface="Courier"/>
              </a:rPr>
              <a:t> </a:t>
            </a:r>
            <a:r>
              <a:rPr lang="da-DK" sz="1400" dirty="0">
                <a:solidFill>
                  <a:srgbClr val="EA9193"/>
                </a:solidFill>
                <a:latin typeface="Courier"/>
              </a:rPr>
              <a:t>0,</a:t>
            </a:r>
            <a:r>
              <a:rPr lang="da-DK" sz="1400" dirty="0">
                <a:solidFill>
                  <a:srgbClr val="C1C1C1"/>
                </a:solidFill>
                <a:latin typeface="Courier"/>
              </a:rPr>
              <a:t> </a:t>
            </a:r>
            <a:r>
              <a:rPr lang="da-DK" sz="1400" dirty="0">
                <a:solidFill>
                  <a:srgbClr val="78FDFB"/>
                </a:solidFill>
                <a:latin typeface="Courier"/>
              </a:rPr>
              <a:t>i1</a:t>
            </a:r>
            <a:r>
              <a:rPr lang="da-DK" sz="1400" dirty="0">
                <a:solidFill>
                  <a:srgbClr val="C1C1C1"/>
                </a:solidFill>
                <a:latin typeface="Courier"/>
              </a:rPr>
              <a:t>* %</a:t>
            </a:r>
            <a:r>
              <a:rPr lang="da-DK" sz="1400" dirty="0">
                <a:solidFill>
                  <a:srgbClr val="EA9193"/>
                </a:solidFill>
                <a:latin typeface="Courier"/>
              </a:rPr>
              <a:t>3</a:t>
            </a:r>
            <a:endParaRPr lang="da-DK" sz="1400" dirty="0">
              <a:solidFill>
                <a:srgbClr val="C1C1C1"/>
              </a:solidFill>
              <a:latin typeface="Courier"/>
            </a:endParaRPr>
          </a:p>
          <a:p>
            <a:r>
              <a:rPr lang="en-US" sz="1400" dirty="0">
                <a:solidFill>
                  <a:srgbClr val="FFFA2F"/>
                </a:solidFill>
                <a:latin typeface="Courier"/>
              </a:rPr>
              <a:t> 27 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 %</a:t>
            </a:r>
            <a:r>
              <a:rPr lang="en-US" sz="1400" dirty="0">
                <a:solidFill>
                  <a:srgbClr val="EA9193"/>
                </a:solidFill>
                <a:latin typeface="Courier"/>
              </a:rPr>
              <a:t>4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= 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getelementptr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%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timer</a:t>
            </a:r>
            <a:r>
              <a:rPr lang="en-US" sz="1400" dirty="0" err="1">
                <a:solidFill>
                  <a:srgbClr val="C1C1C1"/>
                </a:solidFill>
                <a:latin typeface="Courier"/>
              </a:rPr>
              <a:t>$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ref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 %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self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$, 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i32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EA9193"/>
                </a:solidFill>
                <a:latin typeface="Courier"/>
              </a:rPr>
              <a:t>0,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i32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EA9193"/>
                </a:solidFill>
                <a:latin typeface="Courier"/>
              </a:rPr>
              <a:t>4</a:t>
            </a:r>
            <a:endParaRPr lang="en-US" sz="1400" dirty="0">
              <a:solidFill>
                <a:srgbClr val="C1C1C1"/>
              </a:solidFill>
              <a:latin typeface="Courier"/>
            </a:endParaRPr>
          </a:p>
          <a:p>
            <a:r>
              <a:rPr lang="da-DK" sz="1400" dirty="0">
                <a:solidFill>
                  <a:srgbClr val="FFFA2F"/>
                </a:solidFill>
                <a:latin typeface="Courier"/>
              </a:rPr>
              <a:t> 28 </a:t>
            </a:r>
            <a:r>
              <a:rPr lang="da-DK" sz="1400" dirty="0">
                <a:solidFill>
                  <a:srgbClr val="C1C1C1"/>
                </a:solidFill>
                <a:latin typeface="Courier"/>
              </a:rPr>
              <a:t>  </a:t>
            </a:r>
            <a:r>
              <a:rPr lang="da-DK" sz="1400" dirty="0">
                <a:solidFill>
                  <a:srgbClr val="78FDFB"/>
                </a:solidFill>
                <a:latin typeface="Courier"/>
              </a:rPr>
              <a:t>store</a:t>
            </a:r>
            <a:r>
              <a:rPr lang="da-DK" sz="1400" dirty="0">
                <a:solidFill>
                  <a:srgbClr val="C1C1C1"/>
                </a:solidFill>
                <a:latin typeface="Courier"/>
              </a:rPr>
              <a:t> </a:t>
            </a:r>
            <a:r>
              <a:rPr lang="da-DK" sz="1400" dirty="0">
                <a:solidFill>
                  <a:srgbClr val="78FDFB"/>
                </a:solidFill>
                <a:latin typeface="Courier"/>
              </a:rPr>
              <a:t>i1</a:t>
            </a:r>
            <a:r>
              <a:rPr lang="da-DK" sz="1400" dirty="0">
                <a:solidFill>
                  <a:srgbClr val="C1C1C1"/>
                </a:solidFill>
                <a:latin typeface="Courier"/>
              </a:rPr>
              <a:t> </a:t>
            </a:r>
            <a:r>
              <a:rPr lang="da-DK" sz="1400" dirty="0">
                <a:solidFill>
                  <a:srgbClr val="EA9193"/>
                </a:solidFill>
                <a:latin typeface="Courier"/>
              </a:rPr>
              <a:t>0,</a:t>
            </a:r>
            <a:r>
              <a:rPr lang="da-DK" sz="1400" dirty="0">
                <a:solidFill>
                  <a:srgbClr val="C1C1C1"/>
                </a:solidFill>
                <a:latin typeface="Courier"/>
              </a:rPr>
              <a:t> </a:t>
            </a:r>
            <a:r>
              <a:rPr lang="da-DK" sz="1400" dirty="0">
                <a:solidFill>
                  <a:srgbClr val="78FDFB"/>
                </a:solidFill>
                <a:latin typeface="Courier"/>
              </a:rPr>
              <a:t>i1</a:t>
            </a:r>
            <a:r>
              <a:rPr lang="da-DK" sz="1400" dirty="0">
                <a:solidFill>
                  <a:srgbClr val="C1C1C1"/>
                </a:solidFill>
                <a:latin typeface="Courier"/>
              </a:rPr>
              <a:t>* %</a:t>
            </a:r>
            <a:r>
              <a:rPr lang="da-DK" sz="1400" dirty="0">
                <a:solidFill>
                  <a:srgbClr val="EA9193"/>
                </a:solidFill>
                <a:latin typeface="Courier"/>
              </a:rPr>
              <a:t>4</a:t>
            </a:r>
            <a:endParaRPr lang="da-DK" sz="1400" dirty="0">
              <a:solidFill>
                <a:srgbClr val="C1C1C1"/>
              </a:solidFill>
              <a:latin typeface="Courier"/>
            </a:endParaRPr>
          </a:p>
          <a:p>
            <a:r>
              <a:rPr lang="en-US" sz="1400" dirty="0">
                <a:solidFill>
                  <a:srgbClr val="FFFA2F"/>
                </a:solidFill>
                <a:latin typeface="Courier"/>
              </a:rPr>
              <a:t> 29 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 </a:t>
            </a:r>
            <a:r>
              <a:rPr lang="en-US" sz="1400" dirty="0" err="1">
                <a:solidFill>
                  <a:srgbClr val="78FDFB"/>
                </a:solidFill>
                <a:latin typeface="Courier"/>
              </a:rPr>
              <a:t>br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label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 %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exit</a:t>
            </a:r>
            <a:endParaRPr lang="en-US" sz="1400" dirty="0">
              <a:solidFill>
                <a:srgbClr val="C1C1C1"/>
              </a:solidFill>
              <a:latin typeface="Courier"/>
            </a:endParaRPr>
          </a:p>
          <a:p>
            <a:r>
              <a:rPr lang="en-US" sz="1400" dirty="0">
                <a:solidFill>
                  <a:srgbClr val="FFFA2F"/>
                </a:solidFill>
                <a:latin typeface="Courier"/>
              </a:rPr>
              <a:t> 30 </a:t>
            </a:r>
            <a:r>
              <a:rPr lang="en-US" sz="1400" dirty="0">
                <a:solidFill>
                  <a:srgbClr val="78FDFB"/>
                </a:solidFill>
                <a:latin typeface="Courier"/>
              </a:rPr>
              <a:t>exit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:</a:t>
            </a:r>
          </a:p>
          <a:p>
            <a:r>
              <a:rPr lang="fi-FI" sz="1400" dirty="0">
                <a:solidFill>
                  <a:srgbClr val="FFFA2F"/>
                </a:solidFill>
                <a:latin typeface="Courier"/>
              </a:rPr>
              <a:t> 31 </a:t>
            </a:r>
            <a:r>
              <a:rPr lang="fi-FI" sz="1400" dirty="0">
                <a:solidFill>
                  <a:srgbClr val="C1C1C1"/>
                </a:solidFill>
                <a:latin typeface="Courier"/>
              </a:rPr>
              <a:t>  </a:t>
            </a:r>
            <a:r>
              <a:rPr lang="fi-FI" sz="1400" dirty="0" err="1">
                <a:solidFill>
                  <a:srgbClr val="78FDFB"/>
                </a:solidFill>
                <a:latin typeface="Courier"/>
              </a:rPr>
              <a:t>ret</a:t>
            </a:r>
            <a:r>
              <a:rPr lang="fi-FI" sz="1400" dirty="0">
                <a:solidFill>
                  <a:srgbClr val="C1C1C1"/>
                </a:solidFill>
                <a:latin typeface="Courier"/>
              </a:rPr>
              <a:t> </a:t>
            </a:r>
            <a:r>
              <a:rPr lang="fi-FI" sz="1400" dirty="0" err="1">
                <a:solidFill>
                  <a:srgbClr val="78FDFB"/>
                </a:solidFill>
                <a:latin typeface="Courier"/>
              </a:rPr>
              <a:t>void</a:t>
            </a:r>
            <a:endParaRPr lang="fi-FI" sz="1400" dirty="0">
              <a:solidFill>
                <a:srgbClr val="C1C1C1"/>
              </a:solidFill>
              <a:latin typeface="Courier"/>
            </a:endParaRPr>
          </a:p>
          <a:p>
            <a:r>
              <a:rPr lang="en-US" sz="1400" dirty="0">
                <a:solidFill>
                  <a:srgbClr val="FFFA2F"/>
                </a:solidFill>
                <a:latin typeface="Courier"/>
              </a:rPr>
              <a:t> 32 </a:t>
            </a:r>
            <a:r>
              <a:rPr lang="en-US" sz="1400" dirty="0">
                <a:solidFill>
                  <a:srgbClr val="C1C1C1"/>
                </a:solidFill>
                <a:latin typeface="Courier"/>
              </a:rPr>
              <a:t>}</a:t>
            </a:r>
            <a:endParaRPr lang="en-US" sz="14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199" y="242055"/>
            <a:ext cx="8552330" cy="1143000"/>
          </a:xfrm>
        </p:spPr>
        <p:txBody>
          <a:bodyPr/>
          <a:lstStyle/>
          <a:p>
            <a:pPr algn="l"/>
            <a:r>
              <a:rPr lang="en-US" dirty="0" smtClean="0"/>
              <a:t>Example timer LLVM- </a:t>
            </a:r>
            <a:r>
              <a:rPr lang="en-US" b="1" dirty="0" smtClean="0"/>
              <a:t>Comp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>
            <a:off x="457199" y="865428"/>
            <a:ext cx="538892" cy="122633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11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119528" y="733248"/>
            <a:ext cx="606763" cy="597534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6292" y="733248"/>
            <a:ext cx="7775237" cy="4832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 6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%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counter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state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 =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type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{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i32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i1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}</a:t>
            </a: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 7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%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counter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ref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 =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type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%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counter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state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$*</a:t>
            </a: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 8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define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@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counter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init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$(%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counter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ref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 %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self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$){</a:t>
            </a: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 9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entry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:</a:t>
            </a: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10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%</a:t>
            </a:r>
            <a:r>
              <a:rPr lang="en-US" sz="1400" dirty="0">
                <a:solidFill>
                  <a:srgbClr val="FFA0A0"/>
                </a:solidFill>
                <a:latin typeface="Courier"/>
                <a:ea typeface="Courier"/>
                <a:cs typeface="Courier"/>
              </a:rPr>
              <a:t>0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= 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getelementptr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%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counter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ref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 %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self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$,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i32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FFA0A0"/>
                </a:solidFill>
                <a:latin typeface="Courier"/>
                <a:ea typeface="Courier"/>
                <a:cs typeface="Courier"/>
              </a:rPr>
              <a:t>0,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i32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FFA0A0"/>
                </a:solidFill>
                <a:latin typeface="Courier"/>
                <a:ea typeface="Courier"/>
                <a:cs typeface="Courier"/>
              </a:rPr>
              <a:t>0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11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store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i32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FFA0A0"/>
                </a:solidFill>
                <a:latin typeface="Courier"/>
                <a:ea typeface="Courier"/>
                <a:cs typeface="Courier"/>
              </a:rPr>
              <a:t>0,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i32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* %</a:t>
            </a:r>
            <a:r>
              <a:rPr lang="en-US" sz="1400" dirty="0">
                <a:solidFill>
                  <a:srgbClr val="FFA0A0"/>
                </a:solidFill>
                <a:latin typeface="Courier"/>
                <a:ea typeface="Courier"/>
                <a:cs typeface="Courier"/>
              </a:rPr>
              <a:t>0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12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%</a:t>
            </a:r>
            <a:r>
              <a:rPr lang="en-US" sz="1400" dirty="0">
                <a:solidFill>
                  <a:srgbClr val="FFA0A0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getelementptr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%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counter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ref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 %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self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$,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i32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FFA0A0"/>
                </a:solidFill>
                <a:latin typeface="Courier"/>
                <a:ea typeface="Courier"/>
                <a:cs typeface="Courier"/>
              </a:rPr>
              <a:t>0,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i32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FFA0A0"/>
                </a:solidFill>
                <a:latin typeface="Courier"/>
                <a:ea typeface="Courier"/>
                <a:cs typeface="Courier"/>
              </a:rPr>
              <a:t>1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13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store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i1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FFA0A0"/>
                </a:solidFill>
                <a:latin typeface="Courier"/>
                <a:ea typeface="Courier"/>
                <a:cs typeface="Courier"/>
              </a:rPr>
              <a:t>0,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i1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* %</a:t>
            </a:r>
            <a:r>
              <a:rPr lang="en-US" sz="1400" dirty="0">
                <a:solidFill>
                  <a:srgbClr val="FFA0A0"/>
                </a:solidFill>
                <a:latin typeface="Courier"/>
                <a:ea typeface="Courier"/>
                <a:cs typeface="Courier"/>
              </a:rPr>
              <a:t>1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14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br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label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%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exit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15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exit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:</a:t>
            </a: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16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ret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void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17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}</a:t>
            </a: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18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define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@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counter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zero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(%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counter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ref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 %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self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$){</a:t>
            </a: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19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entry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:</a:t>
            </a: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20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%</a:t>
            </a:r>
            <a:r>
              <a:rPr lang="en-US" sz="1400" dirty="0">
                <a:solidFill>
                  <a:srgbClr val="FFA0A0"/>
                </a:solidFill>
                <a:latin typeface="Courier"/>
                <a:ea typeface="Courier"/>
                <a:cs typeface="Courier"/>
              </a:rPr>
              <a:t>0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= 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getelementptr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%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counter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ref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 %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self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$,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i32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FFA0A0"/>
                </a:solidFill>
                <a:latin typeface="Courier"/>
                <a:ea typeface="Courier"/>
                <a:cs typeface="Courier"/>
              </a:rPr>
              <a:t>0,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i32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FFA0A0"/>
                </a:solidFill>
                <a:latin typeface="Courier"/>
                <a:ea typeface="Courier"/>
                <a:cs typeface="Courier"/>
              </a:rPr>
              <a:t>0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21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store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i32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FFA0A0"/>
                </a:solidFill>
                <a:latin typeface="Courier"/>
                <a:ea typeface="Courier"/>
                <a:cs typeface="Courier"/>
              </a:rPr>
              <a:t>0,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i32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* %</a:t>
            </a:r>
            <a:r>
              <a:rPr lang="en-US" sz="1400" dirty="0">
                <a:solidFill>
                  <a:srgbClr val="FFA0A0"/>
                </a:solidFill>
                <a:latin typeface="Courier"/>
                <a:ea typeface="Courier"/>
                <a:cs typeface="Courier"/>
              </a:rPr>
              <a:t>0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22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%</a:t>
            </a:r>
            <a:r>
              <a:rPr lang="en-US" sz="1400" dirty="0">
                <a:solidFill>
                  <a:srgbClr val="FFA0A0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getelementptr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%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counter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ref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 %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self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$,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i32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FFA0A0"/>
                </a:solidFill>
                <a:latin typeface="Courier"/>
                <a:ea typeface="Courier"/>
                <a:cs typeface="Courier"/>
              </a:rPr>
              <a:t>0,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i32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FFA0A0"/>
                </a:solidFill>
                <a:latin typeface="Courier"/>
                <a:ea typeface="Courier"/>
                <a:cs typeface="Courier"/>
              </a:rPr>
              <a:t>1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23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store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i1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FFA0A0"/>
                </a:solidFill>
                <a:latin typeface="Courier"/>
                <a:ea typeface="Courier"/>
                <a:cs typeface="Courier"/>
              </a:rPr>
              <a:t>0,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i1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* %</a:t>
            </a:r>
            <a:r>
              <a:rPr lang="en-US" sz="1400" dirty="0">
                <a:solidFill>
                  <a:srgbClr val="FFA0A0"/>
                </a:solidFill>
                <a:latin typeface="Courier"/>
                <a:ea typeface="Courier"/>
                <a:cs typeface="Courier"/>
              </a:rPr>
              <a:t>1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24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br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label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%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exit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25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exit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:</a:t>
            </a: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26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ret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void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27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}</a:t>
            </a:r>
            <a:endParaRPr lang="en-US" sz="14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199" y="242055"/>
            <a:ext cx="8552330" cy="1143000"/>
          </a:xfrm>
        </p:spPr>
        <p:txBody>
          <a:bodyPr/>
          <a:lstStyle/>
          <a:p>
            <a:pPr algn="l"/>
            <a:r>
              <a:rPr lang="en-US" dirty="0" smtClean="0"/>
              <a:t>Example counter LLVM </a:t>
            </a:r>
            <a:r>
              <a:rPr lang="en-US" b="1" dirty="0" smtClean="0"/>
              <a:t>Comp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>
            <a:off x="397435" y="805663"/>
            <a:ext cx="538892" cy="159986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40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14941" y="733248"/>
            <a:ext cx="606763" cy="597534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6410" y="912540"/>
            <a:ext cx="8626884" cy="4832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 %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counter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state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 =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type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{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i32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i1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}</a:t>
            </a: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 7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%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counter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ref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 =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type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%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counter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state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$*</a:t>
            </a: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 8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%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timer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state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 =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type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{%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counter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ref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$, %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counter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ref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$, %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counter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ref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$,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i1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i1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}</a:t>
            </a: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 9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%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timer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ref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 =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type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%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timer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state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$*</a:t>
            </a: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10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@$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timer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common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global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%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timer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state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 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zeroinitializer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11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@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hh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counter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common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global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%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counter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state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 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zeroinitializer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12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@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mm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counter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common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global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%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counter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state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 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zeroinitializer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13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@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ss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counter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common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global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%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counter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state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 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zeroinitializer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14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declare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@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timer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init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$(%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timer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ref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$, %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counter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ref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$, %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counter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ref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$, %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counter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ref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$)</a:t>
            </a: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15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declare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@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timer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tick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(%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timer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ref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$)</a:t>
            </a: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16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declare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@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timer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reset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(%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timer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ref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$)</a:t>
            </a: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17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declare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@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timer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stop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(%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timer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ref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$)</a:t>
            </a: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18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declare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@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timer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start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(%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timer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ref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$)</a:t>
            </a: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19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declare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@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timer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elapsed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(%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timer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ref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$,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i32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*,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i32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*,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i32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*)</a:t>
            </a: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20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declare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@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timer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has_overflown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(%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timer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ref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$,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i1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*)</a:t>
            </a: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21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define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@$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init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$() {</a:t>
            </a: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22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entry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:</a:t>
            </a: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23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call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@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timer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init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$(%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timer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ref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 @$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timer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, %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counter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ref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 @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hh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counter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, %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counter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ref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 @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mm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counter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, %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counter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ref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 @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ss</a:t>
            </a:r>
            <a:r>
              <a:rPr lang="en-US" sz="1400" dirty="0" err="1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$</a:t>
            </a:r>
            <a:r>
              <a:rPr lang="en-US" sz="1400" dirty="0" err="1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counter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24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ret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>
                <a:solidFill>
                  <a:srgbClr val="3FFFFF"/>
                </a:solidFill>
                <a:latin typeface="Courier"/>
                <a:ea typeface="Courier"/>
                <a:cs typeface="Courier"/>
              </a:rPr>
              <a:t>void</a:t>
            </a:r>
            <a:endParaRPr lang="en-US" sz="1400" dirty="0">
              <a:solidFill>
                <a:srgbClr val="CDCDCD"/>
              </a:solidFill>
              <a:latin typeface="Courier"/>
              <a:ea typeface="Courier"/>
              <a:cs typeface="Courier"/>
            </a:endParaRPr>
          </a:p>
          <a:p>
            <a:r>
              <a:rPr lang="en-US" sz="1400" dirty="0">
                <a:solidFill>
                  <a:srgbClr val="FDFF02"/>
                </a:solidFill>
                <a:latin typeface="Courier"/>
                <a:ea typeface="Courier"/>
                <a:cs typeface="Courier"/>
              </a:rPr>
              <a:t>25 </a:t>
            </a:r>
            <a:r>
              <a:rPr lang="en-US" sz="1400" dirty="0">
                <a:solidFill>
                  <a:srgbClr val="CDCDCD"/>
                </a:solidFill>
                <a:latin typeface="Courier"/>
                <a:ea typeface="Courier"/>
                <a:cs typeface="Courier"/>
              </a:rPr>
              <a:t>}</a:t>
            </a:r>
            <a:endParaRPr lang="en-US" sz="14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199" y="242055"/>
            <a:ext cx="8552330" cy="1143000"/>
          </a:xfrm>
        </p:spPr>
        <p:txBody>
          <a:bodyPr/>
          <a:lstStyle/>
          <a:p>
            <a:pPr algn="l"/>
            <a:r>
              <a:rPr lang="en-US" dirty="0" smtClean="0"/>
              <a:t>Example </a:t>
            </a:r>
            <a:r>
              <a:rPr lang="en-US" dirty="0" err="1" smtClean="0"/>
              <a:t>init</a:t>
            </a:r>
            <a:r>
              <a:rPr lang="en-US" dirty="0" smtClean="0"/>
              <a:t>-timer LLVM </a:t>
            </a:r>
            <a:r>
              <a:rPr lang="en-US" b="1" dirty="0" smtClean="0"/>
              <a:t>PROJ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>
            <a:off x="502022" y="912540"/>
            <a:ext cx="239212" cy="89534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80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idea to support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It must be generic to any type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It cannot use dynamic allocation</a:t>
            </a:r>
          </a:p>
          <a:p>
            <a:pPr lvl="1"/>
            <a:endParaRPr lang="en-US" dirty="0"/>
          </a:p>
          <a:p>
            <a:r>
              <a:rPr lang="en-US" dirty="0" smtClean="0"/>
              <a:t>Challenge: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 smtClean="0"/>
              <a:t>is not possible </a:t>
            </a:r>
            <a:r>
              <a:rPr lang="en-US" dirty="0" smtClean="0"/>
              <a:t>to generate </a:t>
            </a:r>
            <a:r>
              <a:rPr lang="en-US" dirty="0" smtClean="0"/>
              <a:t>the BXML with out parser XML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32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Impressions about translation</a:t>
            </a:r>
          </a:p>
          <a:p>
            <a:pPr lvl="1"/>
            <a:r>
              <a:rPr lang="en-US" dirty="0" smtClean="0"/>
              <a:t>difficult to understand the translation</a:t>
            </a:r>
          </a:p>
          <a:p>
            <a:pPr lvl="2"/>
            <a:r>
              <a:rPr lang="en-US" dirty="0" smtClean="0"/>
              <a:t>Maybe because:</a:t>
            </a:r>
          </a:p>
          <a:p>
            <a:pPr lvl="3"/>
            <a:r>
              <a:rPr lang="en-US" dirty="0" smtClean="0"/>
              <a:t>It is under construction</a:t>
            </a:r>
          </a:p>
          <a:p>
            <a:pPr lvl="3"/>
            <a:r>
              <a:rPr lang="en-US" dirty="0" smtClean="0"/>
              <a:t>Only yesterday, I </a:t>
            </a:r>
            <a:r>
              <a:rPr lang="en-US" smtClean="0"/>
              <a:t>get </a:t>
            </a:r>
            <a:r>
              <a:rPr lang="en-US" smtClean="0"/>
              <a:t>an </a:t>
            </a:r>
            <a:r>
              <a:rPr lang="en-US" dirty="0" smtClean="0"/>
              <a:t>executable version</a:t>
            </a:r>
            <a:endParaRPr lang="en-US" dirty="0"/>
          </a:p>
          <a:p>
            <a:pPr lvl="3"/>
            <a:r>
              <a:rPr lang="en-US" dirty="0" smtClean="0"/>
              <a:t>It is really big and complex</a:t>
            </a:r>
          </a:p>
          <a:p>
            <a:r>
              <a:rPr lang="en-US" dirty="0" smtClean="0"/>
              <a:t>Next tasks:</a:t>
            </a:r>
            <a:endParaRPr lang="en-US" dirty="0"/>
          </a:p>
          <a:p>
            <a:pPr lvl="1"/>
            <a:r>
              <a:rPr lang="en-US" dirty="0" smtClean="0"/>
              <a:t>Create examples with this</a:t>
            </a:r>
          </a:p>
          <a:p>
            <a:pPr lvl="1"/>
            <a:r>
              <a:rPr lang="en-US" dirty="0" smtClean="0"/>
              <a:t>Extend the example with array and integrated with the approach for modularization (separated compilation)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5857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 Implementation and LLVM constructs</a:t>
            </a:r>
          </a:p>
          <a:p>
            <a:pPr lvl="1"/>
            <a:r>
              <a:rPr lang="en-US" dirty="0" smtClean="0"/>
              <a:t>Examples</a:t>
            </a:r>
          </a:p>
          <a:p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Data aspects</a:t>
            </a:r>
          </a:p>
          <a:p>
            <a:r>
              <a:rPr lang="en-US" dirty="0" smtClean="0"/>
              <a:t>Conclusions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148031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715761" cy="1143000"/>
          </a:xfrm>
        </p:spPr>
        <p:txBody>
          <a:bodyPr/>
          <a:lstStyle/>
          <a:p>
            <a:r>
              <a:rPr lang="en-US" dirty="0" smtClean="0"/>
              <a:t>Subset of B Implementation </a:t>
            </a:r>
            <a:br>
              <a:rPr lang="en-US" dirty="0" smtClean="0"/>
            </a:br>
            <a:r>
              <a:rPr lang="en-US" b="1" dirty="0" smtClean="0"/>
              <a:t>AST - Source</a:t>
            </a:r>
            <a:endParaRPr lang="en-US" b="1" dirty="0"/>
          </a:p>
        </p:txBody>
      </p:sp>
      <p:pic>
        <p:nvPicPr>
          <p:cNvPr id="4" name="Content Placeholder 3" descr="Screen shot 2013-10-23 at 7.38.43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08" t="36468" r="1746" b="6378"/>
          <a:stretch/>
        </p:blipFill>
        <p:spPr>
          <a:xfrm>
            <a:off x="6589871" y="2114952"/>
            <a:ext cx="2027011" cy="3527612"/>
          </a:xfrm>
        </p:spPr>
      </p:pic>
      <p:pic>
        <p:nvPicPr>
          <p:cNvPr id="5" name="Content Placeholder 3" descr="Screen shot 2013-10-23 at 7.38.43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" t="2425" r="69278" b="45759"/>
          <a:stretch/>
        </p:blipFill>
        <p:spPr>
          <a:xfrm>
            <a:off x="284482" y="2057399"/>
            <a:ext cx="1887350" cy="3198177"/>
          </a:xfrm>
          <a:prstGeom prst="rect">
            <a:avLst/>
          </a:prstGeom>
        </p:spPr>
      </p:pic>
      <p:pic>
        <p:nvPicPr>
          <p:cNvPr id="6" name="Content Placeholder 3" descr="Screen shot 2013-10-23 at 7.38.43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77" t="2784" r="33440" b="67749"/>
          <a:stretch/>
        </p:blipFill>
        <p:spPr>
          <a:xfrm>
            <a:off x="4084697" y="2080928"/>
            <a:ext cx="2374439" cy="1818822"/>
          </a:xfrm>
          <a:prstGeom prst="rect">
            <a:avLst/>
          </a:prstGeom>
        </p:spPr>
      </p:pic>
      <p:pic>
        <p:nvPicPr>
          <p:cNvPr id="7" name="Content Placeholder 3" descr="Screen shot 2013-10-23 at 7.38.43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54232" r="69277" b="3073"/>
          <a:stretch/>
        </p:blipFill>
        <p:spPr>
          <a:xfrm>
            <a:off x="2270369" y="2114952"/>
            <a:ext cx="1893705" cy="26352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3194" y="5319398"/>
            <a:ext cx="2153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seq</a:t>
            </a:r>
            <a:r>
              <a:rPr lang="en-US" dirty="0" smtClean="0"/>
              <a:t> – Sequence</a:t>
            </a:r>
          </a:p>
          <a:p>
            <a:r>
              <a:rPr lang="en-US" dirty="0" smtClean="0"/>
              <a:t>opt - Optional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6589871" y="2057400"/>
            <a:ext cx="2027011" cy="3042920"/>
          </a:xfrm>
          <a:prstGeom prst="roundRect">
            <a:avLst>
              <a:gd name="adj" fmla="val 5640"/>
            </a:avLst>
          </a:prstGeom>
          <a:solidFill>
            <a:schemeClr val="lt1">
              <a:alpha val="0"/>
            </a:schemeClr>
          </a:solidFill>
          <a:ln w="25400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Only arithmetic and Boolean</a:t>
            </a:r>
            <a:br>
              <a:rPr lang="en-US" dirty="0" smtClean="0"/>
            </a:b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6589871" y="5100320"/>
            <a:ext cx="2027011" cy="495302"/>
          </a:xfrm>
          <a:prstGeom prst="roundRect">
            <a:avLst>
              <a:gd name="adj" fmla="val 5640"/>
            </a:avLst>
          </a:prstGeom>
          <a:solidFill>
            <a:schemeClr val="lt1">
              <a:alpha val="0"/>
            </a:schemeClr>
          </a:solidFill>
          <a:ln w="25400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02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5" grpId="0" animBg="1"/>
      <p:bldP spid="5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Target LLVM - declarations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382001" cy="39163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It is </a:t>
            </a:r>
            <a:r>
              <a:rPr lang="en-US" dirty="0"/>
              <a:t>a single-static </a:t>
            </a:r>
            <a:r>
              <a:rPr lang="en-US" dirty="0" smtClean="0"/>
              <a:t>assembly (SSA): a </a:t>
            </a:r>
            <a:r>
              <a:rPr lang="en-US" dirty="0"/>
              <a:t>variable may only be </a:t>
            </a:r>
            <a:r>
              <a:rPr lang="en-US" b="1" dirty="0"/>
              <a:t>assigned</a:t>
            </a:r>
            <a:r>
              <a:rPr lang="en-US" dirty="0"/>
              <a:t> </a:t>
            </a:r>
            <a:r>
              <a:rPr lang="en-US" dirty="0" smtClean="0"/>
              <a:t>once</a:t>
            </a:r>
          </a:p>
          <a:p>
            <a:r>
              <a:rPr lang="en-US" dirty="0" smtClean="0"/>
              <a:t>A module contains</a:t>
            </a:r>
          </a:p>
          <a:p>
            <a:pPr lvl="1"/>
            <a:r>
              <a:rPr lang="en-US" dirty="0" smtClean="0"/>
              <a:t>declarations of external entities (types, functions and constants) </a:t>
            </a:r>
          </a:p>
          <a:p>
            <a:pPr marL="457200" lvl="2" indent="0">
              <a:buNone/>
            </a:pPr>
            <a:r>
              <a:rPr lang="fr-FR" b="1" i="1" dirty="0"/>
              <a:t>@max = </a:t>
            </a:r>
            <a:r>
              <a:rPr lang="fr-FR" b="1" i="1" dirty="0" err="1"/>
              <a:t>external</a:t>
            </a:r>
            <a:r>
              <a:rPr lang="fr-FR" b="1" i="1" dirty="0"/>
              <a:t> constant i32 </a:t>
            </a:r>
            <a:endParaRPr lang="en-US" b="1" i="1" dirty="0" smtClean="0"/>
          </a:p>
          <a:p>
            <a:pPr lvl="1"/>
            <a:r>
              <a:rPr lang="en-US" dirty="0" smtClean="0"/>
              <a:t>internal definitions  (types, functions, variables and constants)</a:t>
            </a:r>
          </a:p>
          <a:p>
            <a:pPr marL="457200" lvl="2" indent="0">
              <a:buNone/>
            </a:pPr>
            <a:r>
              <a:rPr lang="en-US" b="1" dirty="0"/>
              <a:t>%T1 = type {i32, i32</a:t>
            </a:r>
            <a:r>
              <a:rPr lang="en-US" b="1" dirty="0" smtClean="0"/>
              <a:t>}</a:t>
            </a:r>
            <a:br>
              <a:rPr lang="en-US" b="1" dirty="0" smtClean="0"/>
            </a:br>
            <a:r>
              <a:rPr lang="en-US" b="1" dirty="0"/>
              <a:t>%T2 = type {%T1 *, %T1 *}</a:t>
            </a:r>
            <a:endParaRPr lang="en-US" b="1" dirty="0" smtClean="0"/>
          </a:p>
          <a:p>
            <a:r>
              <a:rPr lang="en-US" dirty="0" smtClean="0"/>
              <a:t>Identifiers declarations starts with  @ when global  % when local</a:t>
            </a:r>
          </a:p>
          <a:p>
            <a:pPr lvl="1"/>
            <a:r>
              <a:rPr lang="en-US" dirty="0"/>
              <a:t>For instance, </a:t>
            </a:r>
            <a:r>
              <a:rPr lang="en-US" dirty="0" smtClean="0">
                <a:latin typeface="Stone Sans ITC TT-Bold"/>
                <a:cs typeface="Stone Sans ITC TT-Bold"/>
              </a:rPr>
              <a:t>declare </a:t>
            </a:r>
            <a:r>
              <a:rPr lang="en-US" dirty="0">
                <a:latin typeface="Stone Sans ITC TT-Bold"/>
                <a:cs typeface="Stone Sans ITC TT-Bold"/>
              </a:rPr>
              <a:t>void @</a:t>
            </a:r>
            <a:r>
              <a:rPr lang="en-US" dirty="0" err="1">
                <a:latin typeface="Stone Sans ITC TT-Bold"/>
                <a:cs typeface="Stone Sans ITC TT-Bold"/>
              </a:rPr>
              <a:t>inc</a:t>
            </a:r>
            <a:r>
              <a:rPr lang="en-US" dirty="0">
                <a:latin typeface="Stone Sans ITC TT-Bold"/>
                <a:cs typeface="Stone Sans ITC TT-Bold"/>
              </a:rPr>
              <a:t>(i32*)</a:t>
            </a:r>
            <a:r>
              <a:rPr lang="en-US" dirty="0"/>
              <a:t> declares </a:t>
            </a:r>
            <a:r>
              <a:rPr lang="en-US" dirty="0" smtClean="0"/>
              <a:t>a </a:t>
            </a:r>
            <a:r>
              <a:rPr lang="en-US" b="1" i="1" dirty="0" smtClean="0"/>
              <a:t>global</a:t>
            </a:r>
            <a:r>
              <a:rPr lang="en-US" dirty="0" smtClean="0"/>
              <a:t> </a:t>
            </a:r>
            <a:r>
              <a:rPr lang="en-US" b="1" i="1" dirty="0"/>
              <a:t>function</a:t>
            </a:r>
            <a:r>
              <a:rPr lang="en-US" dirty="0"/>
              <a:t> having as parameter a </a:t>
            </a:r>
            <a:r>
              <a:rPr lang="en-US" b="1" i="1" dirty="0"/>
              <a:t>pointer</a:t>
            </a:r>
            <a:r>
              <a:rPr lang="en-US" dirty="0"/>
              <a:t> to an </a:t>
            </a:r>
            <a:r>
              <a:rPr lang="en-US" b="1" i="1" dirty="0"/>
              <a:t>integer</a:t>
            </a:r>
            <a:r>
              <a:rPr lang="en-US" dirty="0"/>
              <a:t> and </a:t>
            </a:r>
            <a:r>
              <a:rPr lang="en-US" b="1" i="1" dirty="0"/>
              <a:t>void</a:t>
            </a:r>
            <a:r>
              <a:rPr lang="en-US" dirty="0"/>
              <a:t> as a return type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Declaring global variables</a:t>
            </a:r>
          </a:p>
          <a:p>
            <a:pPr lvl="1"/>
            <a:r>
              <a:rPr lang="en-US" b="1" i="1" dirty="0"/>
              <a:t>@count = common global i32 </a:t>
            </a:r>
            <a:r>
              <a:rPr lang="en-US" b="1" i="1" dirty="0" err="1" smtClean="0"/>
              <a:t>zeroinitializer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50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Target LLVM - AST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Content Placeholder 3" descr="Screen shot 2013-10-23 at 11.01.30 A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" b="56217"/>
          <a:stretch/>
        </p:blipFill>
        <p:spPr>
          <a:xfrm>
            <a:off x="274320" y="997577"/>
            <a:ext cx="5586782" cy="1831960"/>
          </a:xfrm>
        </p:spPr>
      </p:pic>
      <p:pic>
        <p:nvPicPr>
          <p:cNvPr id="5" name="Content Placeholder 3" descr="Screen shot 2013-10-23 at 11.01.30 AM.pn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" t="45176" r="9147" b="92"/>
          <a:stretch/>
        </p:blipFill>
        <p:spPr>
          <a:xfrm>
            <a:off x="822959" y="2946377"/>
            <a:ext cx="4550682" cy="23672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23519" y="1229361"/>
            <a:ext cx="599441" cy="1269999"/>
            <a:chOff x="223519" y="1229361"/>
            <a:chExt cx="599441" cy="1269999"/>
          </a:xfrm>
        </p:grpSpPr>
        <p:cxnSp>
          <p:nvCxnSpPr>
            <p:cNvPr id="6" name="Elbow Connector 5"/>
            <p:cNvCxnSpPr>
              <a:endCxn id="4" idx="1"/>
            </p:cNvCxnSpPr>
            <p:nvPr/>
          </p:nvCxnSpPr>
          <p:spPr>
            <a:xfrm rot="5400000">
              <a:off x="206542" y="1297139"/>
              <a:ext cx="684196" cy="548640"/>
            </a:xfrm>
            <a:prstGeom prst="bentConnector4">
              <a:avLst>
                <a:gd name="adj1" fmla="val -1489"/>
                <a:gd name="adj2" fmla="val 141667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Left Brace 12"/>
            <p:cNvSpPr/>
            <p:nvPr/>
          </p:nvSpPr>
          <p:spPr>
            <a:xfrm>
              <a:off x="223519" y="1330960"/>
              <a:ext cx="365760" cy="1168400"/>
            </a:xfrm>
            <a:prstGeom prst="leftBrac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7095" y="2778734"/>
            <a:ext cx="1076587" cy="1762785"/>
            <a:chOff x="162559" y="1061719"/>
            <a:chExt cx="1002339" cy="1437641"/>
          </a:xfrm>
        </p:grpSpPr>
        <p:cxnSp>
          <p:nvCxnSpPr>
            <p:cNvPr id="16" name="Elbow Connector 15"/>
            <p:cNvCxnSpPr>
              <a:endCxn id="17" idx="1"/>
            </p:cNvCxnSpPr>
            <p:nvPr/>
          </p:nvCxnSpPr>
          <p:spPr>
            <a:xfrm rot="10800000" flipV="1">
              <a:off x="162560" y="1061719"/>
              <a:ext cx="1002338" cy="787180"/>
            </a:xfrm>
            <a:prstGeom prst="bentConnector3">
              <a:avLst>
                <a:gd name="adj1" fmla="val 121234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Left Brace 16"/>
            <p:cNvSpPr/>
            <p:nvPr/>
          </p:nvSpPr>
          <p:spPr>
            <a:xfrm>
              <a:off x="162559" y="1198440"/>
              <a:ext cx="406403" cy="1300920"/>
            </a:xfrm>
            <a:prstGeom prst="leftBrace">
              <a:avLst>
                <a:gd name="adj1" fmla="val 30259"/>
                <a:gd name="adj2" fmla="val 50000"/>
              </a:avLst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6260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Translation - a global picture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Requirements: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Memory allocated statically</a:t>
            </a:r>
          </a:p>
          <a:p>
            <a:pPr lvl="2"/>
            <a:r>
              <a:rPr lang="en-US" dirty="0" smtClean="0"/>
              <a:t>No dynamic memory allocation library is required</a:t>
            </a:r>
          </a:p>
          <a:p>
            <a:pPr lvl="2"/>
            <a:r>
              <a:rPr lang="en-US" dirty="0" smtClean="0"/>
              <a:t>Safety critical system use of this facility</a:t>
            </a:r>
          </a:p>
          <a:p>
            <a:pPr lvl="1"/>
            <a:r>
              <a:rPr lang="en-US" dirty="0" smtClean="0"/>
              <a:t>Code generator features with independent compilation</a:t>
            </a:r>
          </a:p>
          <a:p>
            <a:pPr lvl="2"/>
            <a:r>
              <a:rPr lang="en-US" dirty="0" smtClean="0"/>
              <a:t>A change in a component </a:t>
            </a:r>
            <a:r>
              <a:rPr lang="en-US" dirty="0" smtClean="0"/>
              <a:t>does not</a:t>
            </a:r>
            <a:r>
              <a:rPr lang="en-US" dirty="0" smtClean="0"/>
              <a:t> require compilation of the </a:t>
            </a:r>
            <a:r>
              <a:rPr lang="en-US" dirty="0" smtClean="0"/>
              <a:t>dependent components</a:t>
            </a:r>
          </a:p>
          <a:p>
            <a:pPr lvl="2"/>
            <a:r>
              <a:rPr lang="en-US" dirty="0" smtClean="0"/>
              <a:t>This condition is important for </a:t>
            </a:r>
            <a:r>
              <a:rPr lang="en-US" dirty="0" smtClean="0"/>
              <a:t>larger</a:t>
            </a:r>
            <a:r>
              <a:rPr lang="en-US" dirty="0" smtClean="0"/>
              <a:t>, distributed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2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Translation – </a:t>
            </a:r>
            <a:br>
              <a:rPr lang="en-US" dirty="0" smtClean="0"/>
            </a:br>
            <a:r>
              <a:rPr lang="en-US" b="1" dirty="0" smtClean="0"/>
              <a:t>modes for code generation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7820" y="1281800"/>
            <a:ext cx="5034280" cy="37279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3519" y="1503680"/>
            <a:ext cx="42367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 smtClean="0"/>
              <a:t>COMP (Component)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Classified at: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(</a:t>
            </a:r>
            <a:r>
              <a:rPr lang="en-US" dirty="0"/>
              <a:t>a) The module is </a:t>
            </a:r>
            <a:r>
              <a:rPr lang="en-US" b="1" dirty="0"/>
              <a:t>basic</a:t>
            </a:r>
            <a:r>
              <a:rPr lang="en-US" dirty="0"/>
              <a:t>, and only declarations need to be emitted</a:t>
            </a:r>
            <a:r>
              <a:rPr lang="en-US" dirty="0" smtClean="0"/>
              <a:t>.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(</a:t>
            </a:r>
            <a:r>
              <a:rPr lang="en-US" dirty="0"/>
              <a:t>b) The module is </a:t>
            </a:r>
            <a:r>
              <a:rPr lang="en-US" b="1" dirty="0"/>
              <a:t>developed</a:t>
            </a:r>
            <a:r>
              <a:rPr lang="en-US" dirty="0"/>
              <a:t>, and declarations and definitions are </a:t>
            </a:r>
            <a:r>
              <a:rPr lang="en-US" dirty="0" smtClean="0"/>
              <a:t>produced.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It is independent for each component.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143" y="4754880"/>
            <a:ext cx="84632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 smtClean="0"/>
              <a:t>PROJ (Project)</a:t>
            </a:r>
            <a:r>
              <a:rPr lang="en-US" dirty="0" smtClean="0"/>
              <a:t> 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Its responsibility </a:t>
            </a:r>
            <a:r>
              <a:rPr lang="en-US" b="1" dirty="0" smtClean="0"/>
              <a:t>the </a:t>
            </a:r>
            <a:r>
              <a:rPr lang="en-US" b="1" dirty="0" smtClean="0"/>
              <a:t>static allocation of instances</a:t>
            </a:r>
            <a:r>
              <a:rPr lang="en-US" dirty="0" smtClean="0"/>
              <a:t> and </a:t>
            </a:r>
            <a:r>
              <a:rPr lang="en-US" dirty="0" smtClean="0"/>
              <a:t>to perform </a:t>
            </a:r>
            <a:r>
              <a:rPr lang="en-US" dirty="0" smtClean="0"/>
              <a:t>the proper </a:t>
            </a:r>
            <a:r>
              <a:rPr lang="en-US" b="1" dirty="0" smtClean="0"/>
              <a:t>bindings</a:t>
            </a:r>
            <a:r>
              <a:rPr lang="en-US" dirty="0" smtClean="0"/>
              <a:t> between the actual and formal instances in the generated code.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Must </a:t>
            </a:r>
            <a:r>
              <a:rPr lang="en-US" dirty="0"/>
              <a:t>identify all the transitively imported module instances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28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 - PROJ mode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12900"/>
            <a:ext cx="8149586" cy="3916363"/>
          </a:xfrm>
        </p:spPr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%</a:t>
            </a:r>
            <a:r>
              <a:rPr lang="en-US" b="1" dirty="0" err="1"/>
              <a:t>M$state</a:t>
            </a:r>
            <a:r>
              <a:rPr lang="en-US" b="1" dirty="0" smtClean="0"/>
              <a:t>$</a:t>
            </a:r>
            <a:r>
              <a:rPr lang="en-US" dirty="0"/>
              <a:t> </a:t>
            </a:r>
            <a:r>
              <a:rPr lang="en-US" dirty="0" smtClean="0"/>
              <a:t>is a structure type that </a:t>
            </a:r>
            <a:r>
              <a:rPr lang="en-US" dirty="0"/>
              <a:t>the elements </a:t>
            </a:r>
            <a:r>
              <a:rPr lang="en-US" dirty="0" smtClean="0"/>
              <a:t>represent </a:t>
            </a:r>
            <a:r>
              <a:rPr lang="en-US" dirty="0"/>
              <a:t>the </a:t>
            </a:r>
            <a:r>
              <a:rPr lang="en-US" b="1" i="1" dirty="0"/>
              <a:t>variables</a:t>
            </a:r>
            <a:r>
              <a:rPr lang="en-US" dirty="0"/>
              <a:t> and the instances of </a:t>
            </a:r>
            <a:r>
              <a:rPr lang="en-US" b="1" i="1" dirty="0"/>
              <a:t>imported modules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>
                <a:solidFill>
                  <a:srgbClr val="3366FF"/>
                </a:solidFill>
              </a:rPr>
              <a:t>%</a:t>
            </a:r>
            <a:r>
              <a:rPr lang="en-US" b="1" dirty="0" err="1"/>
              <a:t>M$ref</a:t>
            </a:r>
            <a:r>
              <a:rPr lang="en-US" b="1" dirty="0"/>
              <a:t>$ </a:t>
            </a:r>
            <a:r>
              <a:rPr lang="en-US" dirty="0"/>
              <a:t>denote the type pointer to </a:t>
            </a:r>
            <a:r>
              <a:rPr lang="en-US" b="1" dirty="0">
                <a:solidFill>
                  <a:srgbClr val="3366FF"/>
                </a:solidFill>
              </a:rPr>
              <a:t>%</a:t>
            </a:r>
            <a:r>
              <a:rPr lang="en-US" b="1" dirty="0" err="1"/>
              <a:t>M$state</a:t>
            </a:r>
            <a:r>
              <a:rPr lang="en-US" b="1" dirty="0"/>
              <a:t>$</a:t>
            </a:r>
            <a:r>
              <a:rPr lang="en-US" b="1" dirty="0" smtClean="0"/>
              <a:t>.</a:t>
            </a:r>
          </a:p>
          <a:p>
            <a:pPr lvl="1"/>
            <a:r>
              <a:rPr lang="en-US" dirty="0" smtClean="0"/>
              <a:t>to pass the address of the instance encoding structure associated with that operation.</a:t>
            </a:r>
            <a:endParaRPr lang="en-US" b="1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@</a:t>
            </a:r>
            <a:r>
              <a:rPr lang="en-US" b="1" dirty="0" err="1" smtClean="0"/>
              <a:t>M$op</a:t>
            </a:r>
            <a:r>
              <a:rPr lang="en-US" b="1" dirty="0" smtClean="0"/>
              <a:t> </a:t>
            </a:r>
            <a:r>
              <a:rPr lang="en-US" dirty="0" smtClean="0"/>
              <a:t>defines a function translated from </a:t>
            </a:r>
            <a:r>
              <a:rPr lang="en-US" dirty="0" smtClean="0"/>
              <a:t>an </a:t>
            </a:r>
            <a:r>
              <a:rPr lang="en-US" dirty="0" smtClean="0"/>
              <a:t>operation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@</a:t>
            </a:r>
            <a:r>
              <a:rPr lang="en-US" b="1" dirty="0" err="1" smtClean="0"/>
              <a:t>M$init</a:t>
            </a:r>
            <a:r>
              <a:rPr lang="en-US" dirty="0" smtClean="0"/>
              <a:t> defines </a:t>
            </a:r>
            <a:r>
              <a:rPr lang="en-US" dirty="0"/>
              <a:t>a function translated from </a:t>
            </a:r>
            <a:r>
              <a:rPr lang="en-US" dirty="0" smtClean="0"/>
              <a:t>an </a:t>
            </a:r>
            <a:r>
              <a:rPr lang="en-US" dirty="0" smtClean="0"/>
              <a:t>initialization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0293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function of each file extension?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Scaffold* .</a:t>
            </a:r>
            <a:r>
              <a:rPr lang="en-US" b="1" dirty="0" err="1" smtClean="0"/>
              <a:t>llvm</a:t>
            </a:r>
            <a:r>
              <a:rPr lang="en-US" b="1" dirty="0" smtClean="0"/>
              <a:t> </a:t>
            </a:r>
            <a:r>
              <a:rPr lang="en-US" dirty="0" smtClean="0"/>
              <a:t>- It provides an environment </a:t>
            </a:r>
            <a:r>
              <a:rPr lang="en-US" dirty="0"/>
              <a:t>for </a:t>
            </a:r>
            <a:r>
              <a:rPr lang="en-US" dirty="0" smtClean="0"/>
              <a:t>(test) execution and developed manually by designer</a:t>
            </a:r>
          </a:p>
          <a:p>
            <a:r>
              <a:rPr lang="en-US" b="1" dirty="0" smtClean="0"/>
              <a:t>*.</a:t>
            </a:r>
            <a:r>
              <a:rPr lang="en-US" b="1" dirty="0" err="1" smtClean="0"/>
              <a:t>bxml</a:t>
            </a:r>
            <a:r>
              <a:rPr lang="en-US" b="1" dirty="0" smtClean="0"/>
              <a:t> </a:t>
            </a:r>
            <a:r>
              <a:rPr lang="en-US" dirty="0" smtClean="0"/>
              <a:t>– It is the source code of B0 Implementation</a:t>
            </a:r>
          </a:p>
          <a:p>
            <a:r>
              <a:rPr lang="en-US" b="1" dirty="0" smtClean="0"/>
              <a:t>*.</a:t>
            </a:r>
            <a:r>
              <a:rPr lang="en-US" b="1" dirty="0" err="1" smtClean="0"/>
              <a:t>llvm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It </a:t>
            </a:r>
            <a:r>
              <a:rPr lang="en-US" dirty="0" smtClean="0"/>
              <a:t>is the code generated by b2llvm</a:t>
            </a:r>
          </a:p>
          <a:p>
            <a:r>
              <a:rPr lang="en-US" b="1" dirty="0" smtClean="0"/>
              <a:t>*.</a:t>
            </a:r>
            <a:r>
              <a:rPr lang="en-US" b="1" dirty="0" err="1" smtClean="0"/>
              <a:t>bc</a:t>
            </a:r>
            <a:r>
              <a:rPr lang="en-US" b="1" dirty="0" smtClean="0"/>
              <a:t>  </a:t>
            </a:r>
            <a:r>
              <a:rPr lang="en-US" dirty="0" smtClean="0"/>
              <a:t>- </a:t>
            </a:r>
            <a:r>
              <a:rPr lang="en-US" dirty="0" smtClean="0"/>
              <a:t>It </a:t>
            </a:r>
            <a:r>
              <a:rPr lang="en-US" dirty="0" smtClean="0"/>
              <a:t>is the binary </a:t>
            </a:r>
            <a:r>
              <a:rPr lang="en-US" dirty="0"/>
              <a:t>code </a:t>
            </a:r>
            <a:r>
              <a:rPr lang="en-US" dirty="0" smtClean="0"/>
              <a:t>generated from </a:t>
            </a:r>
            <a:r>
              <a:rPr lang="en-US" dirty="0" err="1" smtClean="0"/>
              <a:t>llvm-ir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283882" y="3481294"/>
            <a:ext cx="173317" cy="153894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6723529" y="2644588"/>
            <a:ext cx="0" cy="18377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096000" y="4392707"/>
            <a:ext cx="6275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062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3621</TotalTime>
  <Words>1698</Words>
  <Application>Microsoft Macintosh PowerPoint</Application>
  <PresentationFormat>On-screen Show (4:3)</PresentationFormat>
  <Paragraphs>236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Plaza</vt:lpstr>
      <vt:lpstr>B2LLVM</vt:lpstr>
      <vt:lpstr>Outline</vt:lpstr>
      <vt:lpstr>Subset of B Implementation  AST - Source</vt:lpstr>
      <vt:lpstr>Target LLVM - declarations </vt:lpstr>
      <vt:lpstr>Target LLVM - AST  </vt:lpstr>
      <vt:lpstr> Translation - a global picture Requirements: </vt:lpstr>
      <vt:lpstr> Translation –  modes for code generation </vt:lpstr>
      <vt:lpstr>Translation  - PROJ mode  </vt:lpstr>
      <vt:lpstr>What is the function of each file extension?</vt:lpstr>
      <vt:lpstr>Steps of translation,  compilation and execution</vt:lpstr>
      <vt:lpstr>Example of B Machine  </vt:lpstr>
      <vt:lpstr>Example of  B implementation  </vt:lpstr>
      <vt:lpstr>Example of  B implementation  </vt:lpstr>
      <vt:lpstr>Example timer LLVM- Comp  </vt:lpstr>
      <vt:lpstr>Example counter LLVM Comp  </vt:lpstr>
      <vt:lpstr>Example init-timer LLVM PROJ  </vt:lpstr>
      <vt:lpstr>First idea to support arrays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B2LLVM</dc:title>
  <dc:creator>Valério Gutemberg Medeiros Jr</dc:creator>
  <cp:lastModifiedBy>Valério Gutemberg Medeiros Jr</cp:lastModifiedBy>
  <cp:revision>77</cp:revision>
  <dcterms:created xsi:type="dcterms:W3CDTF">2013-10-22T23:58:12Z</dcterms:created>
  <dcterms:modified xsi:type="dcterms:W3CDTF">2013-11-19T01:37:36Z</dcterms:modified>
</cp:coreProperties>
</file>