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77" r:id="rId11"/>
    <p:sldId id="265" r:id="rId12"/>
    <p:sldId id="266" r:id="rId13"/>
    <p:sldId id="267" r:id="rId14"/>
    <p:sldId id="268" r:id="rId15"/>
    <p:sldId id="269" r:id="rId16"/>
    <p:sldId id="270" r:id="rId17"/>
    <p:sldId id="271" r:id="rId18"/>
    <p:sldId id="272" r:id="rId19"/>
    <p:sldId id="274" r:id="rId20"/>
    <p:sldId id="278" r:id="rId21"/>
    <p:sldId id="273" r:id="rId22"/>
    <p:sldId id="279" r:id="rId23"/>
    <p:sldId id="275"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240" initials="H2" lastIdx="1" clrIdx="0">
    <p:extLst>
      <p:ext uri="{19B8F6BF-5375-455C-9EA6-DF929625EA0E}">
        <p15:presenceInfo xmlns:p15="http://schemas.microsoft.com/office/powerpoint/2012/main" xmlns="" userId="HP 240"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4" d="100"/>
          <a:sy n="74" d="100"/>
        </p:scale>
        <p:origin x="-49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11/17/2015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11/17/2015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Scheduler Module</a:t>
            </a:r>
            <a:endParaRPr lang="es-MX" dirty="0"/>
          </a:p>
        </p:txBody>
      </p:sp>
    </p:spTree>
    <p:extLst>
      <p:ext uri="{BB962C8B-B14F-4D97-AF65-F5344CB8AC3E}">
        <p14:creationId xmlns:p14="http://schemas.microsoft.com/office/powerpoint/2010/main" val="1963178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STM time formula</a:t>
            </a:r>
            <a:endParaRPr lang="es-MX" dirty="0"/>
          </a:p>
        </p:txBody>
      </p:sp>
      <mc:AlternateContent xmlns:mc="http://schemas.openxmlformats.org/markup-compatibility/2006">
        <mc:Choice xmlns:a14="http://schemas.microsoft.com/office/drawing/2010/main" Requires="a14">
          <p:sp>
            <p:nvSpPr>
              <p:cNvPr id="3" name="2 CuadroTexto"/>
              <p:cNvSpPr txBox="1"/>
              <p:nvPr/>
            </p:nvSpPr>
            <p:spPr>
              <a:xfrm>
                <a:off x="972355" y="2088463"/>
                <a:ext cx="7386034" cy="92519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MX" b="0" i="1" smtClean="0">
                          <a:latin typeface="Cambria Math"/>
                        </a:rPr>
                        <m:t>𝑇𝑖𝑚𝑒</m:t>
                      </m:r>
                      <m:r>
                        <a:rPr lang="es-MX" b="0" i="1" smtClean="0">
                          <a:latin typeface="Cambria Math"/>
                        </a:rPr>
                        <m:t> </m:t>
                      </m:r>
                      <m:r>
                        <a:rPr lang="es-MX" b="0" i="1" smtClean="0">
                          <a:latin typeface="Cambria Math"/>
                        </a:rPr>
                        <m:t>𝑉𝑎𝑙𝑢𝑒</m:t>
                      </m:r>
                      <m:r>
                        <a:rPr lang="es-MX" b="0" i="1" smtClean="0">
                          <a:latin typeface="Cambria Math"/>
                        </a:rPr>
                        <m:t>=</m:t>
                      </m:r>
                      <m:f>
                        <m:fPr>
                          <m:ctrlPr>
                            <a:rPr lang="es-MX" b="0" i="1" smtClean="0">
                              <a:latin typeface="Cambria Math"/>
                            </a:rPr>
                          </m:ctrlPr>
                        </m:fPr>
                        <m:num>
                          <m:d>
                            <m:dPr>
                              <m:ctrlPr>
                                <a:rPr lang="es-MX" b="0" i="1" smtClean="0">
                                  <a:latin typeface="Cambria Math"/>
                                </a:rPr>
                              </m:ctrlPr>
                            </m:dPr>
                            <m:e>
                              <m:r>
                                <a:rPr lang="es-MX" b="0" i="1" smtClean="0">
                                  <a:latin typeface="Cambria Math"/>
                                </a:rPr>
                                <m:t>𝑇𝑖𝑚𝑒</m:t>
                              </m:r>
                            </m:e>
                          </m:d>
                          <m:r>
                            <a:rPr lang="es-MX" b="0" i="1" smtClean="0">
                              <a:latin typeface="Cambria Math"/>
                            </a:rPr>
                            <m:t>∗</m:t>
                          </m:r>
                          <m:r>
                            <a:rPr lang="es-MX" b="0" i="1" smtClean="0">
                              <a:latin typeface="Cambria Math"/>
                            </a:rPr>
                            <m:t>𝐹𝑟𝑒𝑐</m:t>
                          </m:r>
                        </m:num>
                        <m:den>
                          <m:r>
                            <a:rPr lang="es-MX" b="0" i="1" smtClean="0">
                              <a:latin typeface="Cambria Math"/>
                            </a:rPr>
                            <m:t>𝑃𝑟𝑒𝑠𝑐𝑎𝑙𝑎𝑡𝑜𝑟</m:t>
                          </m:r>
                        </m:den>
                      </m:f>
                      <m:r>
                        <a:rPr lang="es-MX" b="0" i="1" smtClean="0">
                          <a:latin typeface="Cambria Math"/>
                        </a:rPr>
                        <m:t>=</m:t>
                      </m:r>
                      <m:f>
                        <m:fPr>
                          <m:ctrlPr>
                            <a:rPr lang="es-MX" i="1" smtClean="0">
                              <a:latin typeface="Cambria Math"/>
                            </a:rPr>
                          </m:ctrlPr>
                        </m:fPr>
                        <m:num>
                          <m:d>
                            <m:dPr>
                              <m:ctrlPr>
                                <a:rPr lang="es-MX" i="1">
                                  <a:latin typeface="Cambria Math"/>
                                </a:rPr>
                              </m:ctrlPr>
                            </m:dPr>
                            <m:e>
                              <m:r>
                                <a:rPr lang="es-MX" i="1">
                                  <a:latin typeface="Cambria Math"/>
                                </a:rPr>
                                <m:t>1</m:t>
                              </m:r>
                              <m:r>
                                <a:rPr lang="es-MX" i="1">
                                  <a:latin typeface="Cambria Math"/>
                                </a:rPr>
                                <m:t>𝑥</m:t>
                              </m:r>
                              <m:sSup>
                                <m:sSupPr>
                                  <m:ctrlPr>
                                    <a:rPr lang="es-MX" i="1">
                                      <a:latin typeface="Cambria Math"/>
                                    </a:rPr>
                                  </m:ctrlPr>
                                </m:sSupPr>
                                <m:e>
                                  <m:r>
                                    <a:rPr lang="es-MX" i="1">
                                      <a:latin typeface="Cambria Math"/>
                                    </a:rPr>
                                    <m:t>10</m:t>
                                  </m:r>
                                </m:e>
                                <m:sup>
                                  <m:r>
                                    <a:rPr lang="es-MX" b="0" i="1" smtClean="0">
                                      <a:latin typeface="Cambria Math"/>
                                    </a:rPr>
                                    <m:t>−</m:t>
                                  </m:r>
                                  <m:r>
                                    <a:rPr lang="es-MX" i="1">
                                      <a:latin typeface="Cambria Math"/>
                                    </a:rPr>
                                    <m:t>3</m:t>
                                  </m:r>
                                </m:sup>
                              </m:sSup>
                            </m:e>
                          </m:d>
                          <m:r>
                            <a:rPr lang="es-MX" i="1">
                              <a:latin typeface="Cambria Math"/>
                            </a:rPr>
                            <m:t>∗</m:t>
                          </m:r>
                          <m:r>
                            <a:rPr lang="es-MX" b="0" i="1" smtClean="0">
                              <a:latin typeface="Cambria Math"/>
                            </a:rPr>
                            <m:t>64</m:t>
                          </m:r>
                          <m:r>
                            <a:rPr lang="es-MX" b="0" i="1" smtClean="0">
                              <a:latin typeface="Cambria Math"/>
                            </a:rPr>
                            <m:t>𝑀𝐻𝑧</m:t>
                          </m:r>
                        </m:num>
                        <m:den>
                          <m:r>
                            <a:rPr lang="es-MX" b="0" i="1" smtClean="0">
                              <a:latin typeface="Cambria Math"/>
                            </a:rPr>
                            <m:t>1</m:t>
                          </m:r>
                        </m:den>
                      </m:f>
                      <m:r>
                        <a:rPr lang="es-MX" i="1">
                          <a:latin typeface="Cambria Math"/>
                        </a:rPr>
                        <m:t>=</m:t>
                      </m:r>
                      <m:r>
                        <a:rPr lang="es-MX" b="0" i="1" smtClean="0">
                          <a:latin typeface="Cambria Math"/>
                        </a:rPr>
                        <m:t>64</m:t>
                      </m:r>
                      <m:r>
                        <a:rPr lang="es-MX" b="0" i="1" smtClean="0">
                          <a:latin typeface="Cambria Math"/>
                        </a:rPr>
                        <m:t>𝑥</m:t>
                      </m:r>
                      <m:sSup>
                        <m:sSupPr>
                          <m:ctrlPr>
                            <a:rPr lang="es-MX" b="0" i="1" smtClean="0">
                              <a:latin typeface="Cambria Math"/>
                            </a:rPr>
                          </m:ctrlPr>
                        </m:sSupPr>
                        <m:e>
                          <m:r>
                            <a:rPr lang="es-MX" b="0" i="1" smtClean="0">
                              <a:latin typeface="Cambria Math"/>
                            </a:rPr>
                            <m:t>10</m:t>
                          </m:r>
                        </m:e>
                        <m:sup>
                          <m:r>
                            <a:rPr lang="es-MX" b="0" i="1" smtClean="0">
                              <a:latin typeface="Cambria Math"/>
                            </a:rPr>
                            <m:t>3</m:t>
                          </m:r>
                        </m:sup>
                      </m:sSup>
                    </m:oMath>
                  </m:oMathPara>
                </a14:m>
                <a:endParaRPr lang="es-MX" dirty="0"/>
              </a:p>
              <a:p>
                <a:endParaRPr lang="es-MX" dirty="0"/>
              </a:p>
            </p:txBody>
          </p:sp>
        </mc:Choice>
        <mc:Fallback>
          <p:sp>
            <p:nvSpPr>
              <p:cNvPr id="3" name="2 CuadroTexto"/>
              <p:cNvSpPr txBox="1">
                <a:spLocks noRot="1" noChangeAspect="1" noMove="1" noResize="1" noEditPoints="1" noAdjustHandles="1" noChangeArrowheads="1" noChangeShapeType="1" noTextEdit="1"/>
              </p:cNvSpPr>
              <p:nvPr/>
            </p:nvSpPr>
            <p:spPr>
              <a:xfrm>
                <a:off x="972355" y="2088463"/>
                <a:ext cx="7386034" cy="925190"/>
              </a:xfrm>
              <a:prstGeom prst="rect">
                <a:avLst/>
              </a:prstGeom>
              <a:blipFill rotWithShape="1">
                <a:blip r:embed="rId2"/>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4" name="3 CuadroTexto"/>
              <p:cNvSpPr txBox="1"/>
              <p:nvPr/>
            </p:nvSpPr>
            <p:spPr>
              <a:xfrm>
                <a:off x="1511121" y="3288992"/>
                <a:ext cx="7386034" cy="646331"/>
              </a:xfrm>
              <a:prstGeom prst="rect">
                <a:avLst/>
              </a:prstGeom>
              <a:noFill/>
            </p:spPr>
            <p:txBody>
              <a:bodyPr wrap="square" rtlCol="0">
                <a:spAutoFit/>
              </a:bodyPr>
              <a:lstStyle/>
              <a:p>
                <a14:m>
                  <m:oMath xmlns:m="http://schemas.openxmlformats.org/officeDocument/2006/math">
                    <m:r>
                      <m:rPr>
                        <m:nor/>
                      </m:rPr>
                      <a:rPr lang="es-MX" dirty="0" smtClean="0"/>
                      <m:t>DECIMAL</m:t>
                    </m:r>
                    <m:r>
                      <a:rPr lang="es-MX" b="0" i="1" dirty="0" smtClean="0">
                        <a:latin typeface="Cambria Math"/>
                      </a:rPr>
                      <m:t>=</m:t>
                    </m:r>
                    <m:r>
                      <a:rPr lang="es-MX" b="0" i="1" smtClean="0">
                        <a:latin typeface="Cambria Math"/>
                      </a:rPr>
                      <m:t>64</m:t>
                    </m:r>
                    <m:r>
                      <a:rPr lang="es-MX" b="0" i="1" smtClean="0">
                        <a:latin typeface="Cambria Math"/>
                      </a:rPr>
                      <m:t>𝑥</m:t>
                    </m:r>
                    <m:sSup>
                      <m:sSupPr>
                        <m:ctrlPr>
                          <a:rPr lang="es-MX" b="0" i="1" smtClean="0">
                            <a:latin typeface="Cambria Math"/>
                          </a:rPr>
                        </m:ctrlPr>
                      </m:sSupPr>
                      <m:e>
                        <m:r>
                          <a:rPr lang="es-MX" b="0" i="1" smtClean="0">
                            <a:latin typeface="Cambria Math"/>
                          </a:rPr>
                          <m:t>10</m:t>
                        </m:r>
                      </m:e>
                      <m:sup>
                        <m:r>
                          <a:rPr lang="es-MX" b="0" i="1" smtClean="0">
                            <a:latin typeface="Cambria Math"/>
                          </a:rPr>
                          <m:t>3</m:t>
                        </m:r>
                      </m:sup>
                    </m:sSup>
                    <m:r>
                      <a:rPr lang="es-MX" b="0" i="1" smtClean="0">
                        <a:latin typeface="Cambria Math"/>
                      </a:rPr>
                      <m:t>   </m:t>
                    </m:r>
                    <m:r>
                      <a:rPr lang="es-MX" b="0" i="0" smtClean="0">
                        <a:latin typeface="Cambria Math"/>
                      </a:rPr>
                      <m:t>−−→    </m:t>
                    </m:r>
                  </m:oMath>
                </a14:m>
                <a:r>
                  <a:rPr lang="es-MX" u="sng" dirty="0" smtClean="0"/>
                  <a:t>HEX =</a:t>
                </a:r>
                <a:r>
                  <a:rPr lang="es-MX" u="sng" dirty="0"/>
                  <a:t> </a:t>
                </a:r>
                <a:r>
                  <a:rPr lang="es-MX" u="sng" dirty="0" smtClean="0"/>
                  <a:t>0x0000FA00</a:t>
                </a:r>
                <a:endParaRPr lang="es-MX" u="sng" dirty="0"/>
              </a:p>
              <a:p>
                <a:endParaRPr lang="es-MX" dirty="0"/>
              </a:p>
            </p:txBody>
          </p:sp>
        </mc:Choice>
        <mc:Fallback>
          <p:sp>
            <p:nvSpPr>
              <p:cNvPr id="4" name="3 CuadroTexto"/>
              <p:cNvSpPr txBox="1">
                <a:spLocks noRot="1" noChangeAspect="1" noMove="1" noResize="1" noEditPoints="1" noAdjustHandles="1" noChangeArrowheads="1" noChangeShapeType="1" noTextEdit="1"/>
              </p:cNvSpPr>
              <p:nvPr/>
            </p:nvSpPr>
            <p:spPr>
              <a:xfrm>
                <a:off x="1511121" y="3288992"/>
                <a:ext cx="7386034" cy="646331"/>
              </a:xfrm>
              <a:prstGeom prst="rect">
                <a:avLst/>
              </a:prstGeom>
              <a:blipFill rotWithShape="1">
                <a:blip r:embed="rId3"/>
                <a:stretch>
                  <a:fillRect t="-5660"/>
                </a:stretch>
              </a:blipFill>
            </p:spPr>
            <p:txBody>
              <a:bodyPr/>
              <a:lstStyle/>
              <a:p>
                <a:r>
                  <a:rPr lang="es-MX">
                    <a:noFill/>
                  </a:rPr>
                  <a:t> </a:t>
                </a:r>
              </a:p>
            </p:txBody>
          </p:sp>
        </mc:Fallback>
      </mc:AlternateContent>
    </p:spTree>
    <p:extLst>
      <p:ext uri="{BB962C8B-B14F-4D97-AF65-F5344CB8AC3E}">
        <p14:creationId xmlns:p14="http://schemas.microsoft.com/office/powerpoint/2010/main" val="310117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583559261"/>
              </p:ext>
            </p:extLst>
          </p:nvPr>
        </p:nvGraphicFramePr>
        <p:xfrm>
          <a:off x="440267" y="733777"/>
          <a:ext cx="8127999" cy="2753360"/>
        </p:xfrm>
        <a:graphic>
          <a:graphicData uri="http://schemas.openxmlformats.org/drawingml/2006/table">
            <a:tbl>
              <a:tblPr firstRow="1" bandRow="1">
                <a:tableStyleId>{5C22544A-7EE6-4342-B048-85BDC9FD1C3A}</a:tableStyleId>
              </a:tblPr>
              <a:tblGrid>
                <a:gridCol w="1478844"/>
                <a:gridCol w="3228622"/>
                <a:gridCol w="3420533"/>
              </a:tblGrid>
              <a:tr h="164817">
                <a:tc>
                  <a:txBody>
                    <a:bodyPr/>
                    <a:lstStyle/>
                    <a:p>
                      <a:pPr algn="ctr"/>
                      <a:r>
                        <a:rPr lang="es-MX" dirty="0" err="1" smtClean="0"/>
                        <a:t>Name</a:t>
                      </a:r>
                      <a:r>
                        <a:rPr lang="es-MX" dirty="0" smtClean="0"/>
                        <a:t>:</a:t>
                      </a:r>
                      <a:endParaRPr lang="es-MX" dirty="0"/>
                    </a:p>
                  </a:txBody>
                  <a:tcPr/>
                </a:tc>
                <a:tc gridSpan="2">
                  <a:txBody>
                    <a:bodyPr/>
                    <a:lstStyle/>
                    <a:p>
                      <a:pPr algn="ctr"/>
                      <a:r>
                        <a:rPr lang="es-MX" dirty="0" err="1" smtClean="0"/>
                        <a:t>taskStateType</a:t>
                      </a:r>
                      <a:endParaRPr lang="es-MX" dirty="0"/>
                    </a:p>
                  </a:txBody>
                  <a:tcPr/>
                </a:tc>
                <a:tc hMerge="1">
                  <a:txBody>
                    <a:bodyPr/>
                    <a:lstStyle/>
                    <a:p>
                      <a:endParaRPr lang="es-MX" dirty="0"/>
                    </a:p>
                  </a:txBody>
                  <a:tcPr/>
                </a:tc>
              </a:tr>
              <a:tr h="370840">
                <a:tc>
                  <a:txBody>
                    <a:bodyPr/>
                    <a:lstStyle/>
                    <a:p>
                      <a:pPr algn="ctr"/>
                      <a:r>
                        <a:rPr lang="es-MX" dirty="0" err="1" smtClean="0"/>
                        <a:t>Type</a:t>
                      </a:r>
                      <a:r>
                        <a:rPr lang="es-MX" dirty="0" smtClean="0"/>
                        <a:t>: </a:t>
                      </a:r>
                      <a:endParaRPr lang="es-MX" dirty="0"/>
                    </a:p>
                  </a:txBody>
                  <a:tcPr/>
                </a:tc>
                <a:tc gridSpan="2">
                  <a:txBody>
                    <a:bodyPr/>
                    <a:lstStyle/>
                    <a:p>
                      <a:pPr algn="ctr"/>
                      <a:r>
                        <a:rPr lang="es-MX" dirty="0" smtClean="0"/>
                        <a:t>U8</a:t>
                      </a:r>
                      <a:endParaRPr lang="es-MX" dirty="0"/>
                    </a:p>
                  </a:txBody>
                  <a:tcPr/>
                </a:tc>
                <a:tc hMerge="1">
                  <a:txBody>
                    <a:bodyPr/>
                    <a:lstStyle/>
                    <a:p>
                      <a:endParaRPr lang="es-MX" dirty="0"/>
                    </a:p>
                  </a:txBody>
                  <a:tcPr/>
                </a:tc>
              </a:tr>
              <a:tr h="370840">
                <a:tc>
                  <a:txBody>
                    <a:bodyPr/>
                    <a:lstStyle/>
                    <a:p>
                      <a:pPr algn="ctr"/>
                      <a:r>
                        <a:rPr lang="es-MX" dirty="0" err="1" smtClean="0"/>
                        <a:t>Range</a:t>
                      </a:r>
                      <a:r>
                        <a:rPr lang="es-MX" dirty="0" smtClean="0"/>
                        <a:t>: </a:t>
                      </a:r>
                      <a:endParaRPr lang="es-MX" dirty="0"/>
                    </a:p>
                  </a:txBody>
                  <a:tcPr/>
                </a:tc>
                <a:tc>
                  <a:txBody>
                    <a:bodyPr/>
                    <a:lstStyle/>
                    <a:p>
                      <a:pPr algn="l"/>
                      <a:r>
                        <a:rPr lang="es-MX" dirty="0" err="1" smtClean="0"/>
                        <a:t>Task_state_suspended</a:t>
                      </a:r>
                      <a:endParaRPr lang="es-MX" dirty="0"/>
                    </a:p>
                  </a:txBody>
                  <a:tcPr/>
                </a:tc>
                <a:tc>
                  <a:txBody>
                    <a:bodyPr/>
                    <a:lstStyle/>
                    <a:p>
                      <a:pPr algn="l"/>
                      <a:r>
                        <a:rPr lang="es-MX" dirty="0" err="1" smtClean="0"/>
                        <a:t>Task</a:t>
                      </a:r>
                      <a:r>
                        <a:rPr lang="es-MX" dirty="0" smtClean="0"/>
                        <a:t> </a:t>
                      </a:r>
                      <a:r>
                        <a:rPr lang="es-MX" dirty="0" err="1" smtClean="0"/>
                        <a:t>state</a:t>
                      </a:r>
                      <a:r>
                        <a:rPr lang="es-MX" dirty="0" smtClean="0"/>
                        <a:t> </a:t>
                      </a:r>
                      <a:r>
                        <a:rPr lang="es-MX" dirty="0" err="1" smtClean="0"/>
                        <a:t>initial</a:t>
                      </a:r>
                      <a:r>
                        <a:rPr lang="es-MX" dirty="0" smtClean="0"/>
                        <a:t> </a:t>
                      </a:r>
                      <a:r>
                        <a:rPr lang="es-MX" dirty="0" err="1" smtClean="0"/>
                        <a:t>value</a:t>
                      </a:r>
                      <a:endParaRPr lang="es-MX" dirty="0"/>
                    </a:p>
                  </a:txBody>
                  <a:tcPr/>
                </a:tc>
              </a:tr>
              <a:tr h="123613">
                <a:tc rowSpan="2">
                  <a:txBody>
                    <a:bodyPr/>
                    <a:lstStyle/>
                    <a:p>
                      <a:pPr algn="ctr"/>
                      <a:endParaRPr lang="es-MX" dirty="0"/>
                    </a:p>
                  </a:txBody>
                  <a:tcPr/>
                </a:tc>
                <a:tc>
                  <a:txBody>
                    <a:bodyPr/>
                    <a:lstStyle/>
                    <a:p>
                      <a:pPr algn="l"/>
                      <a:r>
                        <a:rPr lang="es-MX" dirty="0" err="1" smtClean="0"/>
                        <a:t>Task_state_ready</a:t>
                      </a:r>
                      <a:endParaRPr lang="es-MX" dirty="0"/>
                    </a:p>
                  </a:txBody>
                  <a:tcPr/>
                </a:tc>
                <a:tc>
                  <a:txBody>
                    <a:bodyPr/>
                    <a:lstStyle/>
                    <a:p>
                      <a:pPr algn="l"/>
                      <a:r>
                        <a:rPr lang="es-MX" dirty="0" err="1" smtClean="0"/>
                        <a:t>Task</a:t>
                      </a:r>
                      <a:r>
                        <a:rPr lang="es-MX" dirty="0" smtClean="0"/>
                        <a:t> </a:t>
                      </a:r>
                      <a:r>
                        <a:rPr lang="es-MX" dirty="0" err="1" smtClean="0"/>
                        <a:t>state</a:t>
                      </a:r>
                      <a:r>
                        <a:rPr lang="es-MX" baseline="0" dirty="0" smtClean="0"/>
                        <a:t> </a:t>
                      </a:r>
                      <a:r>
                        <a:rPr lang="es-MX" baseline="0" dirty="0" err="1" smtClean="0"/>
                        <a:t>indicates</a:t>
                      </a:r>
                      <a:r>
                        <a:rPr lang="es-MX" baseline="0" dirty="0" smtClean="0"/>
                        <a:t> </a:t>
                      </a:r>
                      <a:r>
                        <a:rPr lang="es-MX" baseline="0" dirty="0" err="1" smtClean="0"/>
                        <a:t>the</a:t>
                      </a:r>
                      <a:r>
                        <a:rPr lang="es-MX" baseline="0" dirty="0" smtClean="0"/>
                        <a:t> </a:t>
                      </a:r>
                      <a:r>
                        <a:rPr lang="es-MX" baseline="0" dirty="0" err="1" smtClean="0"/>
                        <a:t>task</a:t>
                      </a:r>
                      <a:r>
                        <a:rPr lang="es-MX" baseline="0" dirty="0" smtClean="0"/>
                        <a:t> </a:t>
                      </a:r>
                      <a:r>
                        <a:rPr lang="es-MX" baseline="0" dirty="0" err="1" smtClean="0"/>
                        <a:t>is</a:t>
                      </a:r>
                      <a:r>
                        <a:rPr lang="es-MX" baseline="0" dirty="0" smtClean="0"/>
                        <a:t> </a:t>
                      </a:r>
                      <a:r>
                        <a:rPr lang="es-MX" baseline="0" dirty="0" err="1" smtClean="0"/>
                        <a:t>ready</a:t>
                      </a:r>
                      <a:r>
                        <a:rPr lang="es-MX" baseline="0" dirty="0" smtClean="0"/>
                        <a:t> to be </a:t>
                      </a:r>
                      <a:r>
                        <a:rPr lang="es-MX" baseline="0" dirty="0" err="1" smtClean="0"/>
                        <a:t>executed</a:t>
                      </a:r>
                      <a:endParaRPr lang="es-MX" dirty="0"/>
                    </a:p>
                  </a:txBody>
                  <a:tcPr/>
                </a:tc>
              </a:tr>
              <a:tr h="242147">
                <a:tc vMerge="1">
                  <a:txBody>
                    <a:bodyPr/>
                    <a:lstStyle/>
                    <a:p>
                      <a:endParaRPr lang="es-MX" dirty="0"/>
                    </a:p>
                  </a:txBody>
                  <a:tcPr/>
                </a:tc>
                <a:tc>
                  <a:txBody>
                    <a:bodyPr/>
                    <a:lstStyle/>
                    <a:p>
                      <a:pPr algn="l"/>
                      <a:r>
                        <a:rPr lang="es-MX" dirty="0" err="1" smtClean="0"/>
                        <a:t>Task_state_running</a:t>
                      </a:r>
                      <a:endParaRPr lang="es-MX" dirty="0"/>
                    </a:p>
                  </a:txBody>
                  <a:tcPr/>
                </a:tc>
                <a:tc>
                  <a:txBody>
                    <a:bodyPr/>
                    <a:lstStyle/>
                    <a:p>
                      <a:pPr algn="l"/>
                      <a:r>
                        <a:rPr lang="es-MX" dirty="0" err="1" smtClean="0"/>
                        <a:t>Task</a:t>
                      </a:r>
                      <a:r>
                        <a:rPr lang="es-MX" dirty="0" smtClean="0"/>
                        <a:t> </a:t>
                      </a:r>
                      <a:r>
                        <a:rPr lang="es-MX" dirty="0" err="1" smtClean="0"/>
                        <a:t>state</a:t>
                      </a:r>
                      <a:r>
                        <a:rPr lang="es-MX" dirty="0" smtClean="0"/>
                        <a:t> </a:t>
                      </a:r>
                      <a:r>
                        <a:rPr lang="es-MX" dirty="0" err="1" smtClean="0"/>
                        <a:t>indicates</a:t>
                      </a:r>
                      <a:r>
                        <a:rPr lang="es-MX" dirty="0" smtClean="0"/>
                        <a:t> </a:t>
                      </a:r>
                      <a:r>
                        <a:rPr lang="es-MX" dirty="0" err="1" smtClean="0"/>
                        <a:t>the</a:t>
                      </a:r>
                      <a:r>
                        <a:rPr lang="es-MX" dirty="0" smtClean="0"/>
                        <a:t> </a:t>
                      </a:r>
                      <a:r>
                        <a:rPr lang="es-MX" dirty="0" err="1" smtClean="0"/>
                        <a:t>task</a:t>
                      </a:r>
                      <a:r>
                        <a:rPr lang="es-MX" dirty="0" smtClean="0"/>
                        <a:t> </a:t>
                      </a:r>
                      <a:r>
                        <a:rPr lang="es-MX" dirty="0" err="1" smtClean="0"/>
                        <a:t>iscurrectly</a:t>
                      </a:r>
                      <a:r>
                        <a:rPr lang="es-MX" dirty="0" smtClean="0"/>
                        <a:t> </a:t>
                      </a:r>
                      <a:r>
                        <a:rPr lang="es-MX" dirty="0" err="1" smtClean="0"/>
                        <a:t>running</a:t>
                      </a:r>
                      <a:endParaRPr lang="es-MX" dirty="0"/>
                    </a:p>
                  </a:txBody>
                  <a:tcPr/>
                </a:tc>
              </a:tr>
              <a:tr h="123613">
                <a:tc>
                  <a:txBody>
                    <a:bodyPr/>
                    <a:lstStyle/>
                    <a:p>
                      <a:pPr algn="r"/>
                      <a:r>
                        <a:rPr lang="es-MX" dirty="0" err="1" smtClean="0"/>
                        <a:t>Description</a:t>
                      </a:r>
                      <a:r>
                        <a:rPr lang="es-MX" dirty="0" smtClean="0"/>
                        <a:t>:</a:t>
                      </a:r>
                      <a:endParaRPr lang="es-MX" dirty="0"/>
                    </a:p>
                  </a:txBody>
                  <a:tcPr/>
                </a:tc>
                <a:tc gridSpan="2">
                  <a:txBody>
                    <a:bodyPr/>
                    <a:lstStyle/>
                    <a:p>
                      <a:pPr algn="l"/>
                      <a:r>
                        <a:rPr lang="es-MX" dirty="0" err="1" smtClean="0"/>
                        <a:t>Task</a:t>
                      </a:r>
                      <a:r>
                        <a:rPr lang="es-MX" dirty="0" smtClean="0"/>
                        <a:t> </a:t>
                      </a:r>
                      <a:r>
                        <a:rPr lang="es-MX" dirty="0" err="1" smtClean="0"/>
                        <a:t>states</a:t>
                      </a:r>
                      <a:endParaRPr lang="es-MX" dirty="0"/>
                    </a:p>
                  </a:txBody>
                  <a:tcPr/>
                </a:tc>
                <a:tc hMerge="1">
                  <a:txBody>
                    <a:bodyPr/>
                    <a:lstStyle/>
                    <a:p>
                      <a:endParaRPr lang="es-MX" dirty="0"/>
                    </a:p>
                  </a:txBody>
                  <a:tcPr/>
                </a:tc>
              </a:tr>
            </a:tbl>
          </a:graphicData>
        </a:graphic>
      </p:graphicFrame>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1166" y="4104923"/>
            <a:ext cx="3886200" cy="2057400"/>
          </a:xfrm>
          <a:prstGeom prst="rect">
            <a:avLst/>
          </a:prstGeom>
        </p:spPr>
      </p:pic>
    </p:spTree>
    <p:extLst>
      <p:ext uri="{BB962C8B-B14F-4D97-AF65-F5344CB8AC3E}">
        <p14:creationId xmlns:p14="http://schemas.microsoft.com/office/powerpoint/2010/main" val="2556972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4899377" cy="699911"/>
          </a:xfrm>
        </p:spPr>
        <p:txBody>
          <a:bodyPr/>
          <a:lstStyle/>
          <a:p>
            <a:r>
              <a:rPr lang="es-MX" dirty="0" err="1" smtClean="0"/>
              <a:t>Schmodule_configType</a:t>
            </a:r>
            <a:endParaRPr lang="es-MX" dirty="0"/>
          </a:p>
        </p:txBody>
      </p:sp>
      <p:graphicFrame>
        <p:nvGraphicFramePr>
          <p:cNvPr id="3" name="Tabla 2"/>
          <p:cNvGraphicFramePr>
            <a:graphicFrameLocks noGrp="1"/>
          </p:cNvGraphicFramePr>
          <p:nvPr>
            <p:extLst>
              <p:ext uri="{D42A27DB-BD31-4B8C-83A1-F6EECF244321}">
                <p14:modId xmlns:p14="http://schemas.microsoft.com/office/powerpoint/2010/main" val="454673508"/>
              </p:ext>
            </p:extLst>
          </p:nvPr>
        </p:nvGraphicFramePr>
        <p:xfrm>
          <a:off x="677334" y="1707444"/>
          <a:ext cx="8127999" cy="1564640"/>
        </p:xfrm>
        <a:graphic>
          <a:graphicData uri="http://schemas.openxmlformats.org/drawingml/2006/table">
            <a:tbl>
              <a:tblPr firstRow="1" bandRow="1">
                <a:tableStyleId>{5C22544A-7EE6-4342-B048-85BDC9FD1C3A}</a:tableStyleId>
              </a:tblPr>
              <a:tblGrid>
                <a:gridCol w="1320799"/>
                <a:gridCol w="1399823"/>
                <a:gridCol w="5407377"/>
              </a:tblGrid>
              <a:tr h="0">
                <a:tc>
                  <a:txBody>
                    <a:bodyPr/>
                    <a:lstStyle/>
                    <a:p>
                      <a:r>
                        <a:rPr lang="es-MX" sz="1400" b="0" dirty="0" err="1" smtClean="0">
                          <a:latin typeface="Arial" panose="020B0604020202020204" pitchFamily="34" charset="0"/>
                          <a:cs typeface="Arial" panose="020B0604020202020204" pitchFamily="34" charset="0"/>
                        </a:rPr>
                        <a:t>Name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s-MX" sz="1400" b="0" dirty="0" err="1" smtClean="0">
                          <a:latin typeface="Arial" panose="020B0604020202020204" pitchFamily="34" charset="0"/>
                          <a:cs typeface="Arial" panose="020B0604020202020204" pitchFamily="34" charset="0"/>
                        </a:rPr>
                        <a:t>scheduler</a:t>
                      </a:r>
                      <a:endParaRPr lang="es-MX" sz="1400" b="0" dirty="0">
                        <a:latin typeface="Arial" panose="020B0604020202020204" pitchFamily="34" charset="0"/>
                        <a:cs typeface="Arial" panose="020B0604020202020204" pitchFamily="34" charset="0"/>
                      </a:endParaRPr>
                    </a:p>
                  </a:txBody>
                  <a:tcPr/>
                </a:tc>
                <a:tc hMerge="1">
                  <a:txBody>
                    <a:bodyPr/>
                    <a:lstStyle/>
                    <a:p>
                      <a:endParaRPr lang="es-MX" dirty="0"/>
                    </a:p>
                  </a:txBody>
                  <a:tcPr/>
                </a:tc>
              </a:tr>
              <a:tr h="370840">
                <a:tc>
                  <a:txBody>
                    <a:bodyPr/>
                    <a:lstStyle/>
                    <a:p>
                      <a:r>
                        <a:rPr lang="es-MX" sz="1400" b="0" dirty="0" err="1" smtClean="0">
                          <a:latin typeface="Arial" panose="020B0604020202020204" pitchFamily="34" charset="0"/>
                          <a:cs typeface="Arial" panose="020B0604020202020204" pitchFamily="34" charset="0"/>
                        </a:rPr>
                        <a:t>Type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s-MX" sz="1400" b="0" dirty="0" smtClean="0">
                          <a:latin typeface="Arial" panose="020B0604020202020204" pitchFamily="34" charset="0"/>
                          <a:cs typeface="Arial" panose="020B0604020202020204" pitchFamily="34" charset="0"/>
                        </a:rPr>
                        <a:t>u8</a:t>
                      </a:r>
                      <a:endParaRPr lang="es-MX" sz="1400" b="0" dirty="0">
                        <a:latin typeface="Arial" panose="020B0604020202020204" pitchFamily="34" charset="0"/>
                        <a:cs typeface="Arial" panose="020B0604020202020204" pitchFamily="34" charset="0"/>
                      </a:endParaRPr>
                    </a:p>
                  </a:txBody>
                  <a:tcPr/>
                </a:tc>
                <a:tc hMerge="1">
                  <a:txBody>
                    <a:bodyPr/>
                    <a:lstStyle/>
                    <a:p>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Range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n.a</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n-US" sz="1400" b="0" dirty="0" smtClean="0">
                          <a:latin typeface="Arial" panose="020B0604020202020204" pitchFamily="34" charset="0"/>
                          <a:cs typeface="Arial" panose="020B0604020202020204" pitchFamily="34" charset="0"/>
                        </a:rPr>
                        <a:t>Structure to hold the module 's configuration set. The Contents of this data structure are implementation specific</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Description</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400" b="0" dirty="0" err="1" smtClean="0">
                          <a:latin typeface="Arial" panose="020B0604020202020204" pitchFamily="34" charset="0"/>
                          <a:cs typeface="Arial" panose="020B0604020202020204" pitchFamily="34" charset="0"/>
                        </a:rPr>
                        <a:t>Counter</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tasks</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trought</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the</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tickflag</a:t>
                      </a:r>
                      <a:endParaRPr lang="es-MX" sz="1400" b="0" dirty="0" smtClean="0">
                        <a:latin typeface="Arial" panose="020B0604020202020204" pitchFamily="34" charset="0"/>
                        <a:cs typeface="Arial" panose="020B0604020202020204" pitchFamily="34" charset="0"/>
                      </a:endParaRPr>
                    </a:p>
                  </a:txBody>
                  <a:tcPr/>
                </a:tc>
                <a:tc hMerge="1">
                  <a:txBody>
                    <a:bodyPr/>
                    <a:lstStyle/>
                    <a:p>
                      <a:endParaRPr lang="es-MX" dirty="0"/>
                    </a:p>
                  </a:txBody>
                  <a:tcPr/>
                </a:tc>
              </a:tr>
            </a:tbl>
          </a:graphicData>
        </a:graphic>
      </p:graphicFrame>
      <p:graphicFrame>
        <p:nvGraphicFramePr>
          <p:cNvPr id="4" name="Tabla 3"/>
          <p:cNvGraphicFramePr>
            <a:graphicFrameLocks noGrp="1"/>
          </p:cNvGraphicFramePr>
          <p:nvPr>
            <p:extLst>
              <p:ext uri="{D42A27DB-BD31-4B8C-83A1-F6EECF244321}">
                <p14:modId xmlns:p14="http://schemas.microsoft.com/office/powerpoint/2010/main" val="3437072697"/>
              </p:ext>
            </p:extLst>
          </p:nvPr>
        </p:nvGraphicFramePr>
        <p:xfrm>
          <a:off x="677333" y="3776133"/>
          <a:ext cx="8127999" cy="1625600"/>
        </p:xfrm>
        <a:graphic>
          <a:graphicData uri="http://schemas.openxmlformats.org/drawingml/2006/table">
            <a:tbl>
              <a:tblPr firstRow="1" bandRow="1">
                <a:tableStyleId>{5C22544A-7EE6-4342-B048-85BDC9FD1C3A}</a:tableStyleId>
              </a:tblPr>
              <a:tblGrid>
                <a:gridCol w="1320799"/>
                <a:gridCol w="1749779"/>
                <a:gridCol w="5057421"/>
              </a:tblGrid>
              <a:tr h="0">
                <a:tc>
                  <a:txBody>
                    <a:bodyPr/>
                    <a:lstStyle/>
                    <a:p>
                      <a:r>
                        <a:rPr lang="es-MX" sz="1400" b="0" dirty="0" err="1" smtClean="0">
                          <a:latin typeface="Arial" panose="020B0604020202020204" pitchFamily="34" charset="0"/>
                          <a:cs typeface="Arial" panose="020B0604020202020204" pitchFamily="34" charset="0"/>
                        </a:rPr>
                        <a:t>Name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s-MX" sz="1800" b="1" kern="1200" dirty="0" smtClean="0">
                          <a:solidFill>
                            <a:schemeClr val="lt1"/>
                          </a:solidFill>
                          <a:latin typeface="+mn-lt"/>
                          <a:ea typeface="+mn-ea"/>
                          <a:cs typeface="+mn-cs"/>
                        </a:rPr>
                        <a:t>S_TASKS</a:t>
                      </a:r>
                      <a:endParaRPr lang="es-MX" sz="1400" b="0" dirty="0">
                        <a:latin typeface="Arial" panose="020B0604020202020204" pitchFamily="34" charset="0"/>
                        <a:cs typeface="Arial" panose="020B0604020202020204" pitchFamily="34" charset="0"/>
                      </a:endParaRPr>
                    </a:p>
                  </a:txBody>
                  <a:tcPr/>
                </a:tc>
                <a:tc hMerge="1">
                  <a:txBody>
                    <a:bodyPr/>
                    <a:lstStyle/>
                    <a:p>
                      <a:endParaRPr lang="es-MX" dirty="0"/>
                    </a:p>
                  </a:txBody>
                  <a:tcPr/>
                </a:tc>
              </a:tr>
              <a:tr h="370840">
                <a:tc>
                  <a:txBody>
                    <a:bodyPr/>
                    <a:lstStyle/>
                    <a:p>
                      <a:r>
                        <a:rPr lang="es-MX" sz="1400" b="0" dirty="0" err="1" smtClean="0">
                          <a:latin typeface="Arial" panose="020B0604020202020204" pitchFamily="34" charset="0"/>
                          <a:cs typeface="Arial" panose="020B0604020202020204" pitchFamily="34" charset="0"/>
                        </a:rPr>
                        <a:t>Type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s-MX" sz="1400" b="0" dirty="0" err="1" smtClean="0">
                          <a:latin typeface="Arial" panose="020B0604020202020204" pitchFamily="34" charset="0"/>
                          <a:cs typeface="Arial" panose="020B0604020202020204" pitchFamily="34" charset="0"/>
                        </a:rPr>
                        <a:t>structure</a:t>
                      </a:r>
                      <a:endParaRPr lang="es-MX" sz="1400" b="0" dirty="0">
                        <a:latin typeface="Arial" panose="020B0604020202020204" pitchFamily="34" charset="0"/>
                        <a:cs typeface="Arial" panose="020B0604020202020204" pitchFamily="34" charset="0"/>
                      </a:endParaRPr>
                    </a:p>
                  </a:txBody>
                  <a:tcPr/>
                </a:tc>
                <a:tc hMerge="1">
                  <a:txBody>
                    <a:bodyPr/>
                    <a:lstStyle/>
                    <a:p>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Range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Implementation</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specific</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structure</a:t>
                      </a:r>
                      <a:endParaRPr lang="es-MX" sz="1400" b="0" dirty="0">
                        <a:latin typeface="Arial" panose="020B0604020202020204" pitchFamily="34" charset="0"/>
                        <a:cs typeface="Arial" panose="020B0604020202020204" pitchFamily="34" charset="0"/>
                      </a:endParaRPr>
                    </a:p>
                  </a:txBody>
                  <a:tcPr/>
                </a:tc>
                <a:tc>
                  <a:txBody>
                    <a:bodyPr/>
                    <a:lstStyle/>
                    <a:p>
                      <a:r>
                        <a:rPr lang="en-US" sz="1400" b="0" dirty="0" smtClean="0">
                          <a:latin typeface="Arial" panose="020B0604020202020204" pitchFamily="34" charset="0"/>
                          <a:cs typeface="Arial" panose="020B0604020202020204" pitchFamily="34" charset="0"/>
                        </a:rPr>
                        <a:t>Structure to hold the module’s configuration set. The contents of this data structure are implementation specific. </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Description</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400" b="0" dirty="0" err="1" smtClean="0">
                          <a:latin typeface="Arial" panose="020B0604020202020204" pitchFamily="34" charset="0"/>
                          <a:cs typeface="Arial" panose="020B0604020202020204" pitchFamily="34" charset="0"/>
                        </a:rPr>
                        <a:t>Configuration</a:t>
                      </a:r>
                      <a:r>
                        <a:rPr lang="es-MX" sz="1400" b="0" baseline="0" dirty="0" smtClean="0">
                          <a:latin typeface="Arial" panose="020B0604020202020204" pitchFamily="34" charset="0"/>
                          <a:cs typeface="Arial" panose="020B0604020202020204" pitchFamily="34" charset="0"/>
                        </a:rPr>
                        <a:t> of </a:t>
                      </a:r>
                      <a:r>
                        <a:rPr lang="es-MX" sz="1400" b="0" baseline="0" dirty="0" err="1" smtClean="0">
                          <a:latin typeface="Arial" panose="020B0604020202020204" pitchFamily="34" charset="0"/>
                          <a:cs typeface="Arial" panose="020B0604020202020204" pitchFamily="34" charset="0"/>
                        </a:rPr>
                        <a:t>members</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period</a:t>
                      </a:r>
                      <a:r>
                        <a:rPr lang="es-MX" sz="1400" b="0" baseline="0" dirty="0" smtClean="0">
                          <a:latin typeface="Arial" panose="020B0604020202020204" pitchFamily="34" charset="0"/>
                          <a:cs typeface="Arial" panose="020B0604020202020204" pitchFamily="34" charset="0"/>
                        </a:rPr>
                        <a:t>, offset and </a:t>
                      </a:r>
                      <a:r>
                        <a:rPr lang="es-MX" sz="1400" b="0" baseline="0" dirty="0" err="1" smtClean="0">
                          <a:latin typeface="Arial" panose="020B0604020202020204" pitchFamily="34" charset="0"/>
                          <a:cs typeface="Arial" panose="020B0604020202020204" pitchFamily="34" charset="0"/>
                        </a:rPr>
                        <a:t>function</a:t>
                      </a:r>
                      <a:r>
                        <a:rPr lang="es-MX" sz="1400" b="0" baseline="0" dirty="0" smtClean="0">
                          <a:latin typeface="Arial" panose="020B0604020202020204" pitchFamily="34" charset="0"/>
                          <a:cs typeface="Arial" panose="020B0604020202020204" pitchFamily="34" charset="0"/>
                        </a:rPr>
                        <a:t> of </a:t>
                      </a:r>
                      <a:r>
                        <a:rPr lang="es-MX" sz="1400" b="0" baseline="0" dirty="0" err="1" smtClean="0">
                          <a:latin typeface="Arial" panose="020B0604020202020204" pitchFamily="34" charset="0"/>
                          <a:cs typeface="Arial" panose="020B0604020202020204" pitchFamily="34" charset="0"/>
                        </a:rPr>
                        <a:t>the</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tasks</a:t>
                      </a:r>
                      <a:endParaRPr lang="es-MX" sz="1400" b="0" dirty="0" smtClean="0">
                        <a:latin typeface="Arial" panose="020B0604020202020204" pitchFamily="34" charset="0"/>
                        <a:cs typeface="Arial" panose="020B0604020202020204" pitchFamily="34" charset="0"/>
                      </a:endParaRPr>
                    </a:p>
                  </a:txBody>
                  <a:tcPr/>
                </a:tc>
                <a:tc hMerge="1">
                  <a:txBody>
                    <a:bodyPr/>
                    <a:lstStyle/>
                    <a:p>
                      <a:endParaRPr lang="es-MX" dirty="0"/>
                    </a:p>
                  </a:txBody>
                  <a:tcPr/>
                </a:tc>
              </a:tr>
            </a:tbl>
          </a:graphicData>
        </a:graphic>
      </p:graphicFrame>
    </p:spTree>
    <p:extLst>
      <p:ext uri="{BB962C8B-B14F-4D97-AF65-F5344CB8AC3E}">
        <p14:creationId xmlns:p14="http://schemas.microsoft.com/office/powerpoint/2010/main" val="1318500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2385062592"/>
              </p:ext>
            </p:extLst>
          </p:nvPr>
        </p:nvGraphicFramePr>
        <p:xfrm>
          <a:off x="587021" y="1981200"/>
          <a:ext cx="8127999" cy="1625600"/>
        </p:xfrm>
        <a:graphic>
          <a:graphicData uri="http://schemas.openxmlformats.org/drawingml/2006/table">
            <a:tbl>
              <a:tblPr firstRow="1" bandRow="1">
                <a:tableStyleId>{5C22544A-7EE6-4342-B048-85BDC9FD1C3A}</a:tableStyleId>
              </a:tblPr>
              <a:tblGrid>
                <a:gridCol w="1320799"/>
                <a:gridCol w="1749779"/>
                <a:gridCol w="5057421"/>
              </a:tblGrid>
              <a:tr h="0">
                <a:tc>
                  <a:txBody>
                    <a:bodyPr/>
                    <a:lstStyle/>
                    <a:p>
                      <a:r>
                        <a:rPr lang="es-MX" sz="1400" b="0" dirty="0" err="1" smtClean="0">
                          <a:latin typeface="Arial" panose="020B0604020202020204" pitchFamily="34" charset="0"/>
                          <a:cs typeface="Arial" panose="020B0604020202020204" pitchFamily="34" charset="0"/>
                        </a:rPr>
                        <a:t>Name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s-MX" sz="1800" b="1" kern="1200" dirty="0" smtClean="0">
                          <a:solidFill>
                            <a:schemeClr val="lt1"/>
                          </a:solidFill>
                          <a:latin typeface="+mn-lt"/>
                          <a:ea typeface="+mn-ea"/>
                          <a:cs typeface="+mn-cs"/>
                        </a:rPr>
                        <a:t>TASK_LIST</a:t>
                      </a:r>
                      <a:endParaRPr lang="es-MX" sz="1400" b="0" dirty="0">
                        <a:latin typeface="Arial" panose="020B0604020202020204" pitchFamily="34" charset="0"/>
                        <a:cs typeface="Arial" panose="020B0604020202020204" pitchFamily="34" charset="0"/>
                      </a:endParaRPr>
                    </a:p>
                  </a:txBody>
                  <a:tcPr/>
                </a:tc>
                <a:tc hMerge="1">
                  <a:txBody>
                    <a:bodyPr/>
                    <a:lstStyle/>
                    <a:p>
                      <a:endParaRPr lang="es-MX" dirty="0"/>
                    </a:p>
                  </a:txBody>
                  <a:tcPr/>
                </a:tc>
              </a:tr>
              <a:tr h="370840">
                <a:tc>
                  <a:txBody>
                    <a:bodyPr/>
                    <a:lstStyle/>
                    <a:p>
                      <a:r>
                        <a:rPr lang="es-MX" sz="1400" b="0" dirty="0" err="1" smtClean="0">
                          <a:latin typeface="Arial" panose="020B0604020202020204" pitchFamily="34" charset="0"/>
                          <a:cs typeface="Arial" panose="020B0604020202020204" pitchFamily="34" charset="0"/>
                        </a:rPr>
                        <a:t>Type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s-MX" sz="1400" b="0" dirty="0" err="1" smtClean="0">
                          <a:latin typeface="Arial" panose="020B0604020202020204" pitchFamily="34" charset="0"/>
                          <a:cs typeface="Arial" panose="020B0604020202020204" pitchFamily="34" charset="0"/>
                        </a:rPr>
                        <a:t>array</a:t>
                      </a:r>
                      <a:endParaRPr lang="es-MX" sz="1400" b="0" dirty="0">
                        <a:latin typeface="Arial" panose="020B0604020202020204" pitchFamily="34" charset="0"/>
                        <a:cs typeface="Arial" panose="020B0604020202020204" pitchFamily="34" charset="0"/>
                      </a:endParaRPr>
                    </a:p>
                  </a:txBody>
                  <a:tcPr/>
                </a:tc>
                <a:tc hMerge="1">
                  <a:txBody>
                    <a:bodyPr/>
                    <a:lstStyle/>
                    <a:p>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Range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Implementation</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specific</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array</a:t>
                      </a:r>
                      <a:endParaRPr lang="es-MX" sz="1400" b="0" dirty="0">
                        <a:latin typeface="Arial" panose="020B0604020202020204" pitchFamily="34" charset="0"/>
                        <a:cs typeface="Arial" panose="020B0604020202020204" pitchFamily="34" charset="0"/>
                      </a:endParaRPr>
                    </a:p>
                  </a:txBody>
                  <a:tcPr/>
                </a:tc>
                <a:tc>
                  <a:txBody>
                    <a:bodyPr/>
                    <a:lstStyle/>
                    <a:p>
                      <a:r>
                        <a:rPr lang="en-US" sz="1400" b="0" dirty="0" smtClean="0">
                          <a:latin typeface="Arial" panose="020B0604020202020204" pitchFamily="34" charset="0"/>
                          <a:cs typeface="Arial" panose="020B0604020202020204" pitchFamily="34" charset="0"/>
                        </a:rPr>
                        <a:t>array to hold the module’s configuration set. The contents of this data structure are implementation specific. </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Description</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400" b="0" dirty="0" err="1" smtClean="0">
                          <a:latin typeface="Arial" panose="020B0604020202020204" pitchFamily="34" charset="0"/>
                          <a:cs typeface="Arial" panose="020B0604020202020204" pitchFamily="34" charset="0"/>
                        </a:rPr>
                        <a:t>Configuration</a:t>
                      </a:r>
                      <a:r>
                        <a:rPr lang="es-MX" sz="1400" b="0" baseline="0" dirty="0" smtClean="0">
                          <a:latin typeface="Arial" panose="020B0604020202020204" pitchFamily="34" charset="0"/>
                          <a:cs typeface="Arial" panose="020B0604020202020204" pitchFamily="34" charset="0"/>
                        </a:rPr>
                        <a:t> of </a:t>
                      </a:r>
                      <a:r>
                        <a:rPr lang="es-MX" sz="1400" b="0" baseline="0" dirty="0" err="1" smtClean="0">
                          <a:latin typeface="Arial" panose="020B0604020202020204" pitchFamily="34" charset="0"/>
                          <a:cs typeface="Arial" panose="020B0604020202020204" pitchFamily="34" charset="0"/>
                        </a:rPr>
                        <a:t>members</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period</a:t>
                      </a:r>
                      <a:r>
                        <a:rPr lang="es-MX" sz="1400" b="0" baseline="0" dirty="0" smtClean="0">
                          <a:latin typeface="Arial" panose="020B0604020202020204" pitchFamily="34" charset="0"/>
                          <a:cs typeface="Arial" panose="020B0604020202020204" pitchFamily="34" charset="0"/>
                        </a:rPr>
                        <a:t>, offset and </a:t>
                      </a:r>
                      <a:r>
                        <a:rPr lang="es-MX" sz="1400" b="0" baseline="0" dirty="0" err="1" smtClean="0">
                          <a:latin typeface="Arial" panose="020B0604020202020204" pitchFamily="34" charset="0"/>
                          <a:cs typeface="Arial" panose="020B0604020202020204" pitchFamily="34" charset="0"/>
                        </a:rPr>
                        <a:t>function</a:t>
                      </a:r>
                      <a:r>
                        <a:rPr lang="es-MX" sz="1400" b="0" baseline="0" dirty="0" smtClean="0">
                          <a:latin typeface="Arial" panose="020B0604020202020204" pitchFamily="34" charset="0"/>
                          <a:cs typeface="Arial" panose="020B0604020202020204" pitchFamily="34" charset="0"/>
                        </a:rPr>
                        <a:t> of </a:t>
                      </a:r>
                      <a:r>
                        <a:rPr lang="es-MX" sz="1400" b="0" baseline="0" dirty="0" err="1" smtClean="0">
                          <a:latin typeface="Arial" panose="020B0604020202020204" pitchFamily="34" charset="0"/>
                          <a:cs typeface="Arial" panose="020B0604020202020204" pitchFamily="34" charset="0"/>
                        </a:rPr>
                        <a:t>the</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tasks</a:t>
                      </a:r>
                      <a:endParaRPr lang="es-MX" sz="1400" b="0" dirty="0" smtClean="0">
                        <a:latin typeface="Arial" panose="020B0604020202020204" pitchFamily="34" charset="0"/>
                        <a:cs typeface="Arial" panose="020B0604020202020204" pitchFamily="34" charset="0"/>
                      </a:endParaRPr>
                    </a:p>
                  </a:txBody>
                  <a:tcPr/>
                </a:tc>
                <a:tc hMerge="1">
                  <a:txBody>
                    <a:bodyPr/>
                    <a:lstStyle/>
                    <a:p>
                      <a:endParaRPr lang="es-MX" dirty="0"/>
                    </a:p>
                  </a:txBody>
                  <a:tcPr/>
                </a:tc>
              </a:tr>
            </a:tbl>
          </a:graphicData>
        </a:graphic>
      </p:graphicFrame>
    </p:spTree>
    <p:extLst>
      <p:ext uri="{BB962C8B-B14F-4D97-AF65-F5344CB8AC3E}">
        <p14:creationId xmlns:p14="http://schemas.microsoft.com/office/powerpoint/2010/main" val="3770618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925690"/>
          </a:xfrm>
        </p:spPr>
        <p:txBody>
          <a:bodyPr>
            <a:normAutofit fontScale="90000"/>
          </a:bodyPr>
          <a:lstStyle/>
          <a:p>
            <a:r>
              <a:rPr lang="es-MX" dirty="0" err="1"/>
              <a:t>Public</a:t>
            </a:r>
            <a:r>
              <a:rPr lang="es-MX" dirty="0"/>
              <a:t> </a:t>
            </a:r>
            <a:r>
              <a:rPr lang="es-MX" dirty="0" err="1"/>
              <a:t>Function</a:t>
            </a:r>
            <a:r>
              <a:rPr lang="es-MX" dirty="0"/>
              <a:t> </a:t>
            </a:r>
            <a:r>
              <a:rPr lang="es-MX" dirty="0" err="1"/>
              <a:t>Definitions</a:t>
            </a:r>
            <a:r>
              <a:rPr lang="es-MX" dirty="0"/>
              <a:t> </a:t>
            </a:r>
            <a:r>
              <a:rPr lang="es-MX" dirty="0" smtClean="0"/>
              <a:t/>
            </a:r>
            <a:br>
              <a:rPr lang="es-MX" dirty="0" smtClean="0"/>
            </a:br>
            <a:r>
              <a:rPr lang="en-US" sz="1800" dirty="0"/>
              <a:t>Public functions shall be exported in </a:t>
            </a:r>
            <a:r>
              <a:rPr lang="en-US" sz="1800" dirty="0" err="1" smtClean="0"/>
              <a:t>SchModule.h</a:t>
            </a:r>
            <a:r>
              <a:rPr lang="en-US" sz="1800" dirty="0" smtClean="0"/>
              <a:t> </a:t>
            </a:r>
            <a:r>
              <a:rPr lang="en-US" sz="1800" dirty="0"/>
              <a:t>file and defined in </a:t>
            </a:r>
            <a:r>
              <a:rPr lang="en-US" sz="1800" dirty="0" err="1" smtClean="0"/>
              <a:t>SchModule.c</a:t>
            </a:r>
            <a:r>
              <a:rPr lang="en-US" sz="1800" dirty="0" smtClean="0"/>
              <a:t> </a:t>
            </a:r>
            <a:r>
              <a:rPr lang="en-US" sz="1800" dirty="0"/>
              <a:t>file. </a:t>
            </a:r>
            <a:endParaRPr lang="es-MX" sz="1800" dirty="0"/>
          </a:p>
        </p:txBody>
      </p:sp>
      <p:graphicFrame>
        <p:nvGraphicFramePr>
          <p:cNvPr id="3" name="Tabla 2"/>
          <p:cNvGraphicFramePr>
            <a:graphicFrameLocks noGrp="1"/>
          </p:cNvGraphicFramePr>
          <p:nvPr>
            <p:extLst>
              <p:ext uri="{D42A27DB-BD31-4B8C-83A1-F6EECF244321}">
                <p14:modId xmlns:p14="http://schemas.microsoft.com/office/powerpoint/2010/main" val="1772493531"/>
              </p:ext>
            </p:extLst>
          </p:nvPr>
        </p:nvGraphicFramePr>
        <p:xfrm>
          <a:off x="677334" y="1535290"/>
          <a:ext cx="8127999" cy="2534920"/>
        </p:xfrm>
        <a:graphic>
          <a:graphicData uri="http://schemas.openxmlformats.org/drawingml/2006/table">
            <a:tbl>
              <a:tblPr firstRow="1" bandRow="1">
                <a:tableStyleId>{5C22544A-7EE6-4342-B048-85BDC9FD1C3A}</a:tableStyleId>
              </a:tblPr>
              <a:tblGrid>
                <a:gridCol w="1320799"/>
                <a:gridCol w="1749779"/>
                <a:gridCol w="5057421"/>
              </a:tblGrid>
              <a:tr h="0">
                <a:tc>
                  <a:txBody>
                    <a:bodyPr/>
                    <a:lstStyle/>
                    <a:p>
                      <a:r>
                        <a:rPr lang="es-MX" sz="1400" b="0" dirty="0" err="1" smtClean="0">
                          <a:latin typeface="Arial" panose="020B0604020202020204" pitchFamily="34" charset="0"/>
                          <a:cs typeface="Arial" panose="020B0604020202020204" pitchFamily="34" charset="0"/>
                        </a:rPr>
                        <a:t>Name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s-MX" sz="1400" b="1" kern="1200" dirty="0" err="1" smtClean="0">
                          <a:solidFill>
                            <a:schemeClr val="lt1"/>
                          </a:solidFill>
                          <a:latin typeface="Arial" panose="020B0604020202020204" pitchFamily="34" charset="0"/>
                          <a:ea typeface="+mn-ea"/>
                          <a:cs typeface="Arial" panose="020B0604020202020204" pitchFamily="34" charset="0"/>
                        </a:rPr>
                        <a:t>INTC_InstallINTCInterruptHandler</a:t>
                      </a:r>
                      <a:endParaRPr lang="es-MX" sz="1400" b="0" dirty="0">
                        <a:latin typeface="Arial" panose="020B0604020202020204" pitchFamily="34" charset="0"/>
                        <a:cs typeface="Arial" panose="020B0604020202020204" pitchFamily="34" charset="0"/>
                      </a:endParaRPr>
                    </a:p>
                  </a:txBody>
                  <a:tcPr/>
                </a:tc>
                <a:tc hMerge="1">
                  <a:txBody>
                    <a:bodyPr/>
                    <a:lstStyle/>
                    <a:p>
                      <a:endParaRPr lang="es-MX" dirty="0"/>
                    </a:p>
                  </a:txBody>
                  <a:tcPr/>
                </a:tc>
              </a:tr>
              <a:tr h="370840">
                <a:tc>
                  <a:txBody>
                    <a:bodyPr/>
                    <a:lstStyle/>
                    <a:p>
                      <a:r>
                        <a:rPr lang="es-MX" sz="1400" b="0" dirty="0" err="1" smtClean="0">
                          <a:latin typeface="Arial" panose="020B0604020202020204" pitchFamily="34" charset="0"/>
                          <a:cs typeface="Arial" panose="020B0604020202020204" pitchFamily="34" charset="0"/>
                        </a:rPr>
                        <a:t>syntax</a:t>
                      </a:r>
                      <a:endParaRPr lang="es-MX" sz="1400" b="0" dirty="0">
                        <a:latin typeface="Arial" panose="020B0604020202020204" pitchFamily="34" charset="0"/>
                        <a:cs typeface="Arial" panose="020B0604020202020204" pitchFamily="34" charset="0"/>
                      </a:endParaRPr>
                    </a:p>
                  </a:txBody>
                  <a:tcPr/>
                </a:tc>
                <a:tc gridSpan="2">
                  <a:txBody>
                    <a:bodyPr/>
                    <a:lstStyle/>
                    <a:p>
                      <a:r>
                        <a:rPr lang="es-MX" sz="1400" b="0" dirty="0" err="1" smtClean="0">
                          <a:latin typeface="Arial" panose="020B0604020202020204" pitchFamily="34" charset="0"/>
                          <a:cs typeface="Arial" panose="020B0604020202020204" pitchFamily="34" charset="0"/>
                        </a:rPr>
                        <a:t>Void</a:t>
                      </a:r>
                      <a:r>
                        <a:rPr lang="es-MX" sz="1400" b="0" dirty="0" smtClean="0">
                          <a:latin typeface="Arial" panose="020B0604020202020204" pitchFamily="34" charset="0"/>
                          <a:cs typeface="Arial" panose="020B0604020202020204" pitchFamily="34" charset="0"/>
                        </a:rPr>
                        <a:t> </a:t>
                      </a:r>
                      <a:r>
                        <a:rPr lang="es-MX" sz="1400" b="0" kern="1200" dirty="0" err="1" smtClean="0">
                          <a:solidFill>
                            <a:schemeClr val="tx1"/>
                          </a:solidFill>
                          <a:latin typeface="Arial" panose="020B0604020202020204" pitchFamily="34" charset="0"/>
                          <a:ea typeface="+mn-ea"/>
                          <a:cs typeface="Arial" panose="020B0604020202020204" pitchFamily="34" charset="0"/>
                        </a:rPr>
                        <a:t>INTC_InstallINTCInterruptHandler</a:t>
                      </a:r>
                      <a:r>
                        <a:rPr lang="es-MX" sz="1400" b="0" kern="1200" dirty="0" smtClean="0">
                          <a:solidFill>
                            <a:schemeClr val="tx1"/>
                          </a:solidFill>
                          <a:latin typeface="Arial" panose="020B0604020202020204" pitchFamily="34" charset="0"/>
                          <a:ea typeface="+mn-ea"/>
                          <a:cs typeface="Arial" panose="020B0604020202020204" pitchFamily="34" charset="0"/>
                        </a:rPr>
                        <a:t>(</a:t>
                      </a:r>
                      <a:r>
                        <a:rPr lang="es-MX" sz="1400" b="0" kern="1200" dirty="0" err="1" smtClean="0">
                          <a:solidFill>
                            <a:schemeClr val="tx1"/>
                          </a:solidFill>
                          <a:latin typeface="Arial" panose="020B0604020202020204" pitchFamily="34" charset="0"/>
                          <a:ea typeface="+mn-ea"/>
                          <a:cs typeface="Arial" panose="020B0604020202020204" pitchFamily="34" charset="0"/>
                        </a:rPr>
                        <a:t>function</a:t>
                      </a:r>
                      <a:r>
                        <a:rPr lang="es-MX" sz="1400" b="0" kern="1200" dirty="0" smtClean="0">
                          <a:solidFill>
                            <a:schemeClr val="tx1"/>
                          </a:solidFill>
                          <a:latin typeface="Arial" panose="020B0604020202020204" pitchFamily="34" charset="0"/>
                          <a:ea typeface="+mn-ea"/>
                          <a:cs typeface="Arial" panose="020B0604020202020204" pitchFamily="34" charset="0"/>
                        </a:rPr>
                        <a:t>, port,1)</a:t>
                      </a:r>
                      <a:endParaRPr lang="es-MX" sz="1400" b="0" dirty="0">
                        <a:solidFill>
                          <a:schemeClr val="tx1"/>
                        </a:solidFill>
                        <a:latin typeface="Arial" panose="020B0604020202020204" pitchFamily="34" charset="0"/>
                        <a:cs typeface="Arial" panose="020B0604020202020204" pitchFamily="34" charset="0"/>
                      </a:endParaRPr>
                    </a:p>
                  </a:txBody>
                  <a:tcPr/>
                </a:tc>
                <a:tc hMerge="1">
                  <a:txBody>
                    <a:bodyPr/>
                    <a:lstStyle/>
                    <a:p>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Parameters</a:t>
                      </a:r>
                      <a:r>
                        <a:rPr lang="es-MX" sz="1400" b="0" dirty="0" smtClean="0">
                          <a:latin typeface="Arial" panose="020B0604020202020204" pitchFamily="34" charset="0"/>
                          <a:cs typeface="Arial" panose="020B0604020202020204" pitchFamily="34" charset="0"/>
                        </a:rPr>
                        <a:t>(in/</a:t>
                      </a:r>
                      <a:r>
                        <a:rPr lang="es-MX" sz="1400" b="0" dirty="0" err="1" smtClean="0">
                          <a:latin typeface="Arial" panose="020B0604020202020204" pitchFamily="34" charset="0"/>
                          <a:cs typeface="Arial" panose="020B0604020202020204" pitchFamily="34" charset="0"/>
                        </a:rPr>
                        <a:t>out</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Function</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type</a:t>
                      </a:r>
                      <a:endParaRPr lang="es-MX" sz="1400" b="0" dirty="0">
                        <a:latin typeface="Arial" panose="020B0604020202020204" pitchFamily="34" charset="0"/>
                        <a:cs typeface="Arial" panose="020B0604020202020204" pitchFamily="34" charset="0"/>
                      </a:endParaRPr>
                    </a:p>
                  </a:txBody>
                  <a:tcPr/>
                </a:tc>
                <a:tc>
                  <a:txBody>
                    <a:bodyPr/>
                    <a:lstStyle/>
                    <a:p>
                      <a:r>
                        <a:rPr lang="es-MX" sz="1400" b="0" kern="1200" dirty="0" err="1" smtClean="0">
                          <a:solidFill>
                            <a:schemeClr val="dk1"/>
                          </a:solidFill>
                          <a:latin typeface="Arial" panose="020B0604020202020204" pitchFamily="34" charset="0"/>
                          <a:ea typeface="+mn-ea"/>
                          <a:cs typeface="Arial" panose="020B0604020202020204" pitchFamily="34" charset="0"/>
                        </a:rPr>
                        <a:t>handlerFn</a:t>
                      </a:r>
                      <a:r>
                        <a:rPr lang="en-US"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r>
              <a:tr h="289560">
                <a:tc>
                  <a:txBody>
                    <a:bodyPr/>
                    <a:lstStyle/>
                    <a:p>
                      <a:r>
                        <a:rPr lang="es-MX" sz="1400" b="0" dirty="0" smtClean="0">
                          <a:latin typeface="Arial" panose="020B0604020202020204" pitchFamily="34" charset="0"/>
                          <a:cs typeface="Arial" panose="020B0604020202020204" pitchFamily="34" charset="0"/>
                        </a:rPr>
                        <a:t>Parameter2(in/</a:t>
                      </a:r>
                      <a:r>
                        <a:rPr lang="es-MX" sz="1400" b="0" dirty="0" err="1" smtClean="0">
                          <a:latin typeface="Arial" panose="020B0604020202020204" pitchFamily="34" charset="0"/>
                          <a:cs typeface="Arial" panose="020B0604020202020204" pitchFamily="34" charset="0"/>
                        </a:rPr>
                        <a:t>out</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400" b="0" dirty="0" smtClean="0">
                          <a:latin typeface="Arial" panose="020B0604020202020204" pitchFamily="34" charset="0"/>
                          <a:cs typeface="Arial" panose="020B0604020202020204" pitchFamily="34" charset="0"/>
                        </a:rPr>
                        <a:t>Port(N)</a:t>
                      </a:r>
                    </a:p>
                  </a:txBody>
                  <a:tcPr/>
                </a:tc>
                <a:tc>
                  <a:txBody>
                    <a:bodyPr/>
                    <a:lstStyle/>
                    <a:p>
                      <a:r>
                        <a:rPr lang="es-MX" sz="1400" b="0" kern="1200" dirty="0" err="1" smtClean="0">
                          <a:solidFill>
                            <a:schemeClr val="dk1"/>
                          </a:solidFill>
                          <a:latin typeface="Arial" panose="020B0604020202020204" pitchFamily="34" charset="0"/>
                          <a:ea typeface="+mn-ea"/>
                          <a:cs typeface="Arial" panose="020B0604020202020204" pitchFamily="34" charset="0"/>
                        </a:rPr>
                        <a:t>unsigned</a:t>
                      </a:r>
                      <a:r>
                        <a:rPr lang="es-MX" sz="1400" b="0" kern="1200" dirty="0" smtClean="0">
                          <a:solidFill>
                            <a:schemeClr val="dk1"/>
                          </a:solidFill>
                          <a:latin typeface="Arial" panose="020B0604020202020204" pitchFamily="34" charset="0"/>
                          <a:ea typeface="+mn-ea"/>
                          <a:cs typeface="Arial" panose="020B0604020202020204" pitchFamily="34" charset="0"/>
                        </a:rPr>
                        <a:t> short </a:t>
                      </a:r>
                      <a:r>
                        <a:rPr lang="es-MX" sz="1400" b="0" kern="1200" dirty="0" err="1" smtClean="0">
                          <a:solidFill>
                            <a:schemeClr val="dk1"/>
                          </a:solidFill>
                          <a:latin typeface="Arial" panose="020B0604020202020204" pitchFamily="34" charset="0"/>
                          <a:ea typeface="+mn-ea"/>
                          <a:cs typeface="Arial" panose="020B0604020202020204" pitchFamily="34" charset="0"/>
                        </a:rPr>
                        <a:t>vectorNum</a:t>
                      </a:r>
                      <a:r>
                        <a:rPr lang="es-MX" sz="1400" b="0" kern="1200" dirty="0" smtClean="0">
                          <a:solidFill>
                            <a:schemeClr val="dk1"/>
                          </a:solidFill>
                          <a:latin typeface="Arial" panose="020B0604020202020204" pitchFamily="34" charset="0"/>
                          <a:ea typeface="+mn-ea"/>
                          <a:cs typeface="Arial" panose="020B0604020202020204" pitchFamily="34" charset="0"/>
                        </a:rPr>
                        <a:t> </a:t>
                      </a:r>
                      <a:r>
                        <a:rPr lang="es-MX" sz="1400" b="0" dirty="0" err="1" smtClean="0">
                          <a:latin typeface="Arial" panose="020B0604020202020204" pitchFamily="34" charset="0"/>
                          <a:cs typeface="Arial" panose="020B0604020202020204" pitchFamily="34" charset="0"/>
                        </a:rPr>
                        <a:t>Configuration</a:t>
                      </a:r>
                      <a:r>
                        <a:rPr lang="es-MX" sz="1400" b="0" dirty="0" smtClean="0">
                          <a:latin typeface="Arial" panose="020B0604020202020204" pitchFamily="34" charset="0"/>
                          <a:cs typeface="Arial" panose="020B0604020202020204" pitchFamily="34" charset="0"/>
                        </a:rPr>
                        <a:t> of </a:t>
                      </a:r>
                      <a:r>
                        <a:rPr lang="es-MX" sz="1400" b="0" dirty="0" err="1" smtClean="0">
                          <a:latin typeface="Arial" panose="020B0604020202020204" pitchFamily="34" charset="0"/>
                          <a:cs typeface="Arial" panose="020B0604020202020204" pitchFamily="34" charset="0"/>
                        </a:rPr>
                        <a:t>required</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port</a:t>
                      </a:r>
                      <a:r>
                        <a:rPr lang="es-MX" sz="1400" b="0" baseline="0" dirty="0" smtClean="0">
                          <a:latin typeface="Arial" panose="020B0604020202020204" pitchFamily="34" charset="0"/>
                          <a:cs typeface="Arial" panose="020B0604020202020204" pitchFamily="34" charset="0"/>
                        </a:rPr>
                        <a:t> of </a:t>
                      </a:r>
                      <a:r>
                        <a:rPr lang="es-MX" sz="1400" b="0" baseline="0" dirty="0" err="1" smtClean="0">
                          <a:latin typeface="Arial" panose="020B0604020202020204" pitchFamily="34" charset="0"/>
                          <a:cs typeface="Arial" panose="020B0604020202020204" pitchFamily="34" charset="0"/>
                        </a:rPr>
                        <a:t>the</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board</a:t>
                      </a:r>
                      <a:endParaRPr lang="es-MX" sz="1400" b="0" dirty="0">
                        <a:latin typeface="Arial" panose="020B0604020202020204" pitchFamily="34" charset="0"/>
                        <a:cs typeface="Arial" panose="020B0604020202020204" pitchFamily="34" charset="0"/>
                      </a:endParaRPr>
                    </a:p>
                  </a:txBody>
                  <a:tcPr/>
                </a:tc>
              </a:tr>
              <a:tr h="289560">
                <a:tc>
                  <a:txBody>
                    <a:bodyPr/>
                    <a:lstStyle/>
                    <a:p>
                      <a:r>
                        <a:rPr lang="es-MX" sz="1400" b="0" dirty="0" smtClean="0">
                          <a:latin typeface="Arial" panose="020B0604020202020204" pitchFamily="34" charset="0"/>
                          <a:cs typeface="Arial" panose="020B0604020202020204" pitchFamily="34" charset="0"/>
                        </a:rPr>
                        <a:t>Parameter3(in/</a:t>
                      </a:r>
                      <a:r>
                        <a:rPr lang="es-MX" sz="1400" b="0" dirty="0" err="1" smtClean="0">
                          <a:latin typeface="Arial" panose="020B0604020202020204" pitchFamily="34" charset="0"/>
                          <a:cs typeface="Arial" panose="020B0604020202020204" pitchFamily="34" charset="0"/>
                        </a:rPr>
                        <a:t>out</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s-MX" sz="1400" b="0" dirty="0" smtClean="0">
                        <a:latin typeface="Arial" panose="020B0604020202020204" pitchFamily="34" charset="0"/>
                        <a:cs typeface="Arial" panose="020B0604020202020204" pitchFamily="34" charset="0"/>
                      </a:endParaRPr>
                    </a:p>
                  </a:txBody>
                  <a:tcPr/>
                </a:tc>
                <a:tc>
                  <a:txBody>
                    <a:bodyPr/>
                    <a:lstStyle/>
                    <a:p>
                      <a:r>
                        <a:rPr lang="es-MX" sz="1400" b="0" kern="1200" dirty="0" err="1" smtClean="0">
                          <a:solidFill>
                            <a:schemeClr val="dk1"/>
                          </a:solidFill>
                          <a:latin typeface="Arial" panose="020B0604020202020204" pitchFamily="34" charset="0"/>
                          <a:ea typeface="+mn-ea"/>
                          <a:cs typeface="Arial" panose="020B0604020202020204" pitchFamily="34" charset="0"/>
                        </a:rPr>
                        <a:t>unsigned</a:t>
                      </a:r>
                      <a:r>
                        <a:rPr lang="es-MX" sz="1400" b="0" kern="1200" dirty="0" smtClean="0">
                          <a:solidFill>
                            <a:schemeClr val="dk1"/>
                          </a:solidFill>
                          <a:latin typeface="Arial" panose="020B0604020202020204" pitchFamily="34" charset="0"/>
                          <a:ea typeface="+mn-ea"/>
                          <a:cs typeface="Arial" panose="020B0604020202020204" pitchFamily="34" charset="0"/>
                        </a:rPr>
                        <a:t> </a:t>
                      </a:r>
                      <a:r>
                        <a:rPr lang="es-MX" sz="1400" b="0" kern="1200" dirty="0" err="1" smtClean="0">
                          <a:solidFill>
                            <a:schemeClr val="dk1"/>
                          </a:solidFill>
                          <a:latin typeface="Arial" panose="020B0604020202020204" pitchFamily="34" charset="0"/>
                          <a:ea typeface="+mn-ea"/>
                          <a:cs typeface="Arial" panose="020B0604020202020204" pitchFamily="34" charset="0"/>
                        </a:rPr>
                        <a:t>char</a:t>
                      </a:r>
                      <a:r>
                        <a:rPr lang="es-MX" sz="1400" b="0" kern="1200" dirty="0" smtClean="0">
                          <a:solidFill>
                            <a:schemeClr val="dk1"/>
                          </a:solidFill>
                          <a:latin typeface="Arial" panose="020B0604020202020204" pitchFamily="34" charset="0"/>
                          <a:ea typeface="+mn-ea"/>
                          <a:cs typeface="Arial" panose="020B0604020202020204" pitchFamily="34" charset="0"/>
                        </a:rPr>
                        <a:t> </a:t>
                      </a:r>
                      <a:r>
                        <a:rPr lang="es-MX" sz="1400" b="0" kern="1200" dirty="0" err="1" smtClean="0">
                          <a:solidFill>
                            <a:schemeClr val="dk1"/>
                          </a:solidFill>
                          <a:latin typeface="Arial" panose="020B0604020202020204" pitchFamily="34" charset="0"/>
                          <a:ea typeface="+mn-ea"/>
                          <a:cs typeface="Arial" panose="020B0604020202020204" pitchFamily="34" charset="0"/>
                        </a:rPr>
                        <a:t>psrPriority</a:t>
                      </a:r>
                      <a:endParaRPr lang="es-MX" sz="1400" b="0" dirty="0">
                        <a:latin typeface="Arial" panose="020B0604020202020204" pitchFamily="34" charset="0"/>
                        <a:cs typeface="Arial" panose="020B0604020202020204" pitchFamily="34" charset="0"/>
                      </a:endParaRPr>
                    </a:p>
                  </a:txBody>
                  <a:tcPr/>
                </a:tc>
              </a:tr>
              <a:tr h="259080">
                <a:tc>
                  <a:txBody>
                    <a:bodyPr/>
                    <a:lstStyle/>
                    <a:p>
                      <a:r>
                        <a:rPr lang="es-MX" sz="1400" b="0" dirty="0" err="1" smtClean="0">
                          <a:latin typeface="Arial" panose="020B0604020202020204" pitchFamily="34" charset="0"/>
                          <a:cs typeface="Arial" panose="020B0604020202020204" pitchFamily="34" charset="0"/>
                        </a:rPr>
                        <a:t>Description</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400" b="0" dirty="0" err="1" smtClean="0">
                          <a:latin typeface="Arial" panose="020B0604020202020204" pitchFamily="34" charset="0"/>
                          <a:cs typeface="Arial" panose="020B0604020202020204" pitchFamily="34" charset="0"/>
                        </a:rPr>
                        <a:t>Configuration</a:t>
                      </a:r>
                      <a:r>
                        <a:rPr lang="es-MX" sz="1400" b="0" baseline="0" dirty="0" smtClean="0">
                          <a:latin typeface="Arial" panose="020B0604020202020204" pitchFamily="34" charset="0"/>
                          <a:cs typeface="Arial" panose="020B0604020202020204" pitchFamily="34" charset="0"/>
                        </a:rPr>
                        <a:t> of </a:t>
                      </a:r>
                      <a:r>
                        <a:rPr lang="es-MX" sz="1400" b="0" baseline="0" dirty="0" err="1" smtClean="0">
                          <a:latin typeface="Arial" panose="020B0604020202020204" pitchFamily="34" charset="0"/>
                          <a:cs typeface="Arial" panose="020B0604020202020204" pitchFamily="34" charset="0"/>
                        </a:rPr>
                        <a:t>interrupts</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handler</a:t>
                      </a:r>
                      <a:endParaRPr lang="es-MX" sz="1400" b="0" dirty="0" smtClean="0">
                        <a:latin typeface="Arial" panose="020B0604020202020204" pitchFamily="34" charset="0"/>
                        <a:cs typeface="Arial" panose="020B0604020202020204" pitchFamily="34" charset="0"/>
                      </a:endParaRPr>
                    </a:p>
                  </a:txBody>
                  <a:tcPr/>
                </a:tc>
                <a:tc hMerge="1">
                  <a:txBody>
                    <a:bodyPr/>
                    <a:lstStyle/>
                    <a:p>
                      <a:endParaRPr lang="es-MX" dirty="0"/>
                    </a:p>
                  </a:txBody>
                  <a:tcPr/>
                </a:tc>
              </a:tr>
            </a:tbl>
          </a:graphicData>
        </a:graphic>
      </p:graphicFrame>
      <p:sp>
        <p:nvSpPr>
          <p:cNvPr id="6" name="CuadroTexto 5"/>
          <p:cNvSpPr txBox="1"/>
          <p:nvPr/>
        </p:nvSpPr>
        <p:spPr>
          <a:xfrm>
            <a:off x="677333" y="4639733"/>
            <a:ext cx="8127999" cy="646331"/>
          </a:xfrm>
          <a:prstGeom prst="rect">
            <a:avLst/>
          </a:prstGeom>
          <a:noFill/>
        </p:spPr>
        <p:txBody>
          <a:bodyPr wrap="square" rtlCol="0">
            <a:spAutoFit/>
          </a:bodyPr>
          <a:lstStyle/>
          <a:p>
            <a:r>
              <a:rPr lang="es-MX" dirty="0"/>
              <a:t> DESCRIPTION:  </a:t>
            </a:r>
            <a:r>
              <a:rPr lang="es-MX" dirty="0" err="1"/>
              <a:t>Contains</a:t>
            </a:r>
            <a:r>
              <a:rPr lang="es-MX" dirty="0"/>
              <a:t> </a:t>
            </a:r>
            <a:r>
              <a:rPr lang="es-MX" dirty="0" err="1"/>
              <a:t>an</a:t>
            </a:r>
            <a:r>
              <a:rPr lang="es-MX" dirty="0"/>
              <a:t> </a:t>
            </a:r>
            <a:r>
              <a:rPr lang="es-MX" dirty="0" err="1"/>
              <a:t>implementations</a:t>
            </a:r>
            <a:r>
              <a:rPr lang="es-MX" dirty="0"/>
              <a:t> of </a:t>
            </a:r>
            <a:r>
              <a:rPr lang="es-MX" dirty="0" err="1"/>
              <a:t>generic</a:t>
            </a:r>
            <a:r>
              <a:rPr lang="es-MX" dirty="0"/>
              <a:t> </a:t>
            </a:r>
            <a:r>
              <a:rPr lang="es-MX" dirty="0" err="1"/>
              <a:t>interrupt</a:t>
            </a:r>
            <a:r>
              <a:rPr lang="es-MX" dirty="0"/>
              <a:t>      </a:t>
            </a:r>
          </a:p>
          <a:p>
            <a:r>
              <a:rPr lang="en-US" dirty="0"/>
              <a:t> </a:t>
            </a:r>
            <a:r>
              <a:rPr lang="en-US" dirty="0" smtClean="0"/>
              <a:t>controller </a:t>
            </a:r>
            <a:r>
              <a:rPr lang="en-US" dirty="0"/>
              <a:t>handling routines for the MPC56xx and PX MCU families.</a:t>
            </a:r>
            <a:endParaRPr lang="es-MX" dirty="0"/>
          </a:p>
        </p:txBody>
      </p:sp>
    </p:spTree>
    <p:extLst>
      <p:ext uri="{BB962C8B-B14F-4D97-AF65-F5344CB8AC3E}">
        <p14:creationId xmlns:p14="http://schemas.microsoft.com/office/powerpoint/2010/main" val="71498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2374287867"/>
              </p:ext>
            </p:extLst>
          </p:nvPr>
        </p:nvGraphicFramePr>
        <p:xfrm>
          <a:off x="688623" y="2223912"/>
          <a:ext cx="8127999" cy="1498600"/>
        </p:xfrm>
        <a:graphic>
          <a:graphicData uri="http://schemas.openxmlformats.org/drawingml/2006/table">
            <a:tbl>
              <a:tblPr firstRow="1" bandRow="1">
                <a:tableStyleId>{5C22544A-7EE6-4342-B048-85BDC9FD1C3A}</a:tableStyleId>
              </a:tblPr>
              <a:tblGrid>
                <a:gridCol w="1320799"/>
                <a:gridCol w="1749779"/>
                <a:gridCol w="5057421"/>
              </a:tblGrid>
              <a:tr h="0">
                <a:tc>
                  <a:txBody>
                    <a:bodyPr/>
                    <a:lstStyle/>
                    <a:p>
                      <a:r>
                        <a:rPr lang="es-MX" sz="1400" b="0" dirty="0" err="1" smtClean="0">
                          <a:latin typeface="Arial" panose="020B0604020202020204" pitchFamily="34" charset="0"/>
                          <a:cs typeface="Arial" panose="020B0604020202020204" pitchFamily="34" charset="0"/>
                        </a:rPr>
                        <a:t>Name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s-MX" sz="1400" b="0" kern="1200" dirty="0" err="1" smtClean="0">
                          <a:solidFill>
                            <a:schemeClr val="lt1"/>
                          </a:solidFill>
                          <a:latin typeface="Arial" panose="020B0604020202020204" pitchFamily="34" charset="0"/>
                          <a:ea typeface="+mn-ea"/>
                          <a:cs typeface="Arial" panose="020B0604020202020204" pitchFamily="34" charset="0"/>
                        </a:rPr>
                        <a:t>INTC_INTCInterruptHandler</a:t>
                      </a:r>
                      <a:endParaRPr lang="es-MX" sz="1400" b="0" dirty="0">
                        <a:latin typeface="Arial" panose="020B0604020202020204" pitchFamily="34" charset="0"/>
                        <a:cs typeface="Arial" panose="020B0604020202020204" pitchFamily="34" charset="0"/>
                      </a:endParaRPr>
                    </a:p>
                  </a:txBody>
                  <a:tcPr/>
                </a:tc>
                <a:tc hMerge="1">
                  <a:txBody>
                    <a:bodyPr/>
                    <a:lstStyle/>
                    <a:p>
                      <a:endParaRPr lang="es-MX" dirty="0"/>
                    </a:p>
                  </a:txBody>
                  <a:tcPr/>
                </a:tc>
              </a:tr>
              <a:tr h="370840">
                <a:tc>
                  <a:txBody>
                    <a:bodyPr/>
                    <a:lstStyle/>
                    <a:p>
                      <a:r>
                        <a:rPr lang="es-MX" sz="1400" b="0" dirty="0" err="1" smtClean="0">
                          <a:latin typeface="Arial" panose="020B0604020202020204" pitchFamily="34" charset="0"/>
                          <a:cs typeface="Arial" panose="020B0604020202020204" pitchFamily="34" charset="0"/>
                        </a:rPr>
                        <a:t>syntax</a:t>
                      </a:r>
                      <a:endParaRPr lang="es-MX" sz="1400" b="0" dirty="0">
                        <a:latin typeface="Arial" panose="020B0604020202020204" pitchFamily="34" charset="0"/>
                        <a:cs typeface="Arial" panose="020B0604020202020204" pitchFamily="34" charset="0"/>
                      </a:endParaRPr>
                    </a:p>
                  </a:txBody>
                  <a:tcPr/>
                </a:tc>
                <a:tc gridSpan="2">
                  <a:txBody>
                    <a:bodyPr/>
                    <a:lstStyle/>
                    <a:p>
                      <a:r>
                        <a:rPr lang="es-MX" sz="1400" b="0" dirty="0" err="1" smtClean="0">
                          <a:latin typeface="Arial" panose="020B0604020202020204" pitchFamily="34" charset="0"/>
                          <a:cs typeface="Arial" panose="020B0604020202020204" pitchFamily="34" charset="0"/>
                        </a:rPr>
                        <a:t>Void</a:t>
                      </a:r>
                      <a:r>
                        <a:rPr lang="es-MX" sz="1400" b="0" dirty="0" smtClean="0">
                          <a:latin typeface="Arial" panose="020B0604020202020204" pitchFamily="34" charset="0"/>
                          <a:cs typeface="Arial" panose="020B0604020202020204" pitchFamily="34" charset="0"/>
                        </a:rPr>
                        <a:t> </a:t>
                      </a:r>
                      <a:r>
                        <a:rPr lang="es-MX" sz="1400" b="0" kern="1200" dirty="0" err="1" smtClean="0">
                          <a:solidFill>
                            <a:schemeClr val="dk1"/>
                          </a:solidFill>
                          <a:latin typeface="Arial" panose="020B0604020202020204" pitchFamily="34" charset="0"/>
                          <a:ea typeface="+mn-ea"/>
                          <a:cs typeface="Arial" panose="020B0604020202020204" pitchFamily="34" charset="0"/>
                        </a:rPr>
                        <a:t>INTC_INTCInterruptHandler</a:t>
                      </a:r>
                      <a:r>
                        <a:rPr lang="es-MX" sz="1400" b="0" kern="1200" dirty="0" smtClean="0">
                          <a:solidFill>
                            <a:schemeClr val="dk1"/>
                          </a:solidFill>
                          <a:latin typeface="Arial" panose="020B0604020202020204" pitchFamily="34" charset="0"/>
                          <a:ea typeface="+mn-ea"/>
                          <a:cs typeface="Arial" panose="020B0604020202020204" pitchFamily="34" charset="0"/>
                        </a:rPr>
                        <a:t> </a:t>
                      </a:r>
                      <a:r>
                        <a:rPr lang="es-MX" sz="1400" b="0" kern="1200" dirty="0" smtClean="0">
                          <a:solidFill>
                            <a:schemeClr val="tx1"/>
                          </a:solidFill>
                          <a:latin typeface="Arial" panose="020B0604020202020204" pitchFamily="34" charset="0"/>
                          <a:ea typeface="+mn-ea"/>
                          <a:cs typeface="Arial" panose="020B0604020202020204" pitchFamily="34" charset="0"/>
                        </a:rPr>
                        <a:t>(</a:t>
                      </a:r>
                      <a:r>
                        <a:rPr lang="es-MX" sz="1400" b="0" kern="1200" dirty="0" err="1" smtClean="0">
                          <a:solidFill>
                            <a:schemeClr val="tx1"/>
                          </a:solidFill>
                          <a:latin typeface="Arial" panose="020B0604020202020204" pitchFamily="34" charset="0"/>
                          <a:ea typeface="+mn-ea"/>
                          <a:cs typeface="Arial" panose="020B0604020202020204" pitchFamily="34" charset="0"/>
                        </a:rPr>
                        <a:t>function</a:t>
                      </a:r>
                      <a:r>
                        <a:rPr lang="es-MX" sz="1400" b="0" kern="1200" dirty="0" smtClean="0">
                          <a:solidFill>
                            <a:schemeClr val="tx1"/>
                          </a:solidFill>
                          <a:latin typeface="Arial" panose="020B0604020202020204" pitchFamily="34" charset="0"/>
                          <a:ea typeface="+mn-ea"/>
                          <a:cs typeface="Arial" panose="020B0604020202020204" pitchFamily="34" charset="0"/>
                        </a:rPr>
                        <a:t>, port,1)</a:t>
                      </a:r>
                      <a:endParaRPr lang="es-MX" sz="1400" b="0" dirty="0">
                        <a:solidFill>
                          <a:schemeClr val="tx1"/>
                        </a:solidFill>
                        <a:latin typeface="Arial" panose="020B0604020202020204" pitchFamily="34" charset="0"/>
                        <a:cs typeface="Arial" panose="020B0604020202020204" pitchFamily="34" charset="0"/>
                      </a:endParaRPr>
                    </a:p>
                  </a:txBody>
                  <a:tcPr/>
                </a:tc>
                <a:tc hMerge="1">
                  <a:txBody>
                    <a:bodyPr/>
                    <a:lstStyle/>
                    <a:p>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Parameters</a:t>
                      </a:r>
                      <a:r>
                        <a:rPr lang="es-MX" sz="1400" b="0" dirty="0" smtClean="0">
                          <a:latin typeface="Arial" panose="020B0604020202020204" pitchFamily="34" charset="0"/>
                          <a:cs typeface="Arial" panose="020B0604020202020204" pitchFamily="34" charset="0"/>
                        </a:rPr>
                        <a:t>(in/</a:t>
                      </a:r>
                      <a:r>
                        <a:rPr lang="es-MX" sz="1400" b="0" dirty="0" err="1" smtClean="0">
                          <a:latin typeface="Arial" panose="020B0604020202020204" pitchFamily="34" charset="0"/>
                          <a:cs typeface="Arial" panose="020B0604020202020204" pitchFamily="34" charset="0"/>
                        </a:rPr>
                        <a:t>out</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n.a</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kern="1200" dirty="0" err="1" smtClean="0">
                          <a:solidFill>
                            <a:schemeClr val="dk1"/>
                          </a:solidFill>
                          <a:latin typeface="Arial" panose="020B0604020202020204" pitchFamily="34" charset="0"/>
                          <a:ea typeface="+mn-ea"/>
                          <a:cs typeface="Arial" panose="020B0604020202020204" pitchFamily="34" charset="0"/>
                        </a:rPr>
                        <a:t>handlerFn</a:t>
                      </a:r>
                      <a:r>
                        <a:rPr lang="en-US"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r>
              <a:tr h="259080">
                <a:tc>
                  <a:txBody>
                    <a:bodyPr/>
                    <a:lstStyle/>
                    <a:p>
                      <a:r>
                        <a:rPr lang="es-MX" sz="1400" b="0" dirty="0" err="1" smtClean="0">
                          <a:latin typeface="Arial" panose="020B0604020202020204" pitchFamily="34" charset="0"/>
                          <a:cs typeface="Arial" panose="020B0604020202020204" pitchFamily="34" charset="0"/>
                        </a:rPr>
                        <a:t>Description</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400" b="0" kern="1200" dirty="0" smtClean="0">
                          <a:solidFill>
                            <a:schemeClr val="dk1"/>
                          </a:solidFill>
                          <a:latin typeface="Arial" panose="020B0604020202020204" pitchFamily="34" charset="0"/>
                          <a:ea typeface="+mn-ea"/>
                          <a:cs typeface="Arial" panose="020B0604020202020204" pitchFamily="34" charset="0"/>
                        </a:rPr>
                        <a:t>e200z0h IVOR </a:t>
                      </a:r>
                      <a:r>
                        <a:rPr lang="es-MX" sz="1400" b="0" kern="1200" dirty="0" err="1" smtClean="0">
                          <a:solidFill>
                            <a:schemeClr val="dk1"/>
                          </a:solidFill>
                          <a:latin typeface="Arial" panose="020B0604020202020204" pitchFamily="34" charset="0"/>
                          <a:ea typeface="+mn-ea"/>
                          <a:cs typeface="Arial" panose="020B0604020202020204" pitchFamily="34" charset="0"/>
                        </a:rPr>
                        <a:t>branch</a:t>
                      </a:r>
                      <a:r>
                        <a:rPr lang="es-MX" sz="1400" b="0" kern="1200" dirty="0" smtClean="0">
                          <a:solidFill>
                            <a:schemeClr val="dk1"/>
                          </a:solidFill>
                          <a:latin typeface="Arial" panose="020B0604020202020204" pitchFamily="34" charset="0"/>
                          <a:ea typeface="+mn-ea"/>
                          <a:cs typeface="Arial" panose="020B0604020202020204" pitchFamily="34" charset="0"/>
                        </a:rPr>
                        <a:t> </a:t>
                      </a:r>
                      <a:r>
                        <a:rPr lang="es-MX" sz="1400" b="0" kern="1200" dirty="0" err="1" smtClean="0">
                          <a:solidFill>
                            <a:schemeClr val="dk1"/>
                          </a:solidFill>
                          <a:latin typeface="Arial" panose="020B0604020202020204" pitchFamily="34" charset="0"/>
                          <a:ea typeface="+mn-ea"/>
                          <a:cs typeface="Arial" panose="020B0604020202020204" pitchFamily="34" charset="0"/>
                        </a:rPr>
                        <a:t>table</a:t>
                      </a:r>
                      <a:r>
                        <a:rPr lang="es-MX" sz="1400" b="0" kern="1200" dirty="0" smtClean="0">
                          <a:solidFill>
                            <a:schemeClr val="dk1"/>
                          </a:solidFill>
                          <a:latin typeface="Arial" panose="020B0604020202020204" pitchFamily="34" charset="0"/>
                          <a:ea typeface="+mn-ea"/>
                          <a:cs typeface="Arial" panose="020B0604020202020204" pitchFamily="34" charset="0"/>
                        </a:rPr>
                        <a:t> </a:t>
                      </a:r>
                      <a:r>
                        <a:rPr lang="es-MX" sz="1400" b="0" kern="1200" dirty="0" err="1" smtClean="0">
                          <a:solidFill>
                            <a:schemeClr val="dk1"/>
                          </a:solidFill>
                          <a:latin typeface="Arial" panose="020B0604020202020204" pitchFamily="34" charset="0"/>
                          <a:ea typeface="+mn-ea"/>
                          <a:cs typeface="Arial" panose="020B0604020202020204" pitchFamily="34" charset="0"/>
                        </a:rPr>
                        <a:t>interrupts</a:t>
                      </a:r>
                      <a:r>
                        <a:rPr lang="es-MX" sz="1400" b="0" kern="1200" dirty="0" smtClean="0">
                          <a:solidFill>
                            <a:schemeClr val="dk1"/>
                          </a:solidFill>
                          <a:latin typeface="Arial" panose="020B0604020202020204" pitchFamily="34" charset="0"/>
                          <a:ea typeface="+mn-ea"/>
                          <a:cs typeface="Arial" panose="020B0604020202020204" pitchFamily="34" charset="0"/>
                        </a:rPr>
                        <a:t> </a:t>
                      </a:r>
                      <a:r>
                        <a:rPr lang="es-MX" sz="1400" b="0" kern="1200" dirty="0" err="1" smtClean="0">
                          <a:solidFill>
                            <a:schemeClr val="dk1"/>
                          </a:solidFill>
                          <a:latin typeface="Arial" panose="020B0604020202020204" pitchFamily="34" charset="0"/>
                          <a:ea typeface="+mn-ea"/>
                          <a:cs typeface="Arial" panose="020B0604020202020204" pitchFamily="34" charset="0"/>
                        </a:rPr>
                        <a:t>for</a:t>
                      </a:r>
                      <a:r>
                        <a:rPr lang="es-MX" sz="1400" b="0" kern="1200" dirty="0" smtClean="0">
                          <a:solidFill>
                            <a:schemeClr val="dk1"/>
                          </a:solidFill>
                          <a:latin typeface="Arial" panose="020B0604020202020204" pitchFamily="34" charset="0"/>
                          <a:ea typeface="+mn-ea"/>
                          <a:cs typeface="Arial" panose="020B0604020202020204" pitchFamily="34" charset="0"/>
                        </a:rPr>
                        <a:t> </a:t>
                      </a:r>
                      <a:r>
                        <a:rPr lang="es-MX" sz="1400" b="0" kern="1200" dirty="0" err="1" smtClean="0">
                          <a:solidFill>
                            <a:schemeClr val="dk1"/>
                          </a:solidFill>
                          <a:latin typeface="Arial" panose="020B0604020202020204" pitchFamily="34" charset="0"/>
                          <a:ea typeface="+mn-ea"/>
                          <a:cs typeface="Arial" panose="020B0604020202020204" pitchFamily="34" charset="0"/>
                        </a:rPr>
                        <a:t>core</a:t>
                      </a:r>
                      <a:r>
                        <a:rPr lang="es-MX" sz="1400" b="0" kern="1200" dirty="0" smtClean="0">
                          <a:solidFill>
                            <a:schemeClr val="dk1"/>
                          </a:solidFill>
                          <a:latin typeface="Arial" panose="020B0604020202020204" pitchFamily="34" charset="0"/>
                          <a:ea typeface="+mn-ea"/>
                          <a:cs typeface="Arial" panose="020B0604020202020204" pitchFamily="34" charset="0"/>
                        </a:rPr>
                        <a:t> 0. </a:t>
                      </a:r>
                      <a:endParaRPr lang="es-MX" sz="1400" b="0" dirty="0" smtClean="0">
                        <a:latin typeface="Arial" panose="020B0604020202020204" pitchFamily="34" charset="0"/>
                        <a:cs typeface="Arial" panose="020B0604020202020204" pitchFamily="34" charset="0"/>
                      </a:endParaRPr>
                    </a:p>
                  </a:txBody>
                  <a:tcPr/>
                </a:tc>
                <a:tc hMerge="1">
                  <a:txBody>
                    <a:bodyPr/>
                    <a:lstStyle/>
                    <a:p>
                      <a:endParaRPr lang="es-MX" dirty="0"/>
                    </a:p>
                  </a:txBody>
                  <a:tcPr/>
                </a:tc>
              </a:tr>
            </a:tbl>
          </a:graphicData>
        </a:graphic>
      </p:graphicFrame>
    </p:spTree>
    <p:extLst>
      <p:ext uri="{BB962C8B-B14F-4D97-AF65-F5344CB8AC3E}">
        <p14:creationId xmlns:p14="http://schemas.microsoft.com/office/powerpoint/2010/main" val="1066069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77334" y="609600"/>
            <a:ext cx="9090117" cy="1077218"/>
          </a:xfrm>
          <a:prstGeom prst="rect">
            <a:avLst/>
          </a:prstGeom>
        </p:spPr>
        <p:txBody>
          <a:bodyPr wrap="none">
            <a:spAutoFit/>
          </a:bodyPr>
          <a:lstStyle/>
          <a:p>
            <a:r>
              <a:rPr lang="es-MX" dirty="0" err="1"/>
              <a:t>Private</a:t>
            </a:r>
            <a:r>
              <a:rPr lang="es-MX" dirty="0"/>
              <a:t> </a:t>
            </a:r>
            <a:r>
              <a:rPr lang="es-MX" dirty="0" err="1"/>
              <a:t>Function</a:t>
            </a:r>
            <a:r>
              <a:rPr lang="es-MX" dirty="0"/>
              <a:t> </a:t>
            </a:r>
            <a:r>
              <a:rPr lang="es-MX" dirty="0" err="1" smtClean="0"/>
              <a:t>Definitions</a:t>
            </a:r>
            <a:r>
              <a:rPr lang="es-MX" dirty="0" smtClean="0"/>
              <a:t/>
            </a:r>
            <a:br>
              <a:rPr lang="es-MX" dirty="0" smtClean="0"/>
            </a:br>
            <a:r>
              <a:rPr lang="en-US" sz="2800" dirty="0"/>
              <a:t>Private functions shall be defined in </a:t>
            </a:r>
            <a:r>
              <a:rPr lang="en-US" sz="2800" dirty="0" err="1" smtClean="0"/>
              <a:t>SchModule.c</a:t>
            </a:r>
            <a:r>
              <a:rPr lang="en-US" sz="2800" dirty="0" smtClean="0"/>
              <a:t> </a:t>
            </a:r>
            <a:r>
              <a:rPr lang="en-US" sz="2800" dirty="0"/>
              <a:t>file. </a:t>
            </a:r>
            <a:r>
              <a:rPr lang="es-MX" sz="2800" dirty="0" smtClean="0"/>
              <a:t> </a:t>
            </a:r>
            <a:endParaRPr lang="es-MX" sz="2800" dirty="0"/>
          </a:p>
        </p:txBody>
      </p:sp>
      <p:graphicFrame>
        <p:nvGraphicFramePr>
          <p:cNvPr id="4" name="Tabla 3"/>
          <p:cNvGraphicFramePr>
            <a:graphicFrameLocks noGrp="1"/>
          </p:cNvGraphicFramePr>
          <p:nvPr>
            <p:extLst>
              <p:ext uri="{D42A27DB-BD31-4B8C-83A1-F6EECF244321}">
                <p14:modId xmlns:p14="http://schemas.microsoft.com/office/powerpoint/2010/main" val="3428972887"/>
              </p:ext>
            </p:extLst>
          </p:nvPr>
        </p:nvGraphicFramePr>
        <p:xfrm>
          <a:off x="677334" y="2345266"/>
          <a:ext cx="8128000" cy="2733040"/>
        </p:xfrm>
        <a:graphic>
          <a:graphicData uri="http://schemas.openxmlformats.org/drawingml/2006/table">
            <a:tbl>
              <a:tblPr firstRow="1" bandRow="1">
                <a:tableStyleId>{5C22544A-7EE6-4342-B048-85BDC9FD1C3A}</a:tableStyleId>
              </a:tblPr>
              <a:tblGrid>
                <a:gridCol w="1806222"/>
                <a:gridCol w="6321778"/>
              </a:tblGrid>
              <a:tr h="370840">
                <a:tc>
                  <a:txBody>
                    <a:bodyPr/>
                    <a:lstStyle/>
                    <a:p>
                      <a:r>
                        <a:rPr lang="es-MX" sz="1400" b="0" dirty="0" err="1" smtClean="0">
                          <a:latin typeface="Arial" panose="020B0604020202020204" pitchFamily="34" charset="0"/>
                          <a:cs typeface="Arial" panose="020B0604020202020204" pitchFamily="34" charset="0"/>
                        </a:rPr>
                        <a:t>Service</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name</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Tickflag</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Syntax</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Void</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tickflag</a:t>
                      </a:r>
                      <a:r>
                        <a:rPr lang="es-MX" sz="1400" b="0" dirty="0" smtClean="0">
                          <a:latin typeface="Arial" panose="020B0604020202020204" pitchFamily="34" charset="0"/>
                          <a:cs typeface="Arial" panose="020B0604020202020204" pitchFamily="34" charset="0"/>
                        </a:rPr>
                        <a:t>(</a:t>
                      </a:r>
                    </a:p>
                    <a:p>
                      <a:r>
                        <a:rPr lang="es-MX" sz="1400" b="0" dirty="0" err="1" smtClean="0">
                          <a:latin typeface="Arial" panose="020B0604020202020204" pitchFamily="34" charset="0"/>
                          <a:cs typeface="Arial" panose="020B0604020202020204" pitchFamily="34" charset="0"/>
                        </a:rPr>
                        <a:t>Void</a:t>
                      </a:r>
                      <a:endParaRPr lang="es-MX" sz="1400" b="0" dirty="0" smtClean="0">
                        <a:latin typeface="Arial" panose="020B0604020202020204" pitchFamily="34" charset="0"/>
                        <a:cs typeface="Arial" panose="020B0604020202020204" pitchFamily="34" charset="0"/>
                      </a:endParaRPr>
                    </a:p>
                    <a:p>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Parameters</a:t>
                      </a:r>
                      <a:r>
                        <a:rPr lang="es-MX" sz="1400" b="0" dirty="0" smtClean="0">
                          <a:latin typeface="Arial" panose="020B0604020202020204" pitchFamily="34" charset="0"/>
                          <a:cs typeface="Arial" panose="020B0604020202020204" pitchFamily="34" charset="0"/>
                        </a:rPr>
                        <a:t>(in/</a:t>
                      </a:r>
                      <a:r>
                        <a:rPr lang="es-MX" sz="1400" b="0" dirty="0" err="1" smtClean="0">
                          <a:latin typeface="Arial" panose="020B0604020202020204" pitchFamily="34" charset="0"/>
                          <a:cs typeface="Arial" panose="020B0604020202020204" pitchFamily="34" charset="0"/>
                        </a:rPr>
                        <a:t>out</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None</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Parameters</a:t>
                      </a:r>
                      <a:r>
                        <a:rPr lang="es-MX" sz="1400" b="0" dirty="0" smtClean="0">
                          <a:latin typeface="Arial" panose="020B0604020202020204" pitchFamily="34" charset="0"/>
                          <a:cs typeface="Arial" panose="020B0604020202020204" pitchFamily="34" charset="0"/>
                        </a:rPr>
                        <a:t>(in/</a:t>
                      </a:r>
                      <a:r>
                        <a:rPr lang="es-MX" sz="1400" b="0" dirty="0" err="1" smtClean="0">
                          <a:latin typeface="Arial" panose="020B0604020202020204" pitchFamily="34" charset="0"/>
                          <a:cs typeface="Arial" panose="020B0604020202020204" pitchFamily="34" charset="0"/>
                        </a:rPr>
                        <a:t>out</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None</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Returns</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value</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None</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Description</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a:txBody>
                    <a:bodyPr/>
                    <a:lstStyle/>
                    <a:p>
                      <a:r>
                        <a:rPr lang="en-US" sz="1400" b="0" dirty="0" smtClean="0">
                          <a:latin typeface="Arial" panose="020B0604020202020204" pitchFamily="34" charset="0"/>
                          <a:cs typeface="Arial" panose="020B0604020202020204" pitchFamily="34" charset="0"/>
                        </a:rPr>
                        <a:t>Callback function periodically called from the timer module providing the tick reference </a:t>
                      </a:r>
                      <a:endParaRPr lang="es-MX" sz="1400" b="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480226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3229074605"/>
              </p:ext>
            </p:extLst>
          </p:nvPr>
        </p:nvGraphicFramePr>
        <p:xfrm>
          <a:off x="587023" y="595488"/>
          <a:ext cx="8128000" cy="2225040"/>
        </p:xfrm>
        <a:graphic>
          <a:graphicData uri="http://schemas.openxmlformats.org/drawingml/2006/table">
            <a:tbl>
              <a:tblPr firstRow="1" bandRow="1">
                <a:tableStyleId>{5C22544A-7EE6-4342-B048-85BDC9FD1C3A}</a:tableStyleId>
              </a:tblPr>
              <a:tblGrid>
                <a:gridCol w="1806222"/>
                <a:gridCol w="6321778"/>
              </a:tblGrid>
              <a:tr h="370840">
                <a:tc>
                  <a:txBody>
                    <a:bodyPr/>
                    <a:lstStyle/>
                    <a:p>
                      <a:r>
                        <a:rPr lang="es-MX" sz="1600" b="1" dirty="0" err="1" smtClean="0">
                          <a:latin typeface="Arial" panose="020B0604020202020204" pitchFamily="34" charset="0"/>
                          <a:cs typeface="Arial" panose="020B0604020202020204" pitchFamily="34" charset="0"/>
                        </a:rPr>
                        <a:t>Service</a:t>
                      </a:r>
                      <a:r>
                        <a:rPr lang="es-MX" sz="1600" b="1" dirty="0" smtClean="0">
                          <a:latin typeface="Arial" panose="020B0604020202020204" pitchFamily="34" charset="0"/>
                          <a:cs typeface="Arial" panose="020B0604020202020204" pitchFamily="34" charset="0"/>
                        </a:rPr>
                        <a:t> </a:t>
                      </a:r>
                      <a:r>
                        <a:rPr lang="es-MX" sz="1600" b="1" dirty="0" err="1" smtClean="0">
                          <a:latin typeface="Arial" panose="020B0604020202020204" pitchFamily="34" charset="0"/>
                          <a:cs typeface="Arial" panose="020B0604020202020204" pitchFamily="34" charset="0"/>
                        </a:rPr>
                        <a:t>name</a:t>
                      </a:r>
                      <a:r>
                        <a:rPr lang="es-MX" sz="1600" b="1" dirty="0" smtClean="0">
                          <a:latin typeface="Arial" panose="020B0604020202020204" pitchFamily="34" charset="0"/>
                          <a:cs typeface="Arial" panose="020B0604020202020204" pitchFamily="34" charset="0"/>
                        </a:rPr>
                        <a:t>: </a:t>
                      </a:r>
                      <a:endParaRPr lang="es-MX" sz="1600" b="1" dirty="0">
                        <a:latin typeface="Arial" panose="020B0604020202020204" pitchFamily="34" charset="0"/>
                        <a:cs typeface="Arial" panose="020B0604020202020204" pitchFamily="34" charset="0"/>
                      </a:endParaRPr>
                    </a:p>
                  </a:txBody>
                  <a:tcPr/>
                </a:tc>
                <a:tc>
                  <a:txBody>
                    <a:bodyPr/>
                    <a:lstStyle/>
                    <a:p>
                      <a:r>
                        <a:rPr lang="es-MX" sz="1600" b="1" kern="1200" dirty="0" err="1" smtClean="0">
                          <a:solidFill>
                            <a:schemeClr val="lt1"/>
                          </a:solidFill>
                          <a:latin typeface="Arial" pitchFamily="34" charset="0"/>
                          <a:ea typeface="+mn-ea"/>
                          <a:cs typeface="Arial" pitchFamily="34" charset="0"/>
                        </a:rPr>
                        <a:t>STM_config_clock</a:t>
                      </a:r>
                      <a:endParaRPr lang="es-MX" sz="1600" b="1"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Syntax</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Void</a:t>
                      </a:r>
                      <a:r>
                        <a:rPr lang="es-MX" sz="1400" b="0" dirty="0" smtClean="0">
                          <a:latin typeface="Arial" panose="020B0604020202020204" pitchFamily="34" charset="0"/>
                          <a:cs typeface="Arial" panose="020B0604020202020204" pitchFamily="34" charset="0"/>
                        </a:rPr>
                        <a:t> </a:t>
                      </a:r>
                      <a:r>
                        <a:rPr lang="es-MX" sz="1400" b="1" i="1" kern="1200" dirty="0" err="1" smtClean="0">
                          <a:solidFill>
                            <a:schemeClr val="dk1"/>
                          </a:solidFill>
                          <a:latin typeface="Arial" pitchFamily="34" charset="0"/>
                          <a:ea typeface="+mn-ea"/>
                          <a:cs typeface="Arial" pitchFamily="34" charset="0"/>
                        </a:rPr>
                        <a:t>STM_config_clock</a:t>
                      </a:r>
                      <a:r>
                        <a:rPr lang="es-MX" sz="1800" b="1" kern="1200" dirty="0" smtClean="0">
                          <a:solidFill>
                            <a:schemeClr val="dk1"/>
                          </a:solidFill>
                          <a:latin typeface="Arial" pitchFamily="34" charset="0"/>
                          <a:ea typeface="+mn-ea"/>
                          <a:cs typeface="Arial" pitchFamily="34" charset="0"/>
                        </a:rPr>
                        <a:t> </a:t>
                      </a:r>
                      <a:r>
                        <a:rPr lang="es-MX" sz="1400" b="0" dirty="0" smtClean="0">
                          <a:latin typeface="Arial" panose="020B0604020202020204" pitchFamily="34" charset="0"/>
                          <a:cs typeface="Arial" panose="020B0604020202020204" pitchFamily="34" charset="0"/>
                        </a:rPr>
                        <a:t>(</a:t>
                      </a:r>
                      <a:r>
                        <a:rPr lang="es-MX" sz="1400" b="0" dirty="0" err="1" smtClean="0">
                          <a:latin typeface="Arial" panose="020B0604020202020204" pitchFamily="34" charset="0"/>
                          <a:cs typeface="Arial" panose="020B0604020202020204" pitchFamily="34" charset="0"/>
                        </a:rPr>
                        <a:t>Void</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Parameters</a:t>
                      </a:r>
                      <a:r>
                        <a:rPr lang="es-MX" sz="1400" b="0" dirty="0" smtClean="0">
                          <a:latin typeface="Arial" panose="020B0604020202020204" pitchFamily="34" charset="0"/>
                          <a:cs typeface="Arial" panose="020B0604020202020204" pitchFamily="34" charset="0"/>
                        </a:rPr>
                        <a:t>(in/</a:t>
                      </a:r>
                      <a:r>
                        <a:rPr lang="es-MX" sz="1400" b="0" dirty="0" err="1" smtClean="0">
                          <a:latin typeface="Arial" panose="020B0604020202020204" pitchFamily="34" charset="0"/>
                          <a:cs typeface="Arial" panose="020B0604020202020204" pitchFamily="34" charset="0"/>
                        </a:rPr>
                        <a:t>out</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None</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Parameters</a:t>
                      </a:r>
                      <a:r>
                        <a:rPr lang="es-MX" sz="1400" b="0" dirty="0" smtClean="0">
                          <a:latin typeface="Arial" panose="020B0604020202020204" pitchFamily="34" charset="0"/>
                          <a:cs typeface="Arial" panose="020B0604020202020204" pitchFamily="34" charset="0"/>
                        </a:rPr>
                        <a:t>(in/</a:t>
                      </a:r>
                      <a:r>
                        <a:rPr lang="es-MX" sz="1400" b="0" dirty="0" err="1" smtClean="0">
                          <a:latin typeface="Arial" panose="020B0604020202020204" pitchFamily="34" charset="0"/>
                          <a:cs typeface="Arial" panose="020B0604020202020204" pitchFamily="34" charset="0"/>
                        </a:rPr>
                        <a:t>out</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None</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Returns</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value</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None</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Description</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a:txBody>
                    <a:bodyPr/>
                    <a:lstStyle/>
                    <a:p>
                      <a:r>
                        <a:rPr lang="en-US" sz="1400" b="0" dirty="0" smtClean="0">
                          <a:latin typeface="Arial" panose="020B0604020202020204" pitchFamily="34" charset="0"/>
                          <a:cs typeface="Arial" panose="020B0604020202020204" pitchFamily="34" charset="0"/>
                        </a:rPr>
                        <a:t>Configure</a:t>
                      </a:r>
                      <a:r>
                        <a:rPr lang="en-US" sz="1400" b="0" baseline="0" dirty="0" smtClean="0">
                          <a:latin typeface="Arial" panose="020B0604020202020204" pitchFamily="34" charset="0"/>
                          <a:cs typeface="Arial" panose="020B0604020202020204" pitchFamily="34" charset="0"/>
                        </a:rPr>
                        <a:t> the STM flag at 1ms and initialize the counter</a:t>
                      </a:r>
                      <a:endParaRPr lang="es-MX" sz="1400" b="0" dirty="0">
                        <a:latin typeface="Arial" panose="020B0604020202020204" pitchFamily="34" charset="0"/>
                        <a:cs typeface="Arial" panose="020B0604020202020204" pitchFamily="34" charset="0"/>
                      </a:endParaRPr>
                    </a:p>
                  </a:txBody>
                  <a:tcPr/>
                </a:tc>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943731530"/>
              </p:ext>
            </p:extLst>
          </p:nvPr>
        </p:nvGraphicFramePr>
        <p:xfrm>
          <a:off x="587023" y="3603977"/>
          <a:ext cx="8128000" cy="2225040"/>
        </p:xfrm>
        <a:graphic>
          <a:graphicData uri="http://schemas.openxmlformats.org/drawingml/2006/table">
            <a:tbl>
              <a:tblPr firstRow="1" bandRow="1">
                <a:tableStyleId>{5C22544A-7EE6-4342-B048-85BDC9FD1C3A}</a:tableStyleId>
              </a:tblPr>
              <a:tblGrid>
                <a:gridCol w="1806222"/>
                <a:gridCol w="6321778"/>
              </a:tblGrid>
              <a:tr h="370840">
                <a:tc>
                  <a:txBody>
                    <a:bodyPr/>
                    <a:lstStyle/>
                    <a:p>
                      <a:r>
                        <a:rPr lang="es-MX" sz="1600" b="1" dirty="0" err="1" smtClean="0">
                          <a:latin typeface="Arial" panose="020B0604020202020204" pitchFamily="34" charset="0"/>
                          <a:cs typeface="Arial" panose="020B0604020202020204" pitchFamily="34" charset="0"/>
                        </a:rPr>
                        <a:t>Service</a:t>
                      </a:r>
                      <a:r>
                        <a:rPr lang="es-MX" sz="1600" b="1" dirty="0" smtClean="0">
                          <a:latin typeface="Arial" panose="020B0604020202020204" pitchFamily="34" charset="0"/>
                          <a:cs typeface="Arial" panose="020B0604020202020204" pitchFamily="34" charset="0"/>
                        </a:rPr>
                        <a:t> </a:t>
                      </a:r>
                      <a:r>
                        <a:rPr lang="es-MX" sz="1600" b="1" dirty="0" err="1" smtClean="0">
                          <a:latin typeface="Arial" panose="020B0604020202020204" pitchFamily="34" charset="0"/>
                          <a:cs typeface="Arial" panose="020B0604020202020204" pitchFamily="34" charset="0"/>
                        </a:rPr>
                        <a:t>name</a:t>
                      </a:r>
                      <a:r>
                        <a:rPr lang="es-MX" sz="1600" b="1" dirty="0" smtClean="0">
                          <a:latin typeface="Arial" panose="020B0604020202020204" pitchFamily="34" charset="0"/>
                          <a:cs typeface="Arial" panose="020B0604020202020204" pitchFamily="34" charset="0"/>
                        </a:rPr>
                        <a:t>: </a:t>
                      </a:r>
                      <a:endParaRPr lang="es-MX" sz="1600" b="1" dirty="0">
                        <a:latin typeface="Arial" panose="020B0604020202020204" pitchFamily="34" charset="0"/>
                        <a:cs typeface="Arial" panose="020B0604020202020204" pitchFamily="34" charset="0"/>
                      </a:endParaRPr>
                    </a:p>
                  </a:txBody>
                  <a:tcPr/>
                </a:tc>
                <a:tc>
                  <a:txBody>
                    <a:bodyPr/>
                    <a:lstStyle/>
                    <a:p>
                      <a:r>
                        <a:rPr lang="es-MX" sz="1600" b="1" kern="1200" dirty="0" err="1" smtClean="0">
                          <a:solidFill>
                            <a:schemeClr val="lt1"/>
                          </a:solidFill>
                          <a:latin typeface="Arial" panose="020B0604020202020204" pitchFamily="34" charset="0"/>
                          <a:ea typeface="+mn-ea"/>
                          <a:cs typeface="Arial" panose="020B0604020202020204" pitchFamily="34" charset="0"/>
                        </a:rPr>
                        <a:t>function_time</a:t>
                      </a:r>
                      <a:endParaRPr lang="es-MX" sz="1600" b="1"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Syntax</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Void</a:t>
                      </a:r>
                      <a:r>
                        <a:rPr lang="es-MX" sz="1400" b="0" dirty="0" smtClean="0">
                          <a:latin typeface="Arial" panose="020B0604020202020204" pitchFamily="34" charset="0"/>
                          <a:cs typeface="Arial" panose="020B0604020202020204" pitchFamily="34" charset="0"/>
                        </a:rPr>
                        <a:t> </a:t>
                      </a:r>
                      <a:r>
                        <a:rPr lang="es-MX" sz="1400" b="1" i="1" kern="1200" dirty="0" err="1" smtClean="0">
                          <a:solidFill>
                            <a:schemeClr val="dk1"/>
                          </a:solidFill>
                          <a:latin typeface="Arial" panose="020B0604020202020204" pitchFamily="34" charset="0"/>
                          <a:ea typeface="+mn-ea"/>
                          <a:cs typeface="Arial" panose="020B0604020202020204" pitchFamily="34" charset="0"/>
                        </a:rPr>
                        <a:t>function_time</a:t>
                      </a:r>
                      <a:r>
                        <a:rPr lang="es-MX" sz="1400" b="0" kern="1200" dirty="0" smtClean="0">
                          <a:solidFill>
                            <a:schemeClr val="dk1"/>
                          </a:solidFill>
                          <a:latin typeface="Arial" panose="020B0604020202020204" pitchFamily="34" charset="0"/>
                          <a:ea typeface="+mn-ea"/>
                          <a:cs typeface="Arial" panose="020B0604020202020204" pitchFamily="34" charset="0"/>
                        </a:rPr>
                        <a:t> </a:t>
                      </a:r>
                      <a:r>
                        <a:rPr lang="es-MX" sz="1400" b="0" dirty="0" smtClean="0">
                          <a:latin typeface="Arial" panose="020B0604020202020204" pitchFamily="34" charset="0"/>
                          <a:cs typeface="Arial" panose="020B0604020202020204" pitchFamily="34" charset="0"/>
                        </a:rPr>
                        <a:t>(</a:t>
                      </a:r>
                      <a:r>
                        <a:rPr lang="es-MX" sz="1400" b="0" dirty="0" err="1" smtClean="0">
                          <a:latin typeface="Arial" panose="020B0604020202020204" pitchFamily="34" charset="0"/>
                          <a:cs typeface="Arial" panose="020B0604020202020204" pitchFamily="34" charset="0"/>
                        </a:rPr>
                        <a:t>Void</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Parameters</a:t>
                      </a:r>
                      <a:r>
                        <a:rPr lang="es-MX" sz="1400" b="0" dirty="0" smtClean="0">
                          <a:latin typeface="Arial" panose="020B0604020202020204" pitchFamily="34" charset="0"/>
                          <a:cs typeface="Arial" panose="020B0604020202020204" pitchFamily="34" charset="0"/>
                        </a:rPr>
                        <a:t>(in/</a:t>
                      </a:r>
                      <a:r>
                        <a:rPr lang="es-MX" sz="1400" b="0" dirty="0" err="1" smtClean="0">
                          <a:latin typeface="Arial" panose="020B0604020202020204" pitchFamily="34" charset="0"/>
                          <a:cs typeface="Arial" panose="020B0604020202020204" pitchFamily="34" charset="0"/>
                        </a:rPr>
                        <a:t>out</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None</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Parameters</a:t>
                      </a:r>
                      <a:r>
                        <a:rPr lang="es-MX" sz="1400" b="0" dirty="0" smtClean="0">
                          <a:latin typeface="Arial" panose="020B0604020202020204" pitchFamily="34" charset="0"/>
                          <a:cs typeface="Arial" panose="020B0604020202020204" pitchFamily="34" charset="0"/>
                        </a:rPr>
                        <a:t>(in/</a:t>
                      </a:r>
                      <a:r>
                        <a:rPr lang="es-MX" sz="1400" b="0" dirty="0" err="1" smtClean="0">
                          <a:latin typeface="Arial" panose="020B0604020202020204" pitchFamily="34" charset="0"/>
                          <a:cs typeface="Arial" panose="020B0604020202020204" pitchFamily="34" charset="0"/>
                        </a:rPr>
                        <a:t>out</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None</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Returns</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value</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None</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Description</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a:txBody>
                    <a:bodyPr/>
                    <a:lstStyle/>
                    <a:p>
                      <a:r>
                        <a:rPr lang="en-US" sz="1400" b="0" kern="1200" dirty="0" smtClean="0">
                          <a:solidFill>
                            <a:schemeClr val="dk1"/>
                          </a:solidFill>
                          <a:latin typeface="Arial" panose="020B0604020202020204" pitchFamily="34" charset="0"/>
                          <a:ea typeface="+mn-ea"/>
                          <a:cs typeface="Arial" panose="020B0604020202020204" pitchFamily="34" charset="0"/>
                        </a:rPr>
                        <a:t>resets the flag on channel 0 and rise the flag each 1 millisecond</a:t>
                      </a:r>
                      <a:endParaRPr lang="es-MX" sz="1400" b="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916071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329593436"/>
              </p:ext>
            </p:extLst>
          </p:nvPr>
        </p:nvGraphicFramePr>
        <p:xfrm>
          <a:off x="587021" y="1981200"/>
          <a:ext cx="8127999" cy="1955800"/>
        </p:xfrm>
        <a:graphic>
          <a:graphicData uri="http://schemas.openxmlformats.org/drawingml/2006/table">
            <a:tbl>
              <a:tblPr firstRow="1" bandRow="1">
                <a:tableStyleId>{5C22544A-7EE6-4342-B048-85BDC9FD1C3A}</a:tableStyleId>
              </a:tblPr>
              <a:tblGrid>
                <a:gridCol w="1320799"/>
                <a:gridCol w="1749779"/>
                <a:gridCol w="5057421"/>
              </a:tblGrid>
              <a:tr h="0">
                <a:tc>
                  <a:txBody>
                    <a:bodyPr/>
                    <a:lstStyle/>
                    <a:p>
                      <a:r>
                        <a:rPr lang="es-MX" sz="1600" b="1" dirty="0" err="1" smtClean="0">
                          <a:latin typeface="Arial" panose="020B0604020202020204" pitchFamily="34" charset="0"/>
                          <a:cs typeface="Arial" panose="020B0604020202020204" pitchFamily="34" charset="0"/>
                        </a:rPr>
                        <a:t>Name</a:t>
                      </a:r>
                      <a:r>
                        <a:rPr lang="es-MX" sz="1600" b="1" dirty="0" smtClean="0">
                          <a:latin typeface="Arial" panose="020B0604020202020204" pitchFamily="34" charset="0"/>
                          <a:cs typeface="Arial" panose="020B0604020202020204" pitchFamily="34" charset="0"/>
                        </a:rPr>
                        <a:t>:</a:t>
                      </a:r>
                      <a:endParaRPr lang="es-MX" sz="1600" b="1" dirty="0">
                        <a:latin typeface="Arial" panose="020B0604020202020204" pitchFamily="34" charset="0"/>
                        <a:cs typeface="Arial" panose="020B0604020202020204" pitchFamily="34" charset="0"/>
                      </a:endParaRPr>
                    </a:p>
                  </a:txBody>
                  <a:tcPr/>
                </a:tc>
                <a:tc gridSpan="2">
                  <a:txBody>
                    <a:bodyPr/>
                    <a:lstStyle/>
                    <a:p>
                      <a:r>
                        <a:rPr lang="es-MX" sz="1600" b="1" kern="1200" dirty="0" smtClean="0">
                          <a:solidFill>
                            <a:schemeClr val="lt1"/>
                          </a:solidFill>
                          <a:latin typeface="Arial" pitchFamily="34" charset="0"/>
                          <a:ea typeface="+mn-ea"/>
                          <a:cs typeface="Arial" pitchFamily="34" charset="0"/>
                        </a:rPr>
                        <a:t>Tareas</a:t>
                      </a:r>
                      <a:endParaRPr lang="es-MX" sz="1600" b="0" dirty="0">
                        <a:latin typeface="Arial" panose="020B0604020202020204" pitchFamily="34" charset="0"/>
                        <a:cs typeface="Arial" panose="020B0604020202020204" pitchFamily="34" charset="0"/>
                      </a:endParaRPr>
                    </a:p>
                  </a:txBody>
                  <a:tcPr/>
                </a:tc>
                <a:tc hMerge="1">
                  <a:txBody>
                    <a:bodyPr/>
                    <a:lstStyle/>
                    <a:p>
                      <a:endParaRPr lang="es-MX" dirty="0"/>
                    </a:p>
                  </a:txBody>
                  <a:tcPr/>
                </a:tc>
              </a:tr>
              <a:tr h="370840">
                <a:tc>
                  <a:txBody>
                    <a:bodyPr/>
                    <a:lstStyle/>
                    <a:p>
                      <a:r>
                        <a:rPr lang="es-MX" sz="1400" b="0" dirty="0" err="1" smtClean="0">
                          <a:latin typeface="Arial" panose="020B0604020202020204" pitchFamily="34" charset="0"/>
                          <a:cs typeface="Arial" panose="020B0604020202020204" pitchFamily="34" charset="0"/>
                        </a:rPr>
                        <a:t>Type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s-MX" sz="1400" b="0" dirty="0" err="1" smtClean="0">
                          <a:latin typeface="Arial" panose="020B0604020202020204" pitchFamily="34" charset="0"/>
                          <a:cs typeface="Arial" panose="020B0604020202020204" pitchFamily="34" charset="0"/>
                        </a:rPr>
                        <a:t>enum</a:t>
                      </a:r>
                      <a:endParaRPr lang="es-MX" sz="1400" b="0" dirty="0">
                        <a:latin typeface="Arial" panose="020B0604020202020204" pitchFamily="34" charset="0"/>
                        <a:cs typeface="Arial" panose="020B0604020202020204" pitchFamily="34" charset="0"/>
                      </a:endParaRPr>
                    </a:p>
                  </a:txBody>
                  <a:tcPr/>
                </a:tc>
                <a:tc hMerge="1">
                  <a:txBody>
                    <a:bodyPr/>
                    <a:lstStyle/>
                    <a:p>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Range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Implementation</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specific</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enum</a:t>
                      </a:r>
                      <a:endParaRPr lang="es-MX" sz="1400" b="0" dirty="0">
                        <a:latin typeface="Arial" panose="020B0604020202020204" pitchFamily="34" charset="0"/>
                        <a:cs typeface="Arial" panose="020B0604020202020204" pitchFamily="34" charset="0"/>
                      </a:endParaRPr>
                    </a:p>
                  </a:txBody>
                  <a:tcPr/>
                </a:tc>
                <a:tc>
                  <a:txBody>
                    <a:bodyPr/>
                    <a:lstStyle/>
                    <a:p>
                      <a:r>
                        <a:rPr lang="en-US" sz="1400" b="0" dirty="0" err="1" smtClean="0">
                          <a:latin typeface="Arial" panose="020B0604020202020204" pitchFamily="34" charset="0"/>
                          <a:cs typeface="Arial" panose="020B0604020202020204" pitchFamily="34" charset="0"/>
                        </a:rPr>
                        <a:t>enum</a:t>
                      </a:r>
                      <a:r>
                        <a:rPr lang="en-US" sz="1400" b="0" dirty="0" smtClean="0">
                          <a:latin typeface="Arial" panose="020B0604020202020204" pitchFamily="34" charset="0"/>
                          <a:cs typeface="Arial" panose="020B0604020202020204" pitchFamily="34" charset="0"/>
                        </a:rPr>
                        <a:t> to hold the module’s configuration set. The contents of this data structure are implementation specific. </a:t>
                      </a:r>
                      <a:endParaRPr lang="es-MX" sz="1400" b="0" dirty="0">
                        <a:latin typeface="Arial" panose="020B0604020202020204" pitchFamily="34" charset="0"/>
                        <a:cs typeface="Arial" panose="020B0604020202020204" pitchFamily="34" charset="0"/>
                      </a:endParaRPr>
                    </a:p>
                  </a:txBody>
                  <a:tcPr/>
                </a:tc>
              </a:tr>
              <a:tr h="185420">
                <a:tc>
                  <a:txBody>
                    <a:bodyPr/>
                    <a:lstStyle/>
                    <a:p>
                      <a:r>
                        <a:rPr lang="es-MX" sz="1400" b="0" dirty="0" err="1" smtClean="0">
                          <a:latin typeface="Arial" panose="020B0604020202020204" pitchFamily="34" charset="0"/>
                          <a:cs typeface="Arial" panose="020B0604020202020204" pitchFamily="34" charset="0"/>
                        </a:rPr>
                        <a:t>Location</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n-US" sz="1800" b="0" i="0" kern="1200" dirty="0" err="1" smtClean="0">
                          <a:solidFill>
                            <a:schemeClr val="dk1"/>
                          </a:solidFill>
                          <a:effectLst/>
                          <a:latin typeface="+mn-lt"/>
                          <a:ea typeface="+mn-ea"/>
                          <a:cs typeface="+mn-cs"/>
                        </a:rPr>
                        <a:t>Tasks.h</a:t>
                      </a:r>
                      <a:endParaRPr lang="en-US" sz="1800" b="0" i="0" kern="1200" dirty="0" smtClean="0">
                        <a:solidFill>
                          <a:schemeClr val="dk1"/>
                        </a:solidFill>
                        <a:effectLst/>
                        <a:latin typeface="+mn-lt"/>
                        <a:ea typeface="+mn-ea"/>
                        <a:cs typeface="+mn-cs"/>
                      </a:endParaRPr>
                    </a:p>
                  </a:txBody>
                  <a:tcPr/>
                </a:tc>
                <a:tc hMerge="1">
                  <a:txBody>
                    <a:bodyPr/>
                    <a:lstStyle/>
                    <a:p>
                      <a:endParaRPr lang="es-MX" dirty="0"/>
                    </a:p>
                  </a:txBody>
                  <a:tcPr/>
                </a:tc>
              </a:tr>
              <a:tr h="185420">
                <a:tc>
                  <a:txBody>
                    <a:bodyPr/>
                    <a:lstStyle/>
                    <a:p>
                      <a:r>
                        <a:rPr lang="es-MX" sz="1400" b="0" dirty="0" err="1" smtClean="0">
                          <a:latin typeface="Arial" panose="020B0604020202020204" pitchFamily="34" charset="0"/>
                          <a:cs typeface="Arial" panose="020B0604020202020204" pitchFamily="34" charset="0"/>
                        </a:rPr>
                        <a:t>Description</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n-US" sz="1800" b="0" i="0" kern="1200" dirty="0" smtClean="0">
                          <a:solidFill>
                            <a:schemeClr val="dk1"/>
                          </a:solidFill>
                          <a:effectLst/>
                          <a:latin typeface="+mn-lt"/>
                          <a:ea typeface="+mn-ea"/>
                          <a:cs typeface="+mn-cs"/>
                        </a:rPr>
                        <a:t>add the number of tasks</a:t>
                      </a:r>
                    </a:p>
                  </a:txBody>
                  <a:tcPr/>
                </a:tc>
                <a:tc hMerge="1">
                  <a:txBody>
                    <a:bodyPr/>
                    <a:lstStyle/>
                    <a:p>
                      <a:endParaRPr lang="es-MX" dirty="0"/>
                    </a:p>
                  </a:txBody>
                  <a:tcPr/>
                </a:tc>
              </a:tr>
            </a:tbl>
          </a:graphicData>
        </a:graphic>
      </p:graphicFrame>
    </p:spTree>
    <p:extLst>
      <p:ext uri="{BB962C8B-B14F-4D97-AF65-F5344CB8AC3E}">
        <p14:creationId xmlns:p14="http://schemas.microsoft.com/office/powerpoint/2010/main" val="2432682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96354" y="197476"/>
            <a:ext cx="8596668" cy="691166"/>
          </a:xfrm>
        </p:spPr>
        <p:txBody>
          <a:bodyPr/>
          <a:lstStyle/>
          <a:p>
            <a:r>
              <a:rPr lang="en-US" dirty="0" smtClean="0"/>
              <a:t>Adding more functions to the scheduler</a:t>
            </a:r>
            <a:endParaRPr lang="en-US" dirty="0"/>
          </a:p>
        </p:txBody>
      </p:sp>
      <p:sp>
        <p:nvSpPr>
          <p:cNvPr id="3" name="Rectángulo 2"/>
          <p:cNvSpPr/>
          <p:nvPr/>
        </p:nvSpPr>
        <p:spPr>
          <a:xfrm>
            <a:off x="381119" y="1260698"/>
            <a:ext cx="8840154" cy="1200329"/>
          </a:xfrm>
          <a:prstGeom prst="rect">
            <a:avLst/>
          </a:prstGeom>
        </p:spPr>
        <p:txBody>
          <a:bodyPr wrap="square">
            <a:spAutoFit/>
          </a:bodyPr>
          <a:lstStyle/>
          <a:p>
            <a:pPr algn="just"/>
            <a:r>
              <a:rPr lang="en-US" dirty="0" smtClean="0"/>
              <a:t>In order to add another task in the scheduler system, please follow  the next steps:</a:t>
            </a:r>
          </a:p>
          <a:p>
            <a:pPr marL="342900" indent="-342900" algn="just">
              <a:buFont typeface="+mj-lt"/>
              <a:buAutoNum type="arabicParenR"/>
            </a:pPr>
            <a:r>
              <a:rPr lang="en-US" dirty="0" smtClean="0"/>
              <a:t> In the file </a:t>
            </a:r>
            <a:r>
              <a:rPr lang="en-US" dirty="0" err="1" smtClean="0"/>
              <a:t>tasks.h</a:t>
            </a:r>
            <a:r>
              <a:rPr lang="en-US" dirty="0" smtClean="0"/>
              <a:t>, in the </a:t>
            </a:r>
            <a:r>
              <a:rPr lang="en-US" b="1" i="1" dirty="0" err="1" smtClean="0"/>
              <a:t>enum</a:t>
            </a:r>
            <a:r>
              <a:rPr lang="en-US" dirty="0" smtClean="0"/>
              <a:t> structure, write with the same format, the name of the next function. Is important not to modify </a:t>
            </a:r>
            <a:r>
              <a:rPr lang="en-US" b="1" i="1" dirty="0" smtClean="0"/>
              <a:t>E_ISK_TASK_NUM.</a:t>
            </a:r>
            <a:r>
              <a:rPr lang="en-US" dirty="0" smtClean="0"/>
              <a:t> Please refer to the next image:</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918" y="2461027"/>
            <a:ext cx="7992605" cy="3294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5260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869033090"/>
              </p:ext>
            </p:extLst>
          </p:nvPr>
        </p:nvGraphicFramePr>
        <p:xfrm>
          <a:off x="1709529" y="2055240"/>
          <a:ext cx="6239217" cy="1597598"/>
        </p:xfrm>
        <a:graphic>
          <a:graphicData uri="http://schemas.openxmlformats.org/drawingml/2006/table">
            <a:tbl>
              <a:tblPr firstRow="1" firstCol="1" bandRow="1">
                <a:tableStyleId>{5C22544A-7EE6-4342-B048-85BDC9FD1C3A}</a:tableStyleId>
              </a:tblPr>
              <a:tblGrid>
                <a:gridCol w="1091855"/>
                <a:gridCol w="988736"/>
                <a:gridCol w="2719298"/>
                <a:gridCol w="1439328"/>
              </a:tblGrid>
              <a:tr h="0">
                <a:tc gridSpan="4">
                  <a:txBody>
                    <a:bodyPr/>
                    <a:lstStyle/>
                    <a:p>
                      <a:pPr algn="ctr">
                        <a:lnSpc>
                          <a:spcPct val="107000"/>
                        </a:lnSpc>
                        <a:spcAft>
                          <a:spcPts val="0"/>
                        </a:spcAft>
                      </a:pPr>
                      <a:r>
                        <a:rPr lang="es-MX" sz="1100" dirty="0">
                          <a:effectLst/>
                        </a:rPr>
                        <a:t>Version List</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MX"/>
                    </a:p>
                  </a:txBody>
                  <a:tcPr/>
                </a:tc>
                <a:tc hMerge="1">
                  <a:txBody>
                    <a:bodyPr/>
                    <a:lstStyle/>
                    <a:p>
                      <a:endParaRPr lang="es-MX"/>
                    </a:p>
                  </a:txBody>
                  <a:tcPr/>
                </a:tc>
                <a:tc hMerge="1">
                  <a:txBody>
                    <a:bodyPr/>
                    <a:lstStyle/>
                    <a:p>
                      <a:endParaRPr lang="es-MX"/>
                    </a:p>
                  </a:txBody>
                  <a:tcPr/>
                </a:tc>
              </a:tr>
              <a:tr h="0">
                <a:tc>
                  <a:txBody>
                    <a:bodyPr/>
                    <a:lstStyle/>
                    <a:p>
                      <a:pPr algn="ctr">
                        <a:lnSpc>
                          <a:spcPct val="107000"/>
                        </a:lnSpc>
                        <a:spcAft>
                          <a:spcPts val="0"/>
                        </a:spcAft>
                      </a:pPr>
                      <a:r>
                        <a:rPr lang="es-MX" sz="1100">
                          <a:effectLst/>
                        </a:rPr>
                        <a:t>Versión índex</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a:effectLst/>
                        </a:rPr>
                        <a:t>Date </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a:effectLst/>
                        </a:rPr>
                        <a:t>Author</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a:effectLst/>
                        </a:rPr>
                        <a:t>Description </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37015">
                <a:tc>
                  <a:txBody>
                    <a:bodyPr/>
                    <a:lstStyle/>
                    <a:p>
                      <a:pPr algn="ctr">
                        <a:lnSpc>
                          <a:spcPct val="107000"/>
                        </a:lnSpc>
                        <a:spcAft>
                          <a:spcPts val="0"/>
                        </a:spcAft>
                      </a:pPr>
                      <a:endParaRPr lang="es-MX" sz="1100" dirty="0" smtClean="0">
                        <a:effectLst/>
                      </a:endParaRPr>
                    </a:p>
                    <a:p>
                      <a:pPr algn="ctr">
                        <a:lnSpc>
                          <a:spcPct val="107000"/>
                        </a:lnSpc>
                        <a:spcAft>
                          <a:spcPts val="0"/>
                        </a:spcAft>
                      </a:pPr>
                      <a:r>
                        <a:rPr lang="es-MX" sz="1100" dirty="0" smtClean="0">
                          <a:effectLst/>
                        </a:rPr>
                        <a:t>1.0</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dirty="0">
                          <a:effectLst/>
                        </a:rPr>
                        <a:t> </a:t>
                      </a:r>
                      <a:endParaRPr lang="es-MX" sz="1100" dirty="0" smtClean="0">
                        <a:effectLst/>
                      </a:endParaRPr>
                    </a:p>
                    <a:p>
                      <a:pPr algn="ctr">
                        <a:lnSpc>
                          <a:spcPct val="107000"/>
                        </a:lnSpc>
                        <a:spcAft>
                          <a:spcPts val="0"/>
                        </a:spcAft>
                      </a:pPr>
                      <a:r>
                        <a:rPr lang="es-MX" sz="1100" dirty="0" smtClean="0">
                          <a:effectLst/>
                        </a:rPr>
                        <a:t>15/11/2015</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endParaRPr lang="es-MX" sz="1100" dirty="0" smtClean="0">
                        <a:effectLst/>
                      </a:endParaRPr>
                    </a:p>
                    <a:p>
                      <a:pPr algn="ctr">
                        <a:lnSpc>
                          <a:spcPct val="107000"/>
                        </a:lnSpc>
                        <a:spcAft>
                          <a:spcPts val="0"/>
                        </a:spcAft>
                      </a:pPr>
                      <a:r>
                        <a:rPr lang="es-MX" sz="1100" dirty="0" smtClean="0">
                          <a:effectLst/>
                        </a:rPr>
                        <a:t>Francisco </a:t>
                      </a:r>
                      <a:r>
                        <a:rPr lang="es-MX" sz="1100" dirty="0">
                          <a:effectLst/>
                        </a:rPr>
                        <a:t>Javier Quirarte Pelayo</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endParaRPr lang="es-MX" sz="1100" dirty="0" smtClean="0">
                        <a:effectLst/>
                      </a:endParaRPr>
                    </a:p>
                    <a:p>
                      <a:pPr algn="ctr">
                        <a:lnSpc>
                          <a:spcPct val="107000"/>
                        </a:lnSpc>
                        <a:spcAft>
                          <a:spcPts val="0"/>
                        </a:spcAft>
                      </a:pPr>
                      <a:r>
                        <a:rPr lang="es-MX" sz="1100" dirty="0" err="1" smtClean="0">
                          <a:effectLst/>
                        </a:rPr>
                        <a:t>First</a:t>
                      </a:r>
                      <a:r>
                        <a:rPr lang="es-MX" sz="1100" dirty="0" smtClean="0">
                          <a:effectLst/>
                        </a:rPr>
                        <a:t> </a:t>
                      </a:r>
                      <a:r>
                        <a:rPr lang="es-MX" sz="1100" dirty="0">
                          <a:effectLst/>
                        </a:rPr>
                        <a:t>revisión of scheduler</a:t>
                      </a:r>
                    </a:p>
                    <a:p>
                      <a:pPr algn="ctr">
                        <a:lnSpc>
                          <a:spcPct val="107000"/>
                        </a:lnSpc>
                        <a:spcAft>
                          <a:spcPts val="0"/>
                        </a:spcAft>
                      </a:pPr>
                      <a:r>
                        <a:rPr lang="es-MX" sz="1100" dirty="0">
                          <a:effectLst/>
                        </a:rPr>
                        <a:t>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s-MX" sz="1100">
                          <a:effectLst/>
                        </a:rPr>
                        <a:t> </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dirty="0">
                          <a:effectLst/>
                        </a:rPr>
                        <a:t>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endParaRPr lang="es-MX" sz="1100" dirty="0" smtClean="0">
                        <a:effectLst/>
                      </a:endParaRPr>
                    </a:p>
                    <a:p>
                      <a:pPr algn="ctr">
                        <a:lnSpc>
                          <a:spcPct val="107000"/>
                        </a:lnSpc>
                        <a:spcAft>
                          <a:spcPts val="0"/>
                        </a:spcAft>
                      </a:pPr>
                      <a:r>
                        <a:rPr lang="es-MX" sz="1100" dirty="0" smtClean="0">
                          <a:effectLst/>
                        </a:rPr>
                        <a:t>David </a:t>
                      </a:r>
                      <a:r>
                        <a:rPr lang="es-MX" sz="1100" dirty="0">
                          <a:effectLst/>
                        </a:rPr>
                        <a:t>Antonio Díaz </a:t>
                      </a:r>
                      <a:r>
                        <a:rPr lang="es-MX" sz="1100" dirty="0" smtClean="0">
                          <a:effectLst/>
                        </a:rPr>
                        <a:t>Ramírez</a:t>
                      </a:r>
                    </a:p>
                    <a:p>
                      <a:pPr algn="ctr">
                        <a:lnSpc>
                          <a:spcPct val="107000"/>
                        </a:lnSpc>
                        <a:spcAft>
                          <a:spcPts val="0"/>
                        </a:spcAft>
                      </a:pP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dirty="0">
                          <a:effectLst/>
                        </a:rPr>
                        <a:t>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3" name="Rectangle 1"/>
          <p:cNvSpPr>
            <a:spLocks noChangeArrowheads="1"/>
          </p:cNvSpPr>
          <p:nvPr/>
        </p:nvSpPr>
        <p:spPr bwMode="auto">
          <a:xfrm>
            <a:off x="1550988" y="36528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Tree>
    <p:extLst>
      <p:ext uri="{BB962C8B-B14F-4D97-AF65-F5344CB8AC3E}">
        <p14:creationId xmlns:p14="http://schemas.microsoft.com/office/powerpoint/2010/main" val="1769275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837361" y="834844"/>
            <a:ext cx="3680897" cy="369332"/>
          </a:xfrm>
          <a:prstGeom prst="rect">
            <a:avLst/>
          </a:prstGeom>
        </p:spPr>
        <p:txBody>
          <a:bodyPr wrap="square">
            <a:spAutoFit/>
          </a:bodyPr>
          <a:lstStyle/>
          <a:p>
            <a:pPr algn="just"/>
            <a:r>
              <a:rPr lang="en-US" dirty="0" smtClean="0"/>
              <a:t>Example of a new task added:</a:t>
            </a:r>
            <a:endParaRPr lang="en-US"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07" y="1496497"/>
            <a:ext cx="8577885" cy="3680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7169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386367" y="430197"/>
            <a:ext cx="8886422" cy="923330"/>
          </a:xfrm>
          <a:prstGeom prst="rect">
            <a:avLst/>
          </a:prstGeom>
        </p:spPr>
        <p:txBody>
          <a:bodyPr wrap="square">
            <a:spAutoFit/>
          </a:bodyPr>
          <a:lstStyle/>
          <a:p>
            <a:r>
              <a:rPr lang="en-US" dirty="0"/>
              <a:t> </a:t>
            </a:r>
            <a:r>
              <a:rPr lang="en-US" dirty="0" smtClean="0"/>
              <a:t>2) In </a:t>
            </a:r>
            <a:r>
              <a:rPr lang="en-US"/>
              <a:t>the </a:t>
            </a:r>
            <a:r>
              <a:rPr lang="en-US" smtClean="0"/>
              <a:t>file main.c</a:t>
            </a:r>
            <a:r>
              <a:rPr lang="en-US" dirty="0" smtClean="0"/>
              <a:t>, in the </a:t>
            </a:r>
            <a:r>
              <a:rPr lang="en-US" dirty="0"/>
              <a:t>I</a:t>
            </a:r>
            <a:r>
              <a:rPr lang="en-US" dirty="0" smtClean="0"/>
              <a:t>nline functions  section,  in the </a:t>
            </a:r>
            <a:r>
              <a:rPr lang="en-US" b="1" i="1" dirty="0" smtClean="0"/>
              <a:t>S_TASK</a:t>
            </a:r>
            <a:r>
              <a:rPr lang="en-US" dirty="0" smtClean="0"/>
              <a:t> type structure </a:t>
            </a:r>
            <a:r>
              <a:rPr lang="en-US" b="1" i="1" dirty="0" smtClean="0"/>
              <a:t>TASK_LIST</a:t>
            </a:r>
            <a:r>
              <a:rPr lang="en-US" dirty="0" smtClean="0"/>
              <a:t>, </a:t>
            </a:r>
            <a:r>
              <a:rPr lang="en-US" dirty="0"/>
              <a:t>write with the same format, the name of the next </a:t>
            </a:r>
            <a:r>
              <a:rPr lang="en-US" dirty="0" smtClean="0"/>
              <a:t>task, its period and its offset. </a:t>
            </a:r>
            <a:r>
              <a:rPr lang="en-US" dirty="0"/>
              <a:t>Please refer to the next image:</a:t>
            </a:r>
            <a:endParaRPr lang="es-MX"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10" y="2150772"/>
            <a:ext cx="10174310" cy="19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0505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90163"/>
            <a:ext cx="9916498" cy="2375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296214" y="809086"/>
            <a:ext cx="3680897" cy="369332"/>
          </a:xfrm>
          <a:prstGeom prst="rect">
            <a:avLst/>
          </a:prstGeom>
        </p:spPr>
        <p:txBody>
          <a:bodyPr wrap="square">
            <a:spAutoFit/>
          </a:bodyPr>
          <a:lstStyle/>
          <a:p>
            <a:pPr algn="just"/>
            <a:r>
              <a:rPr lang="en-US" dirty="0" smtClean="0"/>
              <a:t>Example of a new task added:</a:t>
            </a:r>
            <a:endParaRPr lang="en-US" dirty="0"/>
          </a:p>
        </p:txBody>
      </p:sp>
    </p:spTree>
    <p:extLst>
      <p:ext uri="{BB962C8B-B14F-4D97-AF65-F5344CB8AC3E}">
        <p14:creationId xmlns:p14="http://schemas.microsoft.com/office/powerpoint/2010/main" val="2493691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36" y="1542242"/>
            <a:ext cx="8880056" cy="400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166811" y="449462"/>
            <a:ext cx="8628844" cy="646331"/>
          </a:xfrm>
          <a:prstGeom prst="rect">
            <a:avLst/>
          </a:prstGeom>
        </p:spPr>
        <p:txBody>
          <a:bodyPr wrap="square">
            <a:spAutoFit/>
          </a:bodyPr>
          <a:lstStyle/>
          <a:p>
            <a:r>
              <a:rPr lang="en-US" dirty="0"/>
              <a:t> </a:t>
            </a:r>
            <a:r>
              <a:rPr lang="en-US" dirty="0" smtClean="0"/>
              <a:t>3) In the </a:t>
            </a:r>
            <a:r>
              <a:rPr lang="en-US" dirty="0" err="1" smtClean="0"/>
              <a:t>task.c</a:t>
            </a:r>
            <a:r>
              <a:rPr lang="en-US" dirty="0" smtClean="0"/>
              <a:t> file, add the next function for the task with its following number  and content.</a:t>
            </a:r>
            <a:endParaRPr lang="es-MX" dirty="0"/>
          </a:p>
        </p:txBody>
      </p:sp>
    </p:spTree>
    <p:extLst>
      <p:ext uri="{BB962C8B-B14F-4D97-AF65-F5344CB8AC3E}">
        <p14:creationId xmlns:p14="http://schemas.microsoft.com/office/powerpoint/2010/main" val="4103507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124" y="999991"/>
            <a:ext cx="8576740" cy="4885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412124" y="401118"/>
            <a:ext cx="3680897" cy="369332"/>
          </a:xfrm>
          <a:prstGeom prst="rect">
            <a:avLst/>
          </a:prstGeom>
        </p:spPr>
        <p:txBody>
          <a:bodyPr wrap="square">
            <a:spAutoFit/>
          </a:bodyPr>
          <a:lstStyle/>
          <a:p>
            <a:pPr algn="just"/>
            <a:r>
              <a:rPr lang="en-US" dirty="0" smtClean="0"/>
              <a:t>Example of a new task added:</a:t>
            </a:r>
            <a:endParaRPr lang="en-US" dirty="0"/>
          </a:p>
        </p:txBody>
      </p:sp>
    </p:spTree>
    <p:extLst>
      <p:ext uri="{BB962C8B-B14F-4D97-AF65-F5344CB8AC3E}">
        <p14:creationId xmlns:p14="http://schemas.microsoft.com/office/powerpoint/2010/main" val="1030366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Functional Specification  </a:t>
            </a:r>
            <a:br>
              <a:rPr lang="es-MX" dirty="0"/>
            </a:br>
            <a:r>
              <a:rPr lang="es-MX" dirty="0"/>
              <a:t>Scheduler Mechanism </a:t>
            </a:r>
          </a:p>
        </p:txBody>
      </p:sp>
      <p:sp>
        <p:nvSpPr>
          <p:cNvPr id="3" name="Rectángulo 2"/>
          <p:cNvSpPr/>
          <p:nvPr/>
        </p:nvSpPr>
        <p:spPr>
          <a:xfrm>
            <a:off x="677334" y="1930400"/>
            <a:ext cx="6096000" cy="3416320"/>
          </a:xfrm>
          <a:prstGeom prst="rect">
            <a:avLst/>
          </a:prstGeom>
        </p:spPr>
        <p:txBody>
          <a:bodyPr>
            <a:spAutoFit/>
          </a:bodyPr>
          <a:lstStyle/>
          <a:p>
            <a:pPr algn="just"/>
            <a:r>
              <a:rPr lang="es-MX" dirty="0"/>
              <a:t>Scheduling refers to making a sequence of time execution decisions at specific intervals, this decision that is made is based on a predictable algorithm.  </a:t>
            </a:r>
            <a:r>
              <a:rPr lang="es-MX" dirty="0" smtClean="0"/>
              <a:t>An </a:t>
            </a:r>
            <a:r>
              <a:rPr lang="es-MX" dirty="0"/>
              <a:t>application that does not need its current allocation leaves the resource available for another application's use. </a:t>
            </a:r>
            <a:endParaRPr lang="es-MX" dirty="0" smtClean="0"/>
          </a:p>
          <a:p>
            <a:pPr algn="just"/>
            <a:r>
              <a:rPr lang="en-US" dirty="0"/>
              <a:t>The underlying algorithm defines how the term “controlled” is interpreted, in some instances, the scheduling algorithm might guarantee that all applications have some access to the resource. The Binary Progression Scheduler (BPS) manages the access to the CPU resources in a controlled way. </a:t>
            </a:r>
            <a:endParaRPr lang="es-MX" dirty="0"/>
          </a:p>
        </p:txBody>
      </p:sp>
    </p:spTree>
    <p:extLst>
      <p:ext uri="{BB962C8B-B14F-4D97-AF65-F5344CB8AC3E}">
        <p14:creationId xmlns:p14="http://schemas.microsoft.com/office/powerpoint/2010/main" val="3466244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Tasks Partitioning </a:t>
            </a:r>
          </a:p>
        </p:txBody>
      </p:sp>
      <p:sp>
        <p:nvSpPr>
          <p:cNvPr id="4" name="Rectángulo 3"/>
          <p:cNvSpPr/>
          <p:nvPr/>
        </p:nvSpPr>
        <p:spPr>
          <a:xfrm>
            <a:off x="677334" y="1930400"/>
            <a:ext cx="6096000" cy="3139321"/>
          </a:xfrm>
          <a:prstGeom prst="rect">
            <a:avLst/>
          </a:prstGeom>
        </p:spPr>
        <p:txBody>
          <a:bodyPr>
            <a:spAutoFit/>
          </a:bodyPr>
          <a:lstStyle/>
          <a:p>
            <a:pPr algn="just"/>
            <a:r>
              <a:rPr lang="es-MX" dirty="0"/>
              <a:t>Task Partitioning is used to bind a task to a subset of the system's available resources, this binding guarantees that a known amount of resources is always available to the task. Those resources are taken by time-</a:t>
            </a:r>
            <a:r>
              <a:rPr lang="es-MX" dirty="0" err="1"/>
              <a:t>slicing</a:t>
            </a:r>
            <a:r>
              <a:rPr lang="es-MX" dirty="0"/>
              <a:t> the available processing time, systems that use time-</a:t>
            </a:r>
            <a:r>
              <a:rPr lang="es-MX" dirty="0" err="1"/>
              <a:t>slicing</a:t>
            </a:r>
            <a:r>
              <a:rPr lang="es-MX" dirty="0"/>
              <a:t> take advantage of the CPU/Core utilization and keeping the CPU/Core occupied which enhance the use of the MCU resources. A processor always have a task to execute even though all the other tasks are idle, when no tasks are executed the processor is running a Background Task </a:t>
            </a:r>
          </a:p>
        </p:txBody>
      </p:sp>
    </p:spTree>
    <p:extLst>
      <p:ext uri="{BB962C8B-B14F-4D97-AF65-F5344CB8AC3E}">
        <p14:creationId xmlns:p14="http://schemas.microsoft.com/office/powerpoint/2010/main" val="47792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Mask Concept </a:t>
            </a:r>
          </a:p>
        </p:txBody>
      </p:sp>
      <p:sp>
        <p:nvSpPr>
          <p:cNvPr id="3" name="Rectángulo 2"/>
          <p:cNvSpPr/>
          <p:nvPr/>
        </p:nvSpPr>
        <p:spPr>
          <a:xfrm>
            <a:off x="677333" y="1930400"/>
            <a:ext cx="7642577" cy="3416320"/>
          </a:xfrm>
          <a:prstGeom prst="rect">
            <a:avLst/>
          </a:prstGeom>
        </p:spPr>
        <p:txBody>
          <a:bodyPr wrap="square">
            <a:spAutoFit/>
          </a:bodyPr>
          <a:lstStyle/>
          <a:p>
            <a:pPr algn="just"/>
            <a:r>
              <a:rPr lang="es-MX" dirty="0"/>
              <a:t>The Scheduler is based on a binary counter incremented at a given time, this time is controlled by a timer interrupt, typically called OS Tick.  </a:t>
            </a:r>
          </a:p>
          <a:p>
            <a:pPr algn="just"/>
            <a:r>
              <a:rPr lang="es-MX" dirty="0"/>
              <a:t>A mask is a number defined by: mask = (2^n)-1  </a:t>
            </a:r>
          </a:p>
          <a:p>
            <a:pPr algn="just"/>
            <a:r>
              <a:rPr lang="es-MX" dirty="0"/>
              <a:t>Where n represents the counter data size (8bits, 16bits …) which depends on the number of tasks to be provided by the scheduler module, n should be choosen at desing stage by the scheduler designer.  </a:t>
            </a:r>
          </a:p>
          <a:p>
            <a:pPr algn="just"/>
            <a:r>
              <a:rPr lang="es-MX" dirty="0"/>
              <a:t>The mask is used to mark a task for execution, when the binary counter and the mask: (mask &amp; counter) == mask From the previous definition, the task is assigned to a range of time-</a:t>
            </a:r>
            <a:r>
              <a:rPr lang="es-MX" dirty="0" err="1"/>
              <a:t>slices</a:t>
            </a:r>
            <a:r>
              <a:rPr lang="es-MX" dirty="0"/>
              <a:t>. </a:t>
            </a:r>
            <a:endParaRPr lang="es-MX" dirty="0" smtClean="0"/>
          </a:p>
          <a:p>
            <a:pPr algn="just"/>
            <a:r>
              <a:rPr lang="en-US" dirty="0"/>
              <a:t>Given the mask and the OS tick period we can obtain the task rate. Therefore the task rate is:  task rate = OS tick * (mask + 1</a:t>
            </a:r>
            <a:r>
              <a:rPr lang="en-US" dirty="0" smtClean="0"/>
              <a:t>).</a:t>
            </a:r>
            <a:endParaRPr lang="es-MX" dirty="0"/>
          </a:p>
        </p:txBody>
      </p:sp>
    </p:spTree>
    <p:extLst>
      <p:ext uri="{BB962C8B-B14F-4D97-AF65-F5344CB8AC3E}">
        <p14:creationId xmlns:p14="http://schemas.microsoft.com/office/powerpoint/2010/main" val="691259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Offset Concept </a:t>
            </a:r>
          </a:p>
        </p:txBody>
      </p:sp>
      <p:sp>
        <p:nvSpPr>
          <p:cNvPr id="3" name="Rectángulo 2"/>
          <p:cNvSpPr/>
          <p:nvPr/>
        </p:nvSpPr>
        <p:spPr>
          <a:xfrm>
            <a:off x="677334" y="1930400"/>
            <a:ext cx="6694310" cy="2862322"/>
          </a:xfrm>
          <a:prstGeom prst="rect">
            <a:avLst/>
          </a:prstGeom>
        </p:spPr>
        <p:txBody>
          <a:bodyPr wrap="square">
            <a:spAutoFit/>
          </a:bodyPr>
          <a:lstStyle/>
          <a:p>
            <a:pPr algn="just"/>
            <a:r>
              <a:rPr lang="es-MX" dirty="0"/>
              <a:t>A collision may occur between the tasks when the tasks share the same time-</a:t>
            </a:r>
            <a:r>
              <a:rPr lang="es-MX" dirty="0" err="1"/>
              <a:t>slice</a:t>
            </a:r>
            <a:r>
              <a:rPr lang="es-MX" dirty="0"/>
              <a:t>. If a collision is present some tasks will start being executed in a not desirable time. An offset is defined to allow the task execution being moved in different time-</a:t>
            </a:r>
            <a:r>
              <a:rPr lang="es-MX" dirty="0" err="1"/>
              <a:t>slices</a:t>
            </a:r>
            <a:r>
              <a:rPr lang="es-MX" dirty="0"/>
              <a:t>. The offset can only be defined in the range from the count of zero up to the value defined by the mask.  When the counter matches the mask, and the matched value is the same as the given offset the task is ready to be executed. (mask &amp; counter) == offset With this approach the task collision is avoided. </a:t>
            </a:r>
          </a:p>
        </p:txBody>
      </p:sp>
    </p:spTree>
    <p:extLst>
      <p:ext uri="{BB962C8B-B14F-4D97-AF65-F5344CB8AC3E}">
        <p14:creationId xmlns:p14="http://schemas.microsoft.com/office/powerpoint/2010/main" val="1316012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39651"/>
          </a:xfrm>
        </p:spPr>
        <p:txBody>
          <a:bodyPr>
            <a:normAutofit fontScale="90000"/>
          </a:bodyPr>
          <a:lstStyle/>
          <a:p>
            <a:r>
              <a:rPr lang="es-MX" dirty="0"/>
              <a:t>Dependencies to other </a:t>
            </a:r>
            <a:r>
              <a:rPr lang="es-MX" dirty="0" smtClean="0"/>
              <a:t>modules</a:t>
            </a:r>
            <a:br>
              <a:rPr lang="es-MX" dirty="0" smtClean="0"/>
            </a:br>
            <a:r>
              <a:rPr lang="es-MX" dirty="0" smtClean="0"/>
              <a:t/>
            </a:r>
            <a:br>
              <a:rPr lang="es-MX" dirty="0" smtClean="0"/>
            </a:br>
            <a:endParaRPr lang="es-MX" sz="1800" dirty="0">
              <a:solidFill>
                <a:schemeClr val="tx1"/>
              </a:solidFill>
            </a:endParaRPr>
          </a:p>
        </p:txBody>
      </p:sp>
      <p:pic>
        <p:nvPicPr>
          <p:cNvPr id="5" name="Imagen 4"/>
          <p:cNvPicPr>
            <a:picLocks noChangeAspect="1"/>
          </p:cNvPicPr>
          <p:nvPr/>
        </p:nvPicPr>
        <p:blipFill>
          <a:blip r:embed="rId2"/>
          <a:stretch>
            <a:fillRect/>
          </a:stretch>
        </p:blipFill>
        <p:spPr>
          <a:xfrm>
            <a:off x="1394735" y="2419080"/>
            <a:ext cx="6187105" cy="3998496"/>
          </a:xfrm>
          <a:prstGeom prst="rect">
            <a:avLst/>
          </a:prstGeom>
        </p:spPr>
      </p:pic>
      <p:sp>
        <p:nvSpPr>
          <p:cNvPr id="3" name="2 CuadroTexto"/>
          <p:cNvSpPr txBox="1"/>
          <p:nvPr/>
        </p:nvSpPr>
        <p:spPr>
          <a:xfrm>
            <a:off x="643944" y="1352282"/>
            <a:ext cx="8203842" cy="646331"/>
          </a:xfrm>
          <a:prstGeom prst="rect">
            <a:avLst/>
          </a:prstGeom>
          <a:noFill/>
        </p:spPr>
        <p:txBody>
          <a:bodyPr wrap="square" rtlCol="0">
            <a:spAutoFit/>
          </a:bodyPr>
          <a:lstStyle/>
          <a:p>
            <a:r>
              <a:rPr lang="en-US" dirty="0"/>
              <a:t>The scheduler module has dependencies on project specific timer module.  </a:t>
            </a:r>
            <a:endParaRPr lang="en-US" dirty="0" smtClean="0"/>
          </a:p>
          <a:p>
            <a:r>
              <a:rPr lang="en-US" dirty="0" smtClean="0"/>
              <a:t>The </a:t>
            </a:r>
            <a:r>
              <a:rPr lang="en-US" dirty="0"/>
              <a:t>include structure of the </a:t>
            </a:r>
            <a:r>
              <a:rPr lang="en-US" dirty="0" smtClean="0"/>
              <a:t>Scheduler </a:t>
            </a:r>
            <a:r>
              <a:rPr lang="en-US" dirty="0"/>
              <a:t>module shall be as follows:</a:t>
            </a:r>
            <a:endParaRPr lang="es-MX" dirty="0"/>
          </a:p>
        </p:txBody>
      </p:sp>
    </p:spTree>
    <p:extLst>
      <p:ext uri="{BB962C8B-B14F-4D97-AF65-F5344CB8AC3E}">
        <p14:creationId xmlns:p14="http://schemas.microsoft.com/office/powerpoint/2010/main" val="3313212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p:cNvGraphicFramePr>
            <a:graphicFrameLocks noGrp="1"/>
          </p:cNvGraphicFramePr>
          <p:nvPr>
            <p:extLst>
              <p:ext uri="{D42A27DB-BD31-4B8C-83A1-F6EECF244321}">
                <p14:modId xmlns:p14="http://schemas.microsoft.com/office/powerpoint/2010/main" val="3467343101"/>
              </p:ext>
            </p:extLst>
          </p:nvPr>
        </p:nvGraphicFramePr>
        <p:xfrm>
          <a:off x="688623" y="603956"/>
          <a:ext cx="8150576" cy="5376899"/>
        </p:xfrm>
        <a:graphic>
          <a:graphicData uri="http://schemas.openxmlformats.org/drawingml/2006/table">
            <a:tbl>
              <a:tblPr firstRow="1" bandRow="1">
                <a:tableStyleId>{5C22544A-7EE6-4342-B048-85BDC9FD1C3A}</a:tableStyleId>
              </a:tblPr>
              <a:tblGrid>
                <a:gridCol w="1941688"/>
                <a:gridCol w="6208888"/>
              </a:tblGrid>
              <a:tr h="305929">
                <a:tc>
                  <a:txBody>
                    <a:bodyPr/>
                    <a:lstStyle/>
                    <a:p>
                      <a:r>
                        <a:rPr lang="es-MX" dirty="0" smtClean="0">
                          <a:latin typeface="Arial" pitchFamily="34" charset="0"/>
                          <a:cs typeface="Arial" pitchFamily="34" charset="0"/>
                        </a:rPr>
                        <a:t>File </a:t>
                      </a:r>
                      <a:r>
                        <a:rPr lang="es-MX" dirty="0" err="1" smtClean="0">
                          <a:latin typeface="Arial" pitchFamily="34" charset="0"/>
                          <a:cs typeface="Arial" pitchFamily="34" charset="0"/>
                        </a:rPr>
                        <a:t>Name</a:t>
                      </a:r>
                      <a:endParaRPr lang="es-MX" dirty="0">
                        <a:latin typeface="Arial" pitchFamily="34" charset="0"/>
                        <a:cs typeface="Arial" pitchFamily="34" charset="0"/>
                      </a:endParaRPr>
                    </a:p>
                  </a:txBody>
                  <a:tcPr/>
                </a:tc>
                <a:tc>
                  <a:txBody>
                    <a:bodyPr/>
                    <a:lstStyle/>
                    <a:p>
                      <a:r>
                        <a:rPr lang="es-MX" dirty="0" err="1" smtClean="0">
                          <a:latin typeface="Arial" pitchFamily="34" charset="0"/>
                          <a:cs typeface="Arial" pitchFamily="34" charset="0"/>
                        </a:rPr>
                        <a:t>Description</a:t>
                      </a:r>
                      <a:endParaRPr lang="es-MX" dirty="0">
                        <a:latin typeface="Arial" pitchFamily="34" charset="0"/>
                        <a:cs typeface="Arial" pitchFamily="34" charset="0"/>
                      </a:endParaRPr>
                    </a:p>
                  </a:txBody>
                  <a:tcPr/>
                </a:tc>
              </a:tr>
              <a:tr h="305929">
                <a:tc>
                  <a:txBody>
                    <a:bodyPr/>
                    <a:lstStyle/>
                    <a:p>
                      <a:r>
                        <a:rPr lang="es-MX" sz="1400" b="0" dirty="0" err="1" smtClean="0">
                          <a:latin typeface="Arial" panose="020B0604020202020204" pitchFamily="34" charset="0"/>
                          <a:cs typeface="Arial" panose="020B0604020202020204" pitchFamily="34" charset="0"/>
                        </a:rPr>
                        <a:t>Tasks.c</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Provides</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the</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timed</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task</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definitions</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0" dirty="0" err="1" smtClean="0">
                          <a:latin typeface="Arial" panose="020B0604020202020204" pitchFamily="34" charset="0"/>
                          <a:cs typeface="Arial" panose="020B0604020202020204" pitchFamily="34" charset="0"/>
                        </a:rPr>
                        <a:t>Tasks.h</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Export</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the</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timed</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task</a:t>
                      </a:r>
                      <a:r>
                        <a:rPr lang="es-MX" sz="1400" b="0" dirty="0" smtClean="0">
                          <a:latin typeface="Arial" panose="020B0604020202020204" pitchFamily="34" charset="0"/>
                          <a:cs typeface="Arial" panose="020B0604020202020204" pitchFamily="34" charset="0"/>
                        </a:rPr>
                        <a:t> interfaces to </a:t>
                      </a:r>
                      <a:r>
                        <a:rPr lang="es-MX" sz="1400" b="0" dirty="0" err="1" smtClean="0">
                          <a:latin typeface="Arial" panose="020B0604020202020204" pitchFamily="34" charset="0"/>
                          <a:cs typeface="Arial" panose="020B0604020202020204" pitchFamily="34" charset="0"/>
                        </a:rPr>
                        <a:t>the</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scheduler</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configuration</a:t>
                      </a:r>
                      <a:r>
                        <a:rPr lang="es-MX" sz="1400" b="0" baseline="0" dirty="0" smtClean="0">
                          <a:latin typeface="Arial" panose="020B0604020202020204" pitchFamily="34" charset="0"/>
                          <a:cs typeface="Arial" panose="020B0604020202020204" pitchFamily="34" charset="0"/>
                        </a:rPr>
                        <a:t> file</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0" dirty="0" err="1" smtClean="0">
                          <a:latin typeface="Arial" panose="020B0604020202020204" pitchFamily="34" charset="0"/>
                          <a:cs typeface="Arial" panose="020B0604020202020204" pitchFamily="34" charset="0"/>
                        </a:rPr>
                        <a:t>Exceptions.c</a:t>
                      </a:r>
                      <a:endParaRPr lang="es-MX" sz="1400" b="0" dirty="0">
                        <a:latin typeface="Arial" panose="020B0604020202020204" pitchFamily="34" charset="0"/>
                        <a:cs typeface="Arial" panose="020B0604020202020204" pitchFamily="34" charset="0"/>
                      </a:endParaRPr>
                    </a:p>
                  </a:txBody>
                  <a:tcPr/>
                </a:tc>
                <a:tc>
                  <a:txBody>
                    <a:bodyPr/>
                    <a:lstStyle/>
                    <a:p>
                      <a:r>
                        <a:rPr lang="en-US" sz="1400" b="0" kern="1200" dirty="0" smtClean="0">
                          <a:solidFill>
                            <a:schemeClr val="dk1"/>
                          </a:solidFill>
                          <a:latin typeface="Arial" panose="020B0604020202020204" pitchFamily="34" charset="0"/>
                          <a:ea typeface="+mn-ea"/>
                          <a:cs typeface="Arial" panose="020B0604020202020204" pitchFamily="34" charset="0"/>
                        </a:rPr>
                        <a:t>Setup of IVPR to point to the EXCEPTION</a:t>
                      </a:r>
                      <a:r>
                        <a:rPr lang="en-US" sz="1400" b="0" kern="1200" baseline="0" dirty="0" smtClean="0">
                          <a:solidFill>
                            <a:schemeClr val="dk1"/>
                          </a:solidFill>
                          <a:latin typeface="Arial" panose="020B0604020202020204" pitchFamily="34" charset="0"/>
                          <a:ea typeface="+mn-ea"/>
                          <a:cs typeface="Arial" panose="020B0604020202020204" pitchFamily="34" charset="0"/>
                        </a:rPr>
                        <a:t> </a:t>
                      </a:r>
                      <a:r>
                        <a:rPr lang="en-US" sz="1400" b="0" kern="1200" dirty="0" smtClean="0">
                          <a:solidFill>
                            <a:schemeClr val="dk1"/>
                          </a:solidFill>
                          <a:latin typeface="Arial" panose="020B0604020202020204" pitchFamily="34" charset="0"/>
                          <a:ea typeface="+mn-ea"/>
                          <a:cs typeface="Arial" panose="020B0604020202020204" pitchFamily="34" charset="0"/>
                        </a:rPr>
                        <a:t>HANDLERS memory area  defined in the linker command file.</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0" dirty="0" err="1" smtClean="0">
                          <a:latin typeface="Arial" panose="020B0604020202020204" pitchFamily="34" charset="0"/>
                          <a:cs typeface="Arial" panose="020B0604020202020204" pitchFamily="34" charset="0"/>
                        </a:rPr>
                        <a:t>Exceptions.h</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Export</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the</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Exception</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handlers</a:t>
                      </a:r>
                      <a:r>
                        <a:rPr lang="es-MX" sz="1400" b="0" dirty="0" smtClean="0">
                          <a:latin typeface="Arial" panose="020B0604020202020204" pitchFamily="34" charset="0"/>
                          <a:cs typeface="Arial" panose="020B0604020202020204" pitchFamily="34" charset="0"/>
                        </a:rPr>
                        <a:t> to </a:t>
                      </a:r>
                      <a:r>
                        <a:rPr lang="es-MX" sz="1400" b="0" dirty="0" err="1" smtClean="0">
                          <a:latin typeface="Arial" panose="020B0604020202020204" pitchFamily="34" charset="0"/>
                          <a:cs typeface="Arial" panose="020B0604020202020204" pitchFamily="34" charset="0"/>
                        </a:rPr>
                        <a:t>scheduler</a:t>
                      </a:r>
                      <a:r>
                        <a:rPr lang="es-MX" sz="1400" b="0" dirty="0" smtClean="0">
                          <a:latin typeface="Arial" panose="020B0604020202020204" pitchFamily="34" charset="0"/>
                          <a:cs typeface="Arial" panose="020B0604020202020204" pitchFamily="34" charset="0"/>
                        </a:rPr>
                        <a:t> module</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0" dirty="0" err="1" smtClean="0">
                          <a:latin typeface="Arial" panose="020B0604020202020204" pitchFamily="34" charset="0"/>
                          <a:cs typeface="Arial" panose="020B0604020202020204" pitchFamily="34" charset="0"/>
                        </a:rPr>
                        <a:t>Timer.c</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Configurate</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the</a:t>
                      </a:r>
                      <a:r>
                        <a:rPr lang="es-MX" sz="1400" b="0" baseline="0" dirty="0" smtClean="0">
                          <a:latin typeface="Arial" panose="020B0604020202020204" pitchFamily="34" charset="0"/>
                          <a:cs typeface="Arial" panose="020B0604020202020204" pitchFamily="34" charset="0"/>
                        </a:rPr>
                        <a:t> STM </a:t>
                      </a:r>
                      <a:r>
                        <a:rPr lang="es-MX" sz="1400" b="0" baseline="0" dirty="0" err="1" smtClean="0">
                          <a:latin typeface="Arial" panose="020B0604020202020204" pitchFamily="34" charset="0"/>
                          <a:cs typeface="Arial" panose="020B0604020202020204" pitchFamily="34" charset="0"/>
                        </a:rPr>
                        <a:t>timer</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initialization</a:t>
                      </a:r>
                      <a:r>
                        <a:rPr lang="es-MX" sz="1400" b="0" baseline="0" dirty="0" smtClean="0">
                          <a:latin typeface="Arial" panose="020B0604020202020204" pitchFamily="34" charset="0"/>
                          <a:cs typeface="Arial" panose="020B0604020202020204" pitchFamily="34" charset="0"/>
                        </a:rPr>
                        <a:t> and </a:t>
                      </a:r>
                      <a:r>
                        <a:rPr lang="es-MX" sz="1400" b="0" baseline="0" dirty="0" err="1" smtClean="0">
                          <a:latin typeface="Arial" panose="020B0604020202020204" pitchFamily="34" charset="0"/>
                          <a:cs typeface="Arial" panose="020B0604020202020204" pitchFamily="34" charset="0"/>
                        </a:rPr>
                        <a:t>configurate</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the</a:t>
                      </a:r>
                      <a:r>
                        <a:rPr lang="es-MX" sz="1400" b="0" baseline="0" dirty="0" smtClean="0">
                          <a:latin typeface="Arial" panose="020B0604020202020204" pitchFamily="34" charset="0"/>
                          <a:cs typeface="Arial" panose="020B0604020202020204" pitchFamily="34" charset="0"/>
                        </a:rPr>
                        <a:t> STM </a:t>
                      </a:r>
                      <a:r>
                        <a:rPr lang="es-MX" sz="1400" b="0" baseline="0" dirty="0" err="1" smtClean="0">
                          <a:latin typeface="Arial" panose="020B0604020202020204" pitchFamily="34" charset="0"/>
                          <a:cs typeface="Arial" panose="020B0604020202020204" pitchFamily="34" charset="0"/>
                        </a:rPr>
                        <a:t>flag</a:t>
                      </a:r>
                      <a:r>
                        <a:rPr lang="es-MX" sz="1400" b="0" baseline="0" dirty="0" smtClean="0">
                          <a:latin typeface="Arial" panose="020B0604020202020204" pitchFamily="34" charset="0"/>
                          <a:cs typeface="Arial" panose="020B0604020202020204" pitchFamily="34" charset="0"/>
                        </a:rPr>
                        <a:t> in 1 ms </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0" dirty="0" err="1" smtClean="0">
                          <a:latin typeface="Arial" panose="020B0604020202020204" pitchFamily="34" charset="0"/>
                          <a:cs typeface="Arial" panose="020B0604020202020204" pitchFamily="34" charset="0"/>
                        </a:rPr>
                        <a:t>Timer.h</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Export</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the</a:t>
                      </a:r>
                      <a:r>
                        <a:rPr lang="es-MX" sz="1400" b="0" dirty="0" smtClean="0">
                          <a:latin typeface="Arial" panose="020B0604020202020204" pitchFamily="34" charset="0"/>
                          <a:cs typeface="Arial" panose="020B0604020202020204" pitchFamily="34" charset="0"/>
                        </a:rPr>
                        <a:t> STM </a:t>
                      </a:r>
                      <a:r>
                        <a:rPr lang="es-MX" sz="1400" b="0" dirty="0" err="1" smtClean="0">
                          <a:latin typeface="Arial" panose="020B0604020202020204" pitchFamily="34" charset="0"/>
                          <a:cs typeface="Arial" panose="020B0604020202020204" pitchFamily="34" charset="0"/>
                        </a:rPr>
                        <a:t>flag</a:t>
                      </a:r>
                      <a:r>
                        <a:rPr lang="es-MX" sz="1400" b="0" dirty="0" smtClean="0">
                          <a:latin typeface="Arial" panose="020B0604020202020204" pitchFamily="34" charset="0"/>
                          <a:cs typeface="Arial" panose="020B0604020202020204" pitchFamily="34" charset="0"/>
                        </a:rPr>
                        <a:t> and</a:t>
                      </a:r>
                      <a:r>
                        <a:rPr lang="es-MX" sz="1400" b="0" baseline="0" dirty="0" smtClean="0">
                          <a:latin typeface="Arial" panose="020B0604020202020204" pitchFamily="34" charset="0"/>
                          <a:cs typeface="Arial" panose="020B0604020202020204" pitchFamily="34" charset="0"/>
                        </a:rPr>
                        <a:t> </a:t>
                      </a:r>
                      <a:r>
                        <a:rPr lang="en-US" sz="1400" b="0" kern="1200" dirty="0" smtClean="0">
                          <a:solidFill>
                            <a:schemeClr val="dk1"/>
                          </a:solidFill>
                          <a:latin typeface="Arial" panose="020B0604020202020204" pitchFamily="34" charset="0"/>
                          <a:ea typeface="+mn-ea"/>
                          <a:cs typeface="Arial" panose="020B0604020202020204" pitchFamily="34" charset="0"/>
                        </a:rPr>
                        <a:t>rise the </a:t>
                      </a:r>
                      <a:r>
                        <a:rPr lang="en-US" sz="1400" b="0" kern="1200" dirty="0" err="1" smtClean="0">
                          <a:solidFill>
                            <a:schemeClr val="dk1"/>
                          </a:solidFill>
                          <a:latin typeface="Arial" panose="020B0604020202020204" pitchFamily="34" charset="0"/>
                          <a:ea typeface="+mn-ea"/>
                          <a:cs typeface="Arial" panose="020B0604020202020204" pitchFamily="34" charset="0"/>
                        </a:rPr>
                        <a:t>tickflag</a:t>
                      </a:r>
                      <a:r>
                        <a:rPr lang="en-US" sz="1400" b="0" kern="1200" dirty="0" smtClean="0">
                          <a:solidFill>
                            <a:schemeClr val="dk1"/>
                          </a:solidFill>
                          <a:latin typeface="Arial" panose="020B0604020202020204" pitchFamily="34" charset="0"/>
                          <a:ea typeface="+mn-ea"/>
                          <a:cs typeface="Arial" panose="020B0604020202020204" pitchFamily="34" charset="0"/>
                        </a:rPr>
                        <a:t> each 1 millisecond</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0" dirty="0" err="1" smtClean="0">
                          <a:latin typeface="Arial" panose="020B0604020202020204" pitchFamily="34" charset="0"/>
                          <a:cs typeface="Arial" panose="020B0604020202020204" pitchFamily="34" charset="0"/>
                        </a:rPr>
                        <a:t>Leds.c</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Configured</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the</a:t>
                      </a:r>
                      <a:r>
                        <a:rPr lang="es-MX" sz="1400" b="0" dirty="0" smtClean="0">
                          <a:latin typeface="Arial" panose="020B0604020202020204" pitchFamily="34" charset="0"/>
                          <a:cs typeface="Arial" panose="020B0604020202020204" pitchFamily="34" charset="0"/>
                        </a:rPr>
                        <a:t> </a:t>
                      </a:r>
                      <a:r>
                        <a:rPr lang="es-MX" sz="1400" b="0" dirty="0" smtClean="0">
                          <a:latin typeface="Arial" panose="020B0604020202020204" pitchFamily="34" charset="0"/>
                          <a:cs typeface="Arial" panose="020B0604020202020204" pitchFamily="34" charset="0"/>
                        </a:rPr>
                        <a:t>PORT</a:t>
                      </a:r>
                      <a:r>
                        <a:rPr lang="es-MX" sz="1400" b="0" baseline="0" dirty="0" smtClean="0">
                          <a:latin typeface="Arial" panose="020B0604020202020204" pitchFamily="34" charset="0"/>
                          <a:cs typeface="Arial" panose="020B0604020202020204" pitchFamily="34" charset="0"/>
                        </a:rPr>
                        <a:t> </a:t>
                      </a:r>
                      <a:r>
                        <a:rPr lang="es-MX" sz="1400" b="0" dirty="0" smtClean="0">
                          <a:latin typeface="Arial" panose="020B0604020202020204" pitchFamily="34" charset="0"/>
                          <a:cs typeface="Arial" panose="020B0604020202020204" pitchFamily="34" charset="0"/>
                        </a:rPr>
                        <a:t>A</a:t>
                      </a:r>
                      <a:r>
                        <a:rPr lang="es-MX" sz="1400" b="0" baseline="0" dirty="0" smtClean="0">
                          <a:latin typeface="Arial" panose="020B0604020202020204" pitchFamily="34" charset="0"/>
                          <a:cs typeface="Arial" panose="020B0604020202020204" pitchFamily="34" charset="0"/>
                        </a:rPr>
                        <a:t>  </a:t>
                      </a:r>
                      <a:r>
                        <a:rPr lang="es-MX" sz="1400" b="0" baseline="0" dirty="0" smtClean="0">
                          <a:latin typeface="Arial" panose="020B0604020202020204" pitchFamily="34" charset="0"/>
                          <a:cs typeface="Arial" panose="020B0604020202020204" pitchFamily="34" charset="0"/>
                        </a:rPr>
                        <a:t>as outputs and led1 to led4 </a:t>
                      </a:r>
                      <a:r>
                        <a:rPr lang="es-MX" sz="1400" b="0" baseline="0" dirty="0" err="1" smtClean="0">
                          <a:latin typeface="Arial" panose="020B0604020202020204" pitchFamily="34" charset="0"/>
                          <a:cs typeface="Arial" panose="020B0604020202020204" pitchFamily="34" charset="0"/>
                        </a:rPr>
                        <a:t>on</a:t>
                      </a:r>
                      <a:r>
                        <a:rPr lang="es-MX" sz="1400" b="0" baseline="0" dirty="0" smtClean="0">
                          <a:latin typeface="Arial" panose="020B0604020202020204" pitchFamily="34" charset="0"/>
                          <a:cs typeface="Arial" panose="020B0604020202020204" pitchFamily="34" charset="0"/>
                        </a:rPr>
                        <a:t> board</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0" dirty="0" err="1" smtClean="0">
                          <a:latin typeface="Arial" panose="020B0604020202020204" pitchFamily="34" charset="0"/>
                          <a:cs typeface="Arial" panose="020B0604020202020204" pitchFamily="34" charset="0"/>
                        </a:rPr>
                        <a:t>Leds.h</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Export</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the</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configuration</a:t>
                      </a:r>
                      <a:r>
                        <a:rPr lang="es-MX" sz="1400" b="0" dirty="0" smtClean="0">
                          <a:latin typeface="Arial" panose="020B0604020202020204" pitchFamily="34" charset="0"/>
                          <a:cs typeface="Arial" panose="020B0604020202020204" pitchFamily="34" charset="0"/>
                        </a:rPr>
                        <a:t> of porta and led1</a:t>
                      </a:r>
                      <a:r>
                        <a:rPr lang="es-MX" sz="1400" b="0" baseline="0" dirty="0" smtClean="0">
                          <a:latin typeface="Arial" panose="020B0604020202020204" pitchFamily="34" charset="0"/>
                          <a:cs typeface="Arial" panose="020B0604020202020204" pitchFamily="34" charset="0"/>
                        </a:rPr>
                        <a:t> to led4</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on</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board</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0" dirty="0" err="1" smtClean="0">
                          <a:latin typeface="Arial" panose="020B0604020202020204" pitchFamily="34" charset="0"/>
                          <a:cs typeface="Arial" panose="020B0604020202020204" pitchFamily="34" charset="0"/>
                        </a:rPr>
                        <a:t>Typedesfs.h</a:t>
                      </a:r>
                      <a:endParaRPr lang="es-MX" sz="1400" b="0" dirty="0">
                        <a:latin typeface="Arial" panose="020B0604020202020204" pitchFamily="34" charset="0"/>
                        <a:cs typeface="Arial" panose="020B0604020202020204" pitchFamily="34" charset="0"/>
                      </a:endParaRPr>
                    </a:p>
                  </a:txBody>
                  <a:tcPr/>
                </a:tc>
                <a:tc>
                  <a:txBody>
                    <a:bodyPr/>
                    <a:lstStyle/>
                    <a:p>
                      <a:r>
                        <a:rPr lang="en-US" sz="1400" b="0" kern="1200" dirty="0" smtClean="0">
                          <a:solidFill>
                            <a:schemeClr val="dk1"/>
                          </a:solidFill>
                          <a:latin typeface="Arial" panose="020B0604020202020204" pitchFamily="34" charset="0"/>
                          <a:ea typeface="+mn-ea"/>
                          <a:cs typeface="Arial" panose="020B0604020202020204" pitchFamily="34" charset="0"/>
                        </a:rPr>
                        <a:t>This file defines all of the data types for the Motorola header file</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0" dirty="0" err="1" smtClean="0">
                          <a:latin typeface="Arial" panose="020B0604020202020204" pitchFamily="34" charset="0"/>
                          <a:cs typeface="Arial" panose="020B0604020202020204" pitchFamily="34" charset="0"/>
                        </a:rPr>
                        <a:t>Stdtypedef.h</a:t>
                      </a:r>
                      <a:endParaRPr lang="es-MX" sz="1400" b="0" dirty="0">
                        <a:latin typeface="Arial" panose="020B0604020202020204" pitchFamily="34" charset="0"/>
                        <a:cs typeface="Arial" panose="020B0604020202020204" pitchFamily="34" charset="0"/>
                      </a:endParaRPr>
                    </a:p>
                  </a:txBody>
                  <a:tcPr/>
                </a:tc>
                <a:tc>
                  <a:txBody>
                    <a:bodyPr/>
                    <a:lstStyle/>
                    <a:p>
                      <a:r>
                        <a:rPr lang="en-US" sz="1400" b="0" kern="1200" dirty="0" smtClean="0">
                          <a:solidFill>
                            <a:schemeClr val="dk1"/>
                          </a:solidFill>
                          <a:latin typeface="Arial" panose="020B0604020202020204" pitchFamily="34" charset="0"/>
                          <a:ea typeface="+mn-ea"/>
                          <a:cs typeface="Arial" panose="020B0604020202020204" pitchFamily="34" charset="0"/>
                        </a:rPr>
                        <a:t>Public type header file for the </a:t>
                      </a:r>
                      <a:r>
                        <a:rPr lang="en-US" sz="1400" b="0" kern="1200" dirty="0" err="1" smtClean="0">
                          <a:solidFill>
                            <a:schemeClr val="dk1"/>
                          </a:solidFill>
                          <a:latin typeface="Arial" panose="020B0604020202020204" pitchFamily="34" charset="0"/>
                          <a:ea typeface="+mn-ea"/>
                          <a:cs typeface="Arial" panose="020B0604020202020204" pitchFamily="34" charset="0"/>
                        </a:rPr>
                        <a:t>coreHAL</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0" dirty="0" err="1" smtClean="0">
                          <a:latin typeface="Arial" panose="020B0604020202020204" pitchFamily="34" charset="0"/>
                          <a:cs typeface="Arial" panose="020B0604020202020204" pitchFamily="34" charset="0"/>
                        </a:rPr>
                        <a:t>INIT.c</a:t>
                      </a:r>
                      <a:endParaRPr lang="es-MX" sz="1400" b="0" dirty="0">
                        <a:latin typeface="Arial" panose="020B0604020202020204" pitchFamily="34" charset="0"/>
                        <a:cs typeface="Arial" panose="020B0604020202020204" pitchFamily="34" charset="0"/>
                      </a:endParaRPr>
                    </a:p>
                  </a:txBody>
                  <a:tcPr/>
                </a:tc>
                <a:tc>
                  <a:txBody>
                    <a:bodyPr/>
                    <a:lstStyle/>
                    <a:p>
                      <a:r>
                        <a:rPr lang="en-US" sz="1400" b="0" kern="1200" dirty="0" err="1" smtClean="0">
                          <a:solidFill>
                            <a:schemeClr val="dk1"/>
                          </a:solidFill>
                          <a:latin typeface="Arial" panose="020B0604020202020204" pitchFamily="34" charset="0"/>
                          <a:ea typeface="+mn-ea"/>
                          <a:cs typeface="Arial" panose="020B0604020202020204" pitchFamily="34" charset="0"/>
                        </a:rPr>
                        <a:t>Initialise</a:t>
                      </a:r>
                      <a:r>
                        <a:rPr lang="en-US" sz="1400" b="0" kern="1200" dirty="0" smtClean="0">
                          <a:solidFill>
                            <a:schemeClr val="dk1"/>
                          </a:solidFill>
                          <a:latin typeface="Arial" panose="020B0604020202020204" pitchFamily="34" charset="0"/>
                          <a:ea typeface="+mn-ea"/>
                          <a:cs typeface="Arial" panose="020B0604020202020204" pitchFamily="34" charset="0"/>
                        </a:rPr>
                        <a:t> PLL before turning it on</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0" dirty="0" err="1" smtClean="0">
                          <a:latin typeface="Arial" panose="020B0604020202020204" pitchFamily="34" charset="0"/>
                          <a:cs typeface="Arial" panose="020B0604020202020204" pitchFamily="34" charset="0"/>
                        </a:rPr>
                        <a:t>INIT.h</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Export</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the</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pll</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configuration</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0" dirty="0" err="1" smtClean="0">
                          <a:latin typeface="Arial" panose="020B0604020202020204" pitchFamily="34" charset="0"/>
                          <a:cs typeface="Arial" panose="020B0604020202020204" pitchFamily="34" charset="0"/>
                        </a:rPr>
                        <a:t>IntcInterrupts.c</a:t>
                      </a:r>
                      <a:endParaRPr lang="es-MX" sz="1400" b="0" dirty="0">
                        <a:latin typeface="Arial" panose="020B0604020202020204" pitchFamily="34" charset="0"/>
                        <a:cs typeface="Arial" panose="020B0604020202020204" pitchFamily="34" charset="0"/>
                      </a:endParaRPr>
                    </a:p>
                  </a:txBody>
                  <a:tcPr/>
                </a:tc>
                <a:tc>
                  <a:txBody>
                    <a:bodyPr/>
                    <a:lstStyle/>
                    <a:p>
                      <a:r>
                        <a:rPr lang="en-US" sz="1400" b="0" kern="1200" dirty="0" smtClean="0">
                          <a:solidFill>
                            <a:schemeClr val="dk1"/>
                          </a:solidFill>
                          <a:latin typeface="Arial" panose="020B0604020202020204" pitchFamily="34" charset="0"/>
                          <a:ea typeface="+mn-ea"/>
                          <a:cs typeface="Arial" panose="020B0604020202020204" pitchFamily="34" charset="0"/>
                        </a:rPr>
                        <a:t> Contains an implementations of generic interrupt controller handling routines for the MPC56xx and PX MCU families</a:t>
                      </a:r>
                      <a:endParaRPr lang="es-MX" sz="1400" b="0" dirty="0">
                        <a:latin typeface="Arial" panose="020B0604020202020204" pitchFamily="34" charset="0"/>
                        <a:cs typeface="Arial" panose="020B0604020202020204" pitchFamily="34" charset="0"/>
                      </a:endParaRPr>
                    </a:p>
                  </a:txBody>
                  <a:tcPr/>
                </a:tc>
              </a:tr>
              <a:tr h="152965">
                <a:tc>
                  <a:txBody>
                    <a:bodyPr/>
                    <a:lstStyle/>
                    <a:p>
                      <a:r>
                        <a:rPr lang="es-MX" sz="1400" b="0" dirty="0" err="1" smtClean="0">
                          <a:latin typeface="Arial" panose="020B0604020202020204" pitchFamily="34" charset="0"/>
                          <a:cs typeface="Arial" panose="020B0604020202020204" pitchFamily="34" charset="0"/>
                        </a:rPr>
                        <a:t>IntcInterrupts.h</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Export</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the</a:t>
                      </a:r>
                      <a:r>
                        <a:rPr lang="es-MX" sz="1400" b="0" dirty="0" smtClean="0">
                          <a:latin typeface="Arial" panose="020B0604020202020204" pitchFamily="34" charset="0"/>
                          <a:cs typeface="Arial" panose="020B0604020202020204" pitchFamily="34" charset="0"/>
                        </a:rPr>
                        <a:t> interface of </a:t>
                      </a:r>
                      <a:r>
                        <a:rPr lang="es-MX" sz="1400" b="0" dirty="0" err="1" smtClean="0">
                          <a:latin typeface="Arial" panose="020B0604020202020204" pitchFamily="34" charset="0"/>
                          <a:cs typeface="Arial" panose="020B0604020202020204" pitchFamily="34" charset="0"/>
                        </a:rPr>
                        <a:t>interrupt</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controller</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handing</a:t>
                      </a:r>
                      <a:endParaRPr lang="es-MX" sz="1400" b="0" dirty="0">
                        <a:latin typeface="Arial" panose="020B0604020202020204" pitchFamily="34" charset="0"/>
                        <a:cs typeface="Arial" panose="020B0604020202020204" pitchFamily="34" charset="0"/>
                      </a:endParaRPr>
                    </a:p>
                  </a:txBody>
                  <a:tcPr/>
                </a:tc>
              </a:tr>
              <a:tr h="152965">
                <a:tc>
                  <a:txBody>
                    <a:bodyPr/>
                    <a:lstStyle/>
                    <a:p>
                      <a:r>
                        <a:rPr lang="en-US" sz="1400" b="0" noProof="0" dirty="0" err="1" smtClean="0">
                          <a:latin typeface="Arial" panose="020B0604020202020204" pitchFamily="34" charset="0"/>
                          <a:cs typeface="Arial" panose="020B0604020202020204" pitchFamily="34" charset="0"/>
                        </a:rPr>
                        <a:t>Kernel.h</a:t>
                      </a:r>
                      <a:endParaRPr lang="en-US" sz="1400" b="0" noProof="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Contain</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all</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headers</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implemented</a:t>
                      </a:r>
                      <a:r>
                        <a:rPr lang="es-MX" sz="1400" b="0" dirty="0" smtClean="0">
                          <a:latin typeface="Arial" panose="020B0604020202020204" pitchFamily="34" charset="0"/>
                          <a:cs typeface="Arial" panose="020B0604020202020204" pitchFamily="34" charset="0"/>
                        </a:rPr>
                        <a:t> in </a:t>
                      </a:r>
                      <a:r>
                        <a:rPr lang="es-MX" sz="1400" b="0" dirty="0" err="1" smtClean="0">
                          <a:latin typeface="Arial" panose="020B0604020202020204" pitchFamily="34" charset="0"/>
                          <a:cs typeface="Arial" panose="020B0604020202020204" pitchFamily="34" charset="0"/>
                        </a:rPr>
                        <a:t>the</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system</a:t>
                      </a:r>
                      <a:endParaRPr lang="es-MX" sz="1400" b="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1401022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3793066" cy="666044"/>
          </a:xfrm>
        </p:spPr>
        <p:txBody>
          <a:bodyPr/>
          <a:lstStyle/>
          <a:p>
            <a:r>
              <a:rPr lang="es-MX" dirty="0"/>
              <a:t>API </a:t>
            </a:r>
            <a:r>
              <a:rPr lang="es-MX" dirty="0" err="1"/>
              <a:t>Specification</a:t>
            </a:r>
            <a:endParaRPr lang="es-MX" dirty="0"/>
          </a:p>
        </p:txBody>
      </p:sp>
      <p:graphicFrame>
        <p:nvGraphicFramePr>
          <p:cNvPr id="3" name="Tabla 2"/>
          <p:cNvGraphicFramePr>
            <a:graphicFrameLocks noGrp="1"/>
          </p:cNvGraphicFramePr>
          <p:nvPr>
            <p:extLst>
              <p:ext uri="{D42A27DB-BD31-4B8C-83A1-F6EECF244321}">
                <p14:modId xmlns:p14="http://schemas.microsoft.com/office/powerpoint/2010/main" val="3573617520"/>
              </p:ext>
            </p:extLst>
          </p:nvPr>
        </p:nvGraphicFramePr>
        <p:xfrm>
          <a:off x="677334" y="2449688"/>
          <a:ext cx="8805333" cy="2941320"/>
        </p:xfrm>
        <a:graphic>
          <a:graphicData uri="http://schemas.openxmlformats.org/drawingml/2006/table">
            <a:tbl>
              <a:tblPr firstRow="1" bandRow="1">
                <a:tableStyleId>{5C22544A-7EE6-4342-B048-85BDC9FD1C3A}</a:tableStyleId>
              </a:tblPr>
              <a:tblGrid>
                <a:gridCol w="1365955"/>
                <a:gridCol w="1016000"/>
                <a:gridCol w="1808925"/>
                <a:gridCol w="1035875"/>
                <a:gridCol w="3578578"/>
              </a:tblGrid>
              <a:tr h="370840">
                <a:tc>
                  <a:txBody>
                    <a:bodyPr/>
                    <a:lstStyle/>
                    <a:p>
                      <a:r>
                        <a:rPr lang="es-MX" dirty="0" err="1" smtClean="0"/>
                        <a:t>Name</a:t>
                      </a:r>
                      <a:r>
                        <a:rPr lang="es-MX" dirty="0" smtClean="0"/>
                        <a:t>:</a:t>
                      </a:r>
                      <a:endParaRPr lang="es-MX" dirty="0"/>
                    </a:p>
                  </a:txBody>
                  <a:tcPr/>
                </a:tc>
                <a:tc gridSpan="4">
                  <a:txBody>
                    <a:bodyPr/>
                    <a:lstStyle/>
                    <a:p>
                      <a:r>
                        <a:rPr lang="es-MX" dirty="0" err="1" smtClean="0"/>
                        <a:t>Taskmasktype</a:t>
                      </a:r>
                      <a:endParaRPr lang="es-MX" dirty="0"/>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370840">
                <a:tc>
                  <a:txBody>
                    <a:bodyPr/>
                    <a:lstStyle/>
                    <a:p>
                      <a:pPr algn="ctr"/>
                      <a:r>
                        <a:rPr lang="es-MX" dirty="0" err="1" smtClean="0"/>
                        <a:t>type</a:t>
                      </a:r>
                      <a:endParaRPr lang="es-MX" dirty="0"/>
                    </a:p>
                  </a:txBody>
                  <a:tcPr/>
                </a:tc>
                <a:tc gridSpan="4">
                  <a:txBody>
                    <a:bodyPr/>
                    <a:lstStyle/>
                    <a:p>
                      <a:pPr algn="ctr"/>
                      <a:r>
                        <a:rPr lang="es-MX" dirty="0" smtClean="0"/>
                        <a:t>U32</a:t>
                      </a:r>
                      <a:endParaRPr lang="es-MX" dirty="0"/>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370840">
                <a:tc>
                  <a:txBody>
                    <a:bodyPr/>
                    <a:lstStyle/>
                    <a:p>
                      <a:pPr algn="ctr"/>
                      <a:r>
                        <a:rPr lang="es-MX" dirty="0" err="1" smtClean="0"/>
                        <a:t>Range</a:t>
                      </a:r>
                      <a:r>
                        <a:rPr lang="es-MX" dirty="0" smtClean="0"/>
                        <a:t>: </a:t>
                      </a:r>
                      <a:endParaRPr lang="es-MX" dirty="0"/>
                    </a:p>
                  </a:txBody>
                  <a:tcPr/>
                </a:tc>
                <a:tc>
                  <a:txBody>
                    <a:bodyPr/>
                    <a:lstStyle/>
                    <a:p>
                      <a:pPr algn="ctr"/>
                      <a:r>
                        <a:rPr lang="es-MX" dirty="0" err="1" smtClean="0"/>
                        <a:t>tickflag</a:t>
                      </a:r>
                      <a:endParaRPr lang="es-MX"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s-MX" dirty="0" smtClean="0"/>
                        <a:t>Mask_1ms</a:t>
                      </a:r>
                    </a:p>
                  </a:txBody>
                  <a:tcPr/>
                </a:tc>
                <a:tc>
                  <a:txBody>
                    <a:bodyPr/>
                    <a:lstStyle/>
                    <a:p>
                      <a:pPr algn="ctr"/>
                      <a:r>
                        <a:rPr lang="es-MX" dirty="0" smtClean="0"/>
                        <a:t>OxFA00</a:t>
                      </a:r>
                      <a:endParaRPr lang="es-MX" dirty="0"/>
                    </a:p>
                  </a:txBody>
                  <a:tcPr/>
                </a:tc>
                <a:tc>
                  <a:txBody>
                    <a:bodyPr/>
                    <a:lstStyle/>
                    <a:p>
                      <a:pPr algn="ctr"/>
                      <a:r>
                        <a:rPr lang="es-MX" dirty="0" err="1" smtClean="0"/>
                        <a:t>Mask</a:t>
                      </a:r>
                      <a:r>
                        <a:rPr lang="es-MX" dirty="0" smtClean="0"/>
                        <a:t> </a:t>
                      </a:r>
                      <a:r>
                        <a:rPr lang="es-MX" dirty="0" err="1" smtClean="0"/>
                        <a:t>required</a:t>
                      </a:r>
                      <a:r>
                        <a:rPr lang="es-MX" dirty="0" smtClean="0"/>
                        <a:t> </a:t>
                      </a:r>
                      <a:r>
                        <a:rPr lang="es-MX" dirty="0" err="1" smtClean="0"/>
                        <a:t>for</a:t>
                      </a:r>
                      <a:r>
                        <a:rPr lang="es-MX" dirty="0" smtClean="0"/>
                        <a:t> 1 ms </a:t>
                      </a:r>
                      <a:r>
                        <a:rPr lang="es-MX" dirty="0" err="1" smtClean="0"/>
                        <a:t>task</a:t>
                      </a:r>
                      <a:endParaRPr lang="es-MX" dirty="0"/>
                    </a:p>
                  </a:txBody>
                  <a:tcPr/>
                </a:tc>
              </a:tr>
              <a:tr h="123613">
                <a:tc rowSpan="4">
                  <a:txBody>
                    <a:bodyPr/>
                    <a:lstStyle/>
                    <a:p>
                      <a:pPr algn="ctr"/>
                      <a:endParaRPr lang="es-MX" dirty="0"/>
                    </a:p>
                  </a:txBody>
                  <a:tcPr/>
                </a:tc>
                <a:tc>
                  <a:txBody>
                    <a:bodyPr/>
                    <a:lstStyle/>
                    <a:p>
                      <a:pPr algn="ctr"/>
                      <a:r>
                        <a:rPr lang="es-MX" dirty="0" smtClean="0"/>
                        <a:t>task1</a:t>
                      </a:r>
                      <a:endParaRPr lang="es-MX" dirty="0"/>
                    </a:p>
                  </a:txBody>
                  <a:tcPr/>
                </a:tc>
                <a:tc>
                  <a:txBody>
                    <a:bodyPr/>
                    <a:lstStyle/>
                    <a:p>
                      <a:pPr algn="ctr"/>
                      <a:r>
                        <a:rPr lang="es-MX" dirty="0" smtClean="0"/>
                        <a:t>Mask_1ms</a:t>
                      </a:r>
                      <a:endParaRPr lang="es-MX" dirty="0"/>
                    </a:p>
                  </a:txBody>
                  <a:tcPr/>
                </a:tc>
                <a:tc>
                  <a:txBody>
                    <a:bodyPr/>
                    <a:lstStyle/>
                    <a:p>
                      <a:pPr algn="ctr"/>
                      <a:endParaRPr lang="es-MX" dirty="0"/>
                    </a:p>
                  </a:txBody>
                  <a:tcPr/>
                </a:tc>
                <a:tc>
                  <a:txBody>
                    <a:bodyPr/>
                    <a:lstStyle/>
                    <a:p>
                      <a:pPr algn="ctr"/>
                      <a:r>
                        <a:rPr lang="es-MX" dirty="0" err="1" smtClean="0"/>
                        <a:t>Mask</a:t>
                      </a:r>
                      <a:r>
                        <a:rPr lang="es-MX" dirty="0" smtClean="0"/>
                        <a:t> </a:t>
                      </a:r>
                      <a:r>
                        <a:rPr lang="es-MX" dirty="0" err="1" smtClean="0"/>
                        <a:t>required</a:t>
                      </a:r>
                      <a:r>
                        <a:rPr lang="es-MX" dirty="0" smtClean="0"/>
                        <a:t> </a:t>
                      </a:r>
                      <a:r>
                        <a:rPr lang="es-MX" dirty="0" err="1" smtClean="0"/>
                        <a:t>for</a:t>
                      </a:r>
                      <a:r>
                        <a:rPr lang="es-MX" dirty="0" smtClean="0"/>
                        <a:t> 1 ms </a:t>
                      </a:r>
                      <a:r>
                        <a:rPr lang="es-MX" dirty="0" err="1" smtClean="0"/>
                        <a:t>task</a:t>
                      </a:r>
                      <a:endParaRPr lang="es-MX" dirty="0"/>
                    </a:p>
                  </a:txBody>
                  <a:tcPr/>
                </a:tc>
              </a:tr>
              <a:tr h="242147">
                <a:tc vMerge="1">
                  <a:txBody>
                    <a:bodyPr/>
                    <a:lstStyle/>
                    <a:p>
                      <a:endParaRPr lang="es-MX" dirty="0"/>
                    </a:p>
                  </a:txBody>
                  <a:tcPr/>
                </a:tc>
                <a:tc>
                  <a:txBody>
                    <a:bodyPr/>
                    <a:lstStyle/>
                    <a:p>
                      <a:pPr algn="ctr"/>
                      <a:r>
                        <a:rPr lang="es-MX" dirty="0" smtClean="0"/>
                        <a:t>task2</a:t>
                      </a:r>
                      <a:endParaRPr lang="es-MX" dirty="0"/>
                    </a:p>
                  </a:txBody>
                  <a:tcPr/>
                </a:tc>
                <a:tc>
                  <a:txBody>
                    <a:bodyPr/>
                    <a:lstStyle/>
                    <a:p>
                      <a:pPr algn="ctr"/>
                      <a:r>
                        <a:rPr lang="es-MX" dirty="0" smtClean="0"/>
                        <a:t>Mask_3ms</a:t>
                      </a:r>
                      <a:endParaRPr lang="es-MX" dirty="0"/>
                    </a:p>
                  </a:txBody>
                  <a:tcPr/>
                </a:tc>
                <a:tc>
                  <a:txBody>
                    <a:bodyPr/>
                    <a:lstStyle/>
                    <a:p>
                      <a:pPr algn="ctr"/>
                      <a:endParaRPr lang="es-MX" dirty="0"/>
                    </a:p>
                  </a:txBody>
                  <a:tcPr/>
                </a:tc>
                <a:tc>
                  <a:txBody>
                    <a:bodyPr/>
                    <a:lstStyle/>
                    <a:p>
                      <a:pPr algn="ctr"/>
                      <a:r>
                        <a:rPr lang="es-MX" dirty="0" err="1" smtClean="0"/>
                        <a:t>Mask</a:t>
                      </a:r>
                      <a:r>
                        <a:rPr lang="es-MX" dirty="0" smtClean="0"/>
                        <a:t> </a:t>
                      </a:r>
                      <a:r>
                        <a:rPr lang="es-MX" dirty="0" err="1" smtClean="0"/>
                        <a:t>required</a:t>
                      </a:r>
                      <a:r>
                        <a:rPr lang="es-MX" dirty="0" smtClean="0"/>
                        <a:t> </a:t>
                      </a:r>
                      <a:r>
                        <a:rPr lang="es-MX" dirty="0" err="1" smtClean="0"/>
                        <a:t>for</a:t>
                      </a:r>
                      <a:r>
                        <a:rPr lang="es-MX" dirty="0" smtClean="0"/>
                        <a:t> 3 ms </a:t>
                      </a:r>
                      <a:r>
                        <a:rPr lang="es-MX" dirty="0" err="1" smtClean="0"/>
                        <a:t>task</a:t>
                      </a:r>
                      <a:endParaRPr lang="es-MX" dirty="0"/>
                    </a:p>
                  </a:txBody>
                  <a:tcPr/>
                </a:tc>
              </a:tr>
              <a:tr h="365760">
                <a:tc vMerge="1">
                  <a:txBody>
                    <a:bodyPr/>
                    <a:lstStyle/>
                    <a:p>
                      <a:endParaRPr lang="es-MX" dirty="0"/>
                    </a:p>
                  </a:txBody>
                  <a:tcPr/>
                </a:tc>
                <a:tc>
                  <a:txBody>
                    <a:bodyPr/>
                    <a:lstStyle/>
                    <a:p>
                      <a:pPr algn="ctr"/>
                      <a:r>
                        <a:rPr lang="es-MX" dirty="0" smtClean="0"/>
                        <a:t>Task3</a:t>
                      </a:r>
                      <a:endParaRPr lang="es-MX" dirty="0"/>
                    </a:p>
                  </a:txBody>
                  <a:tcPr/>
                </a:tc>
                <a:tc>
                  <a:txBody>
                    <a:bodyPr/>
                    <a:lstStyle/>
                    <a:p>
                      <a:pPr algn="ctr"/>
                      <a:r>
                        <a:rPr lang="es-MX" dirty="0" smtClean="0"/>
                        <a:t>Mask_5ms</a:t>
                      </a:r>
                      <a:endParaRPr lang="es-MX" dirty="0"/>
                    </a:p>
                  </a:txBody>
                  <a:tcPr/>
                </a:tc>
                <a:tc>
                  <a:txBody>
                    <a:bodyPr/>
                    <a:lstStyle/>
                    <a:p>
                      <a:pPr algn="ctr"/>
                      <a:endParaRPr lang="es-MX" dirty="0"/>
                    </a:p>
                  </a:txBody>
                  <a:tcPr/>
                </a:tc>
                <a:tc>
                  <a:txBody>
                    <a:bodyPr/>
                    <a:lstStyle/>
                    <a:p>
                      <a:pPr algn="ctr"/>
                      <a:r>
                        <a:rPr lang="es-MX" dirty="0" err="1" smtClean="0"/>
                        <a:t>Mask</a:t>
                      </a:r>
                      <a:r>
                        <a:rPr lang="es-MX" dirty="0" smtClean="0"/>
                        <a:t> </a:t>
                      </a:r>
                      <a:r>
                        <a:rPr lang="es-MX" dirty="0" err="1" smtClean="0"/>
                        <a:t>required</a:t>
                      </a:r>
                      <a:r>
                        <a:rPr lang="es-MX" dirty="0" smtClean="0"/>
                        <a:t> </a:t>
                      </a:r>
                      <a:r>
                        <a:rPr lang="es-MX" dirty="0" err="1" smtClean="0"/>
                        <a:t>for</a:t>
                      </a:r>
                      <a:r>
                        <a:rPr lang="es-MX" dirty="0" smtClean="0"/>
                        <a:t> 5 ms </a:t>
                      </a:r>
                      <a:r>
                        <a:rPr lang="es-MX" dirty="0" err="1" smtClean="0"/>
                        <a:t>task</a:t>
                      </a:r>
                      <a:endParaRPr lang="es-MX" dirty="0"/>
                    </a:p>
                  </a:txBody>
                  <a:tcPr/>
                </a:tc>
              </a:tr>
              <a:tr h="182880">
                <a:tc vMerge="1">
                  <a:txBody>
                    <a:bodyPr/>
                    <a:lstStyle/>
                    <a:p>
                      <a:endParaRPr lang="es-MX"/>
                    </a:p>
                  </a:txBody>
                  <a:tcPr/>
                </a:tc>
                <a:tc>
                  <a:txBody>
                    <a:bodyPr/>
                    <a:lstStyle/>
                    <a:p>
                      <a:pPr algn="ctr"/>
                      <a:r>
                        <a:rPr lang="es-MX" dirty="0" smtClean="0"/>
                        <a:t>task4</a:t>
                      </a:r>
                      <a:endParaRPr lang="es-MX" dirty="0"/>
                    </a:p>
                  </a:txBody>
                  <a:tcPr/>
                </a:tc>
                <a:tc>
                  <a:txBody>
                    <a:bodyPr/>
                    <a:lstStyle/>
                    <a:p>
                      <a:pPr algn="ctr"/>
                      <a:r>
                        <a:rPr lang="es-MX" dirty="0" smtClean="0"/>
                        <a:t>Mask_17ms</a:t>
                      </a:r>
                      <a:endParaRPr lang="es-MX" dirty="0"/>
                    </a:p>
                  </a:txBody>
                  <a:tcPr/>
                </a:tc>
                <a:tc>
                  <a:txBody>
                    <a:bodyPr/>
                    <a:lstStyle/>
                    <a:p>
                      <a:pPr algn="ctr"/>
                      <a:endParaRPr lang="es-MX" dirty="0"/>
                    </a:p>
                  </a:txBody>
                  <a:tcPr/>
                </a:tc>
                <a:tc>
                  <a:txBody>
                    <a:bodyPr/>
                    <a:lstStyle/>
                    <a:p>
                      <a:pPr algn="ctr"/>
                      <a:r>
                        <a:rPr lang="es-MX" dirty="0" err="1" smtClean="0"/>
                        <a:t>Mask</a:t>
                      </a:r>
                      <a:r>
                        <a:rPr lang="es-MX" dirty="0" smtClean="0"/>
                        <a:t> </a:t>
                      </a:r>
                      <a:r>
                        <a:rPr lang="es-MX" dirty="0" err="1" smtClean="0"/>
                        <a:t>required</a:t>
                      </a:r>
                      <a:r>
                        <a:rPr lang="es-MX" dirty="0" smtClean="0"/>
                        <a:t> </a:t>
                      </a:r>
                      <a:r>
                        <a:rPr lang="es-MX" dirty="0" err="1" smtClean="0"/>
                        <a:t>for</a:t>
                      </a:r>
                      <a:r>
                        <a:rPr lang="es-MX" baseline="0" dirty="0" smtClean="0"/>
                        <a:t> 17 ms </a:t>
                      </a:r>
                      <a:r>
                        <a:rPr lang="es-MX" baseline="0" dirty="0" err="1" smtClean="0"/>
                        <a:t>task</a:t>
                      </a:r>
                      <a:endParaRPr lang="es-MX" dirty="0"/>
                    </a:p>
                  </a:txBody>
                  <a:tcPr/>
                </a:tc>
              </a:tr>
              <a:tr h="182880">
                <a:tc>
                  <a:txBody>
                    <a:bodyPr/>
                    <a:lstStyle/>
                    <a:p>
                      <a:pPr algn="ctr"/>
                      <a:r>
                        <a:rPr lang="es-MX" dirty="0" err="1" smtClean="0"/>
                        <a:t>Description</a:t>
                      </a:r>
                      <a:endParaRPr lang="es-MX" dirty="0"/>
                    </a:p>
                  </a:txBody>
                  <a:tcPr/>
                </a:tc>
                <a:tc gridSpan="4">
                  <a:txBody>
                    <a:bodyPr/>
                    <a:lstStyle/>
                    <a:p>
                      <a:r>
                        <a:rPr lang="en-US" dirty="0" smtClean="0"/>
                        <a:t>The mask values to generate the task periods </a:t>
                      </a:r>
                      <a:endParaRPr lang="es-MX" dirty="0"/>
                    </a:p>
                  </a:txBody>
                  <a:tcPr/>
                </a:tc>
                <a:tc hMerge="1">
                  <a:txBody>
                    <a:bodyPr/>
                    <a:lstStyle/>
                    <a:p>
                      <a:endParaRPr lang="es-MX" dirty="0"/>
                    </a:p>
                  </a:txBody>
                  <a:tcPr/>
                </a:tc>
                <a:tc hMerge="1">
                  <a:txBody>
                    <a:bodyPr/>
                    <a:lstStyle/>
                    <a:p>
                      <a:endParaRPr lang="es-MX" dirty="0"/>
                    </a:p>
                  </a:txBody>
                  <a:tcPr/>
                </a:tc>
                <a:tc hMerge="1">
                  <a:txBody>
                    <a:bodyPr/>
                    <a:lstStyle/>
                    <a:p>
                      <a:endParaRPr lang="es-MX" dirty="0"/>
                    </a:p>
                  </a:txBody>
                  <a:tcPr/>
                </a:tc>
              </a:tr>
            </a:tbl>
          </a:graphicData>
        </a:graphic>
      </p:graphicFrame>
    </p:spTree>
    <p:extLst>
      <p:ext uri="{BB962C8B-B14F-4D97-AF65-F5344CB8AC3E}">
        <p14:creationId xmlns:p14="http://schemas.microsoft.com/office/powerpoint/2010/main" val="2307749977"/>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1739</TotalTime>
  <Words>1330</Words>
  <Application>Microsoft Office PowerPoint</Application>
  <PresentationFormat>Personalizado</PresentationFormat>
  <Paragraphs>220</Paragraphs>
  <Slides>24</Slides>
  <Notes>0</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Faceta</vt:lpstr>
      <vt:lpstr>Scheduler Module</vt:lpstr>
      <vt:lpstr>Presentación de PowerPoint</vt:lpstr>
      <vt:lpstr>Functional Specification   Scheduler Mechanism </vt:lpstr>
      <vt:lpstr>Tasks Partitioning </vt:lpstr>
      <vt:lpstr>Mask Concept </vt:lpstr>
      <vt:lpstr>Offset Concept </vt:lpstr>
      <vt:lpstr>Dependencies to other modules  </vt:lpstr>
      <vt:lpstr>Presentación de PowerPoint</vt:lpstr>
      <vt:lpstr>API Specification</vt:lpstr>
      <vt:lpstr>STM time formula</vt:lpstr>
      <vt:lpstr>Presentación de PowerPoint</vt:lpstr>
      <vt:lpstr>Schmodule_configType</vt:lpstr>
      <vt:lpstr>Presentación de PowerPoint</vt:lpstr>
      <vt:lpstr>Public Function Definitions  Public functions shall be exported in SchModule.h file and defined in SchModule.c file. </vt:lpstr>
      <vt:lpstr>Presentación de PowerPoint</vt:lpstr>
      <vt:lpstr>Private Function Definitions Private functions shall be defined in SchModule.c file.  </vt:lpstr>
      <vt:lpstr>Presentación de PowerPoint</vt:lpstr>
      <vt:lpstr>Presentación de PowerPoint</vt:lpstr>
      <vt:lpstr>Adding more functions to the scheduler</vt:lpstr>
      <vt:lpstr>Presentación de PowerPoint</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Scheduler Module</dc:title>
  <dc:creator>HP 240</dc:creator>
  <cp:lastModifiedBy>Frank</cp:lastModifiedBy>
  <cp:revision>57</cp:revision>
  <dcterms:created xsi:type="dcterms:W3CDTF">2015-11-16T02:30:41Z</dcterms:created>
  <dcterms:modified xsi:type="dcterms:W3CDTF">2015-11-17T21:43:09Z</dcterms:modified>
</cp:coreProperties>
</file>