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E705-2B19-4A6C-ABD0-520BA0C60E00}" type="datetimeFigureOut">
              <a:rPr lang="es-ES" smtClean="0"/>
              <a:t>06/04/2020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FD25-6815-40F2-ACF7-0321975A5F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261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E705-2B19-4A6C-ABD0-520BA0C60E00}" type="datetimeFigureOut">
              <a:rPr lang="es-ES" smtClean="0"/>
              <a:t>06/04/2020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FD25-6815-40F2-ACF7-0321975A5F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621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E705-2B19-4A6C-ABD0-520BA0C60E00}" type="datetimeFigureOut">
              <a:rPr lang="es-ES" smtClean="0"/>
              <a:t>06/04/2020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FD25-6815-40F2-ACF7-0321975A5F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9704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E705-2B19-4A6C-ABD0-520BA0C60E00}" type="datetimeFigureOut">
              <a:rPr lang="es-ES" smtClean="0"/>
              <a:t>06/04/2020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FD25-6815-40F2-ACF7-0321975A5FD4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7036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E705-2B19-4A6C-ABD0-520BA0C60E00}" type="datetimeFigureOut">
              <a:rPr lang="es-ES" smtClean="0"/>
              <a:t>06/04/2020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FD25-6815-40F2-ACF7-0321975A5F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2920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E705-2B19-4A6C-ABD0-520BA0C60E00}" type="datetimeFigureOut">
              <a:rPr lang="es-ES" smtClean="0"/>
              <a:t>06/04/2020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FD25-6815-40F2-ACF7-0321975A5F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1558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E705-2B19-4A6C-ABD0-520BA0C60E00}" type="datetimeFigureOut">
              <a:rPr lang="es-ES" smtClean="0"/>
              <a:t>06/04/2020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FD25-6815-40F2-ACF7-0321975A5F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124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E705-2B19-4A6C-ABD0-520BA0C60E00}" type="datetimeFigureOut">
              <a:rPr lang="es-ES" smtClean="0"/>
              <a:t>06/04/2020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FD25-6815-40F2-ACF7-0321975A5F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0718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E705-2B19-4A6C-ABD0-520BA0C60E00}" type="datetimeFigureOut">
              <a:rPr lang="es-ES" smtClean="0"/>
              <a:t>06/04/2020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FD25-6815-40F2-ACF7-0321975A5F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030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E705-2B19-4A6C-ABD0-520BA0C60E00}" type="datetimeFigureOut">
              <a:rPr lang="es-ES" smtClean="0"/>
              <a:t>06/04/2020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FD25-6815-40F2-ACF7-0321975A5F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705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E705-2B19-4A6C-ABD0-520BA0C60E00}" type="datetimeFigureOut">
              <a:rPr lang="es-ES" smtClean="0"/>
              <a:t>06/04/2020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FD25-6815-40F2-ACF7-0321975A5F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262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E705-2B19-4A6C-ABD0-520BA0C60E00}" type="datetimeFigureOut">
              <a:rPr lang="es-ES" smtClean="0"/>
              <a:t>06/04/2020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FD25-6815-40F2-ACF7-0321975A5F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534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E705-2B19-4A6C-ABD0-520BA0C60E00}" type="datetimeFigureOut">
              <a:rPr lang="es-ES" smtClean="0"/>
              <a:t>06/04/2020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FD25-6815-40F2-ACF7-0321975A5F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826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E705-2B19-4A6C-ABD0-520BA0C60E00}" type="datetimeFigureOut">
              <a:rPr lang="es-ES" smtClean="0"/>
              <a:t>06/04/2020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FD25-6815-40F2-ACF7-0321975A5F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75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E705-2B19-4A6C-ABD0-520BA0C60E00}" type="datetimeFigureOut">
              <a:rPr lang="es-ES" smtClean="0"/>
              <a:t>06/04/2020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FD25-6815-40F2-ACF7-0321975A5F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383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E705-2B19-4A6C-ABD0-520BA0C60E00}" type="datetimeFigureOut">
              <a:rPr lang="es-ES" smtClean="0"/>
              <a:t>06/04/2020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FD25-6815-40F2-ACF7-0321975A5F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825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E705-2B19-4A6C-ABD0-520BA0C60E00}" type="datetimeFigureOut">
              <a:rPr lang="es-ES" smtClean="0"/>
              <a:t>06/04/2020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FD25-6815-40F2-ACF7-0321975A5F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154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0B6E705-2B19-4A6C-ABD0-520BA0C60E00}" type="datetimeFigureOut">
              <a:rPr lang="es-ES" smtClean="0"/>
              <a:t>06/04/2020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1FD25-6815-40F2-ACF7-0321975A5F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986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991AF-4D60-4EDB-8A9C-068BE9647B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Inteligencia Artificial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CD3290-7DB0-4A55-88EA-64D3A6D5A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711314" cy="86142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" dirty="0"/>
              <a:t>“disciplina científica que  se ocupa de crear programas informáticos que ejecutan operaciones comparables a  las que realiza la mente                 humana,  como el aprendizaje o el razonamiento lógico”</a:t>
            </a:r>
          </a:p>
        </p:txBody>
      </p:sp>
    </p:spTree>
    <p:extLst>
      <p:ext uri="{BB962C8B-B14F-4D97-AF65-F5344CB8AC3E}">
        <p14:creationId xmlns:p14="http://schemas.microsoft.com/office/powerpoint/2010/main" val="3235973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CF9E27-C0F9-47B5-973F-C3D5CDD9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830"/>
            <a:ext cx="10515600" cy="6279687"/>
          </a:xfrm>
        </p:spPr>
        <p:txBody>
          <a:bodyPr/>
          <a:lstStyle/>
          <a:p>
            <a:r>
              <a:rPr lang="es-EC" dirty="0"/>
              <a:t>Conclusiones: La IA es un campo que esta en boga los últimos años, y se espera que tenga mas fuerza en los años venideros con el desarrollo de tecnologías mucho mas potentes.</a:t>
            </a:r>
          </a:p>
          <a:p>
            <a:endParaRPr lang="es-EC" dirty="0"/>
          </a:p>
          <a:p>
            <a:r>
              <a:rPr lang="es-EC" dirty="0"/>
              <a:t>Referencias:</a:t>
            </a:r>
          </a:p>
          <a:p>
            <a:pPr marL="0" indent="0">
              <a:buNone/>
            </a:pPr>
            <a:r>
              <a:rPr lang="es-EC" dirty="0"/>
              <a:t>[1]: </a:t>
            </a:r>
            <a:r>
              <a:rPr lang="es-ES" dirty="0"/>
              <a:t>Agentes Inteligentes: El Siguiente paso en la Inteligencia Artificial </a:t>
            </a:r>
          </a:p>
          <a:p>
            <a:pPr marL="0" indent="0">
              <a:buNone/>
            </a:pPr>
            <a:r>
              <a:rPr lang="es-ES" dirty="0"/>
              <a:t>[2]: Origen y evolución de la IA</a:t>
            </a:r>
          </a:p>
          <a:p>
            <a:pPr marL="0" indent="0">
              <a:buNone/>
            </a:pPr>
            <a:r>
              <a:rPr lang="es-ES" dirty="0"/>
              <a:t>[3]: Gestión de proyectos de IA</a:t>
            </a:r>
          </a:p>
          <a:p>
            <a:pPr marL="0" indent="0">
              <a:buNone/>
            </a:pPr>
            <a:r>
              <a:rPr lang="es-ES" dirty="0"/>
              <a:t>[4]: Aplicaciones de la IA al ámbito empresarial</a:t>
            </a:r>
            <a:r>
              <a:rPr lang="es-EC" dirty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040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04681-8535-4162-B084-A69D28FDB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8070"/>
            <a:ext cx="9144000" cy="1731146"/>
          </a:xfrm>
        </p:spPr>
        <p:txBody>
          <a:bodyPr>
            <a:normAutofit fontScale="90000"/>
          </a:bodyPr>
          <a:lstStyle/>
          <a:p>
            <a:r>
              <a:rPr lang="es-EC" dirty="0"/>
              <a:t>Historia de la Inteligencia Artificial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B79AED-77C1-4527-B0E7-78BFB0D68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796466"/>
            <a:ext cx="9901562" cy="3364637"/>
          </a:xfrm>
        </p:spPr>
        <p:txBody>
          <a:bodyPr>
            <a:normAutofit fontScale="6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En </a:t>
            </a:r>
            <a:r>
              <a:rPr lang="es-ES" b="1" dirty="0"/>
              <a:t>1912</a:t>
            </a:r>
            <a:r>
              <a:rPr lang="es-ES" dirty="0"/>
              <a:t>, el genio español Leonardo Torres Quevedo (llegó a diseñar el funicular del  Niágara) crea     una máquina autónoma capaz de jugar al ajedrez.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En </a:t>
            </a:r>
            <a:r>
              <a:rPr lang="es-ES" b="1" dirty="0"/>
              <a:t>1943</a:t>
            </a:r>
            <a:r>
              <a:rPr lang="es-ES" dirty="0"/>
              <a:t>, McCulloch y Pitts proponen una unidad de cálculo que intenta modelar el  comportamiento de una neurona «natural», similar a las que constituyen del cerebro  humano.  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En </a:t>
            </a:r>
            <a:r>
              <a:rPr lang="es-ES" b="1" dirty="0"/>
              <a:t>1950</a:t>
            </a:r>
            <a:r>
              <a:rPr lang="es-ES" dirty="0"/>
              <a:t>, el gran científico Alan Turing publica su obra Computing </a:t>
            </a:r>
            <a:r>
              <a:rPr lang="es-ES" dirty="0" err="1"/>
              <a:t>Machinery</a:t>
            </a:r>
            <a:r>
              <a:rPr lang="es-ES" dirty="0"/>
              <a:t> and  </a:t>
            </a:r>
            <a:r>
              <a:rPr lang="es-ES" dirty="0" err="1"/>
              <a:t>Intelligence</a:t>
            </a:r>
            <a:r>
              <a:rPr lang="es-ES" dirty="0"/>
              <a:t> donde expone su famosa prueba de Turing.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De </a:t>
            </a:r>
            <a:r>
              <a:rPr lang="es-ES" b="1" dirty="0"/>
              <a:t>1952 a 1969</a:t>
            </a:r>
            <a:r>
              <a:rPr lang="es-ES" dirty="0"/>
              <a:t> se da el período conocido como «Look, Ma, ¡no </a:t>
            </a:r>
            <a:r>
              <a:rPr lang="es-ES" dirty="0" err="1"/>
              <a:t>hands</a:t>
            </a:r>
            <a:r>
              <a:rPr lang="es-ES" dirty="0"/>
              <a:t>!».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En </a:t>
            </a:r>
            <a:r>
              <a:rPr lang="es-ES" b="1" dirty="0"/>
              <a:t>1974</a:t>
            </a:r>
            <a:r>
              <a:rPr lang="es-ES" dirty="0"/>
              <a:t> aparecen los primeros trabajos con coches autónomos, aunque todavía muy  primitivos y       no muy alejados de coches a control remoto. 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Entre los años </a:t>
            </a:r>
            <a:r>
              <a:rPr lang="es-ES" b="1" dirty="0"/>
              <a:t>1985 y 1995</a:t>
            </a:r>
            <a:r>
              <a:rPr lang="es-ES" dirty="0"/>
              <a:t> se retoma el interés por las redes neuronales.    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En el año </a:t>
            </a:r>
            <a:r>
              <a:rPr lang="es-ES" b="1" dirty="0"/>
              <a:t>2011</a:t>
            </a:r>
            <a:r>
              <a:rPr lang="es-ES" dirty="0"/>
              <a:t>, el programa de IBM Watson, derrota al campeón (humano) del  conocido juego            </a:t>
            </a:r>
            <a:r>
              <a:rPr lang="es-ES" dirty="0" err="1"/>
              <a:t>Jeopardy</a:t>
            </a:r>
            <a:r>
              <a:rPr lang="es-ES" dirty="0"/>
              <a:t>.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En el año</a:t>
            </a:r>
            <a:r>
              <a:rPr lang="es-ES" b="1" dirty="0"/>
              <a:t> 2015</a:t>
            </a:r>
            <a:r>
              <a:rPr lang="es-ES" dirty="0"/>
              <a:t>, el software desarrollado por Google, </a:t>
            </a:r>
            <a:r>
              <a:rPr lang="es-ES" dirty="0" err="1"/>
              <a:t>DeepMind</a:t>
            </a:r>
            <a:r>
              <a:rPr lang="es-ES" dirty="0"/>
              <a:t> </a:t>
            </a:r>
            <a:r>
              <a:rPr lang="es-ES" dirty="0" err="1"/>
              <a:t>AlphaGo</a:t>
            </a:r>
            <a:r>
              <a:rPr lang="es-ES" dirty="0"/>
              <a:t>, derrota al  campeón              mundial de </a:t>
            </a:r>
            <a:r>
              <a:rPr lang="es-ES" dirty="0" err="1"/>
              <a:t>Go</a:t>
            </a:r>
            <a:r>
              <a:rPr lang="es-ES" dirty="0"/>
              <a:t>.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142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7DF4F-2AD7-4678-987B-A7D1D630B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Conceptos relacionados con IA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52E7AC-1D03-4F1A-9146-0A1DFA3E1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C" b="1" dirty="0"/>
              <a:t>Robótica: </a:t>
            </a:r>
            <a:r>
              <a:rPr lang="es-EC" dirty="0"/>
              <a:t>“máquinas autónomas capaz de realizar tareas de forma inteligente”</a:t>
            </a:r>
          </a:p>
          <a:p>
            <a:endParaRPr lang="es-EC" dirty="0"/>
          </a:p>
          <a:p>
            <a:r>
              <a:rPr lang="es-EC" b="1" dirty="0"/>
              <a:t>Sistemas Expertos: </a:t>
            </a:r>
            <a:r>
              <a:rPr lang="es-EC" dirty="0"/>
              <a:t>“</a:t>
            </a:r>
            <a:r>
              <a:rPr lang="es-ES" dirty="0"/>
              <a:t>acumular el conocimiento existente en un  ámbito concreto y aplicarlo  a la toma de decisiones empleando procesos de razonamiento lógico” </a:t>
            </a:r>
          </a:p>
          <a:p>
            <a:endParaRPr lang="es-ES" dirty="0"/>
          </a:p>
          <a:p>
            <a:r>
              <a:rPr lang="es-ES" b="1" dirty="0"/>
              <a:t>Procesamiento del lenguaje natural : </a:t>
            </a:r>
            <a:r>
              <a:rPr lang="es-ES" dirty="0"/>
              <a:t>“interacciones entre las  computadoras y el lenguaje humano”</a:t>
            </a:r>
          </a:p>
          <a:p>
            <a:endParaRPr lang="es-ES" dirty="0"/>
          </a:p>
          <a:p>
            <a:r>
              <a:rPr lang="es-ES" b="1" dirty="0"/>
              <a:t>Machine </a:t>
            </a:r>
            <a:r>
              <a:rPr lang="es-ES" b="1" dirty="0" err="1"/>
              <a:t>learning</a:t>
            </a:r>
            <a:r>
              <a:rPr lang="es-ES" b="1" dirty="0"/>
              <a:t> (aprendizaje automático) : </a:t>
            </a:r>
            <a:r>
              <a:rPr lang="es-ES" dirty="0"/>
              <a:t>“generalizar  comportamientos y encontrar patrones”</a:t>
            </a:r>
          </a:p>
          <a:p>
            <a:endParaRPr lang="es-ES" dirty="0"/>
          </a:p>
          <a:p>
            <a:r>
              <a:rPr lang="es-ES" b="1" dirty="0"/>
              <a:t>Redes neuronales y </a:t>
            </a:r>
            <a:r>
              <a:rPr lang="es-ES" b="1" dirty="0" err="1"/>
              <a:t>deep</a:t>
            </a:r>
            <a:r>
              <a:rPr lang="es-ES" b="1" dirty="0"/>
              <a:t> </a:t>
            </a:r>
            <a:r>
              <a:rPr lang="es-ES" b="1" dirty="0" err="1"/>
              <a:t>learning</a:t>
            </a:r>
            <a:r>
              <a:rPr lang="es-ES" b="1" dirty="0"/>
              <a:t>: </a:t>
            </a:r>
            <a:r>
              <a:rPr lang="es-ES" dirty="0"/>
              <a:t>“representan un modelo computacional de las conexiones entre  neuronas que se dan en el cerebro”</a:t>
            </a:r>
          </a:p>
          <a:p>
            <a:endParaRPr lang="es-ES" dirty="0"/>
          </a:p>
          <a:p>
            <a:r>
              <a:rPr lang="es-ES" b="1" dirty="0"/>
              <a:t>Computación cognitiva : </a:t>
            </a:r>
            <a:r>
              <a:rPr lang="es-ES" dirty="0"/>
              <a:t>“intentar que las maquinas piensen de la forma más parecida a como lo haría el ser humano”</a:t>
            </a:r>
          </a:p>
        </p:txBody>
      </p:sp>
    </p:spTree>
    <p:extLst>
      <p:ext uri="{BB962C8B-B14F-4D97-AF65-F5344CB8AC3E}">
        <p14:creationId xmlns:p14="http://schemas.microsoft.com/office/powerpoint/2010/main" val="266537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B1EF9-1EB9-480A-BFF4-36F39C66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Ciclo de vida de un Proyecto de Inteligencia Artificial</a:t>
            </a:r>
            <a:endParaRPr lang="es-ES" dirty="0"/>
          </a:p>
        </p:txBody>
      </p:sp>
      <p:pic>
        <p:nvPicPr>
          <p:cNvPr id="5" name="Marcador de contenido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D777AE1C-21E9-41EB-84AA-042D2F80C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93" y="2637196"/>
            <a:ext cx="3356997" cy="2530115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3D3CC9B-E583-4172-B73C-1713E0CB9001}"/>
              </a:ext>
            </a:extLst>
          </p:cNvPr>
          <p:cNvSpPr txBox="1"/>
          <p:nvPr/>
        </p:nvSpPr>
        <p:spPr>
          <a:xfrm>
            <a:off x="990600" y="1971675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- Ciclo de vida de un Software: 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675F4ED-4DFB-44EA-B362-5A1FB3DC9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985" y="2642312"/>
            <a:ext cx="3705768" cy="2043988"/>
          </a:xfrm>
          <a:prstGeom prst="rect">
            <a:avLst/>
          </a:prstGeom>
        </p:spPr>
      </p:pic>
      <p:pic>
        <p:nvPicPr>
          <p:cNvPr id="10" name="Imagen 9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C88E1708-30CE-4388-8FA6-5CDC9914BD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983" y="2637196"/>
            <a:ext cx="3785475" cy="191278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0AC1652-AD8A-4249-8740-0553082F5074}"/>
              </a:ext>
            </a:extLst>
          </p:cNvPr>
          <p:cNvSpPr txBox="1"/>
          <p:nvPr/>
        </p:nvSpPr>
        <p:spPr>
          <a:xfrm>
            <a:off x="582966" y="5647405"/>
            <a:ext cx="321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/>
              <a:t>Modelo Cascada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A0EBC29-C649-43ED-9AEC-FDF856F1BDAE}"/>
              </a:ext>
            </a:extLst>
          </p:cNvPr>
          <p:cNvSpPr txBox="1"/>
          <p:nvPr/>
        </p:nvSpPr>
        <p:spPr>
          <a:xfrm>
            <a:off x="4388144" y="5637924"/>
            <a:ext cx="321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/>
              <a:t>Modelo en espiral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96E8502-EEBC-4787-9C92-F4CD97C0EA6E}"/>
              </a:ext>
            </a:extLst>
          </p:cNvPr>
          <p:cNvSpPr txBox="1"/>
          <p:nvPr/>
        </p:nvSpPr>
        <p:spPr>
          <a:xfrm>
            <a:off x="8276995" y="5573311"/>
            <a:ext cx="321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/>
              <a:t>Modelo iterativo incremental</a:t>
            </a:r>
          </a:p>
        </p:txBody>
      </p:sp>
    </p:spTree>
    <p:extLst>
      <p:ext uri="{BB962C8B-B14F-4D97-AF65-F5344CB8AC3E}">
        <p14:creationId xmlns:p14="http://schemas.microsoft.com/office/powerpoint/2010/main" val="389187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6EB0A-1081-4A39-8E69-C0F3E0FA9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" y="177799"/>
            <a:ext cx="11963399" cy="1325563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/>
              <a:t>Elementos  particulares  de  los  proyectos  de  inteligencia  artificial  y  aprendizaje automático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81CFC3-2EC3-4324-B89D-66EE60147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4" y="1330325"/>
            <a:ext cx="11896725" cy="5349876"/>
          </a:xfrm>
        </p:spPr>
        <p:txBody>
          <a:bodyPr/>
          <a:lstStyle/>
          <a:p>
            <a:r>
              <a:rPr lang="es-EC" sz="1800" dirty="0"/>
              <a:t>Método científico: la IA como ciencia obliga a seguir el patrón de método científico.</a:t>
            </a:r>
          </a:p>
          <a:p>
            <a:endParaRPr lang="es-EC" dirty="0"/>
          </a:p>
          <a:p>
            <a:endParaRPr lang="es-EC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D6A4EF-15B8-47BA-929D-5F243AF4E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50" y="1639887"/>
            <a:ext cx="2553850" cy="439173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063F7E6-1C1B-445D-9EF1-FFF578FE95D1}"/>
              </a:ext>
            </a:extLst>
          </p:cNvPr>
          <p:cNvSpPr txBox="1"/>
          <p:nvPr/>
        </p:nvSpPr>
        <p:spPr>
          <a:xfrm>
            <a:off x="381000" y="6286500"/>
            <a:ext cx="2553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600" dirty="0"/>
              <a:t>Método científico general</a:t>
            </a:r>
            <a:endParaRPr lang="es-ES" sz="1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056FE59-B47E-4E69-943C-B12BF3C3E057}"/>
              </a:ext>
            </a:extLst>
          </p:cNvPr>
          <p:cNvSpPr txBox="1"/>
          <p:nvPr/>
        </p:nvSpPr>
        <p:spPr>
          <a:xfrm>
            <a:off x="3956950" y="6163389"/>
            <a:ext cx="255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600" dirty="0"/>
              <a:t>Método científico Minería de Datos</a:t>
            </a:r>
            <a:endParaRPr lang="es-ES" sz="1600" dirty="0"/>
          </a:p>
        </p:txBody>
      </p:sp>
      <p:pic>
        <p:nvPicPr>
          <p:cNvPr id="9" name="Imagen 8" descr="Imagen que contiene firmar&#10;&#10;Descripción generada automáticamente">
            <a:extLst>
              <a:ext uri="{FF2B5EF4-FFF2-40B4-BE49-F238E27FC236}">
                <a16:creationId xmlns:a16="http://schemas.microsoft.com/office/drawing/2014/main" id="{183E2D76-5C4F-4FF0-8751-D42693264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176" y="1639887"/>
            <a:ext cx="3745398" cy="369559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70F5F42-4E12-4B42-87F4-BF1386A2EABD}"/>
              </a:ext>
            </a:extLst>
          </p:cNvPr>
          <p:cNvSpPr txBox="1"/>
          <p:nvPr/>
        </p:nvSpPr>
        <p:spPr>
          <a:xfrm>
            <a:off x="8329691" y="6031624"/>
            <a:ext cx="255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600" dirty="0"/>
              <a:t>Método científico tratamiento de Datos</a:t>
            </a:r>
            <a:endParaRPr lang="es-ES" sz="1600" dirty="0"/>
          </a:p>
        </p:txBody>
      </p:sp>
      <p:pic>
        <p:nvPicPr>
          <p:cNvPr id="12" name="Imagen 11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07225A0A-FBB8-406B-B8CF-A4D5622E0D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643" y="1639887"/>
            <a:ext cx="4463947" cy="309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2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2534DF-B253-4B27-BBFD-372D9C550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128"/>
            <a:ext cx="10685016" cy="5750835"/>
          </a:xfrm>
        </p:spPr>
        <p:txBody>
          <a:bodyPr>
            <a:normAutofit fontScale="85000" lnSpcReduction="20000"/>
          </a:bodyPr>
          <a:lstStyle/>
          <a:p>
            <a:r>
              <a:rPr lang="es-EC" sz="1600" b="1" dirty="0"/>
              <a:t>Entorno y análisis de producción:</a:t>
            </a:r>
            <a:br>
              <a:rPr lang="es-EC" sz="1600" b="1" dirty="0"/>
            </a:br>
            <a:br>
              <a:rPr lang="es-EC" sz="1600" b="1" dirty="0"/>
            </a:br>
            <a:r>
              <a:rPr lang="es-ES" sz="1600" dirty="0"/>
              <a:t>En el entorno empresarial, es habitual contar con dos </a:t>
            </a:r>
            <a:r>
              <a:rPr lang="es-ES" sz="1600" dirty="0" err="1"/>
              <a:t>infraestructurasdiferenciadas</a:t>
            </a:r>
            <a:r>
              <a:rPr lang="es-ES" sz="1600" dirty="0"/>
              <a:t>, un entorno de análisis más           adecuado para investigación y  pruebas, y un entorno de producción donde reside el producto final para su                interacción con los usuarios.  </a:t>
            </a:r>
            <a:br>
              <a:rPr lang="es-ES" sz="1600" dirty="0"/>
            </a:br>
            <a:br>
              <a:rPr lang="es-ES" sz="1600" dirty="0"/>
            </a:br>
            <a:r>
              <a:rPr lang="es-ES" sz="1600" dirty="0"/>
              <a:t>Se debe dominar algunos conceptos como: virtualización, </a:t>
            </a:r>
            <a:r>
              <a:rPr lang="es-ES" sz="1600" dirty="0" err="1"/>
              <a:t>cloud</a:t>
            </a:r>
            <a:r>
              <a:rPr lang="es-ES" sz="1600" dirty="0"/>
              <a:t> </a:t>
            </a:r>
            <a:r>
              <a:rPr lang="es-ES" sz="1600" dirty="0" err="1"/>
              <a:t>computing</a:t>
            </a:r>
            <a:r>
              <a:rPr lang="es-ES" sz="1600" dirty="0"/>
              <a:t>, Software as a </a:t>
            </a:r>
            <a:r>
              <a:rPr lang="es-ES" sz="1600" dirty="0" err="1"/>
              <a:t>service</a:t>
            </a:r>
            <a:r>
              <a:rPr lang="es-ES" sz="1600" dirty="0"/>
              <a:t>, nube privada, publica e híbrida, etc.</a:t>
            </a:r>
            <a:br>
              <a:rPr lang="es-ES" sz="1600" dirty="0"/>
            </a:br>
            <a:endParaRPr lang="es-ES" sz="1600" dirty="0"/>
          </a:p>
          <a:p>
            <a:r>
              <a:rPr lang="es-ES" sz="1600" b="1" dirty="0"/>
              <a:t>Estimación del esfuerzo y recursos necesarios  para el diseño y desarrollo en cada una de las  fases del ciclo de vida de un proyecto de  inteligencia artificial </a:t>
            </a:r>
            <a:r>
              <a:rPr lang="es-ES" sz="1600" dirty="0"/>
              <a:t> </a:t>
            </a:r>
            <a:br>
              <a:rPr lang="es-ES" sz="1600" dirty="0"/>
            </a:br>
            <a:br>
              <a:rPr lang="es-ES" sz="1600" dirty="0"/>
            </a:br>
            <a:r>
              <a:rPr lang="es-ES" sz="1600" dirty="0"/>
              <a:t>Factores  a continuación incrementan los costes económicos del proyecto y reducen  el grado de innovación en el mismo: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200" dirty="0"/>
              <a:t>Complejidad Estructural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200" dirty="0"/>
              <a:t>Dependencia de Datos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200" dirty="0"/>
              <a:t>Complejidad del código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200" dirty="0"/>
              <a:t>Cambios en el entorno </a:t>
            </a:r>
          </a:p>
          <a:p>
            <a:endParaRPr lang="es-ES" sz="1600" dirty="0"/>
          </a:p>
          <a:p>
            <a:pPr marL="0" indent="0">
              <a:buNone/>
            </a:pPr>
            <a:r>
              <a:rPr lang="es-ES" sz="1600" dirty="0"/>
              <a:t>     Factores humanos: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200" dirty="0"/>
              <a:t>Analista de negocio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200" dirty="0"/>
              <a:t>Jefe de proyecto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200" dirty="0"/>
              <a:t>Arquitecto de datos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200" dirty="0"/>
              <a:t>Ingeniero de datos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200" dirty="0"/>
              <a:t>Científico de datos </a:t>
            </a:r>
          </a:p>
          <a:p>
            <a:pPr marL="0" indent="0">
              <a:buNone/>
            </a:pPr>
            <a:r>
              <a:rPr lang="es-ES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3702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7162C-C4C3-4476-B88D-782250F3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Ejemplos de empresas que usan IA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8C4050-A321-479F-BF9C-F72966F5A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C" dirty="0"/>
              <a:t>Google: </a:t>
            </a:r>
            <a:r>
              <a:rPr lang="es-ES" dirty="0"/>
              <a:t>Uno de los proyectos más destacados de Google en el campo de la inteligencia  artificial es Google </a:t>
            </a:r>
            <a:r>
              <a:rPr lang="es-ES" dirty="0" err="1"/>
              <a:t>Brain</a:t>
            </a:r>
            <a:r>
              <a:rPr lang="es-ES" dirty="0"/>
              <a:t>. Este proyecto combina técnicas de aprendizaje automático  (haciendo un uso más intensivo de las técnicas de </a:t>
            </a:r>
            <a:r>
              <a:rPr lang="es-ES" dirty="0" err="1"/>
              <a:t>deep</a:t>
            </a:r>
            <a:r>
              <a:rPr lang="es-ES" dirty="0"/>
              <a:t> </a:t>
            </a:r>
            <a:r>
              <a:rPr lang="es-ES" dirty="0" err="1"/>
              <a:t>learning</a:t>
            </a:r>
            <a:r>
              <a:rPr lang="es-ES" dirty="0"/>
              <a:t>) con el desarrollo de  sistemas  computacionales  escalables  y  eficientes. </a:t>
            </a:r>
          </a:p>
          <a:p>
            <a:r>
              <a:rPr lang="es-ES" dirty="0"/>
              <a:t>Facebook: Una de las aportaciones más destacadas de Facebook a la comunidad es el </a:t>
            </a:r>
            <a:r>
              <a:rPr lang="es-ES" dirty="0" err="1"/>
              <a:t>framework</a:t>
            </a:r>
            <a:r>
              <a:rPr lang="es-ES" dirty="0"/>
              <a:t>  </a:t>
            </a:r>
            <a:r>
              <a:rPr lang="es-ES" dirty="0" err="1"/>
              <a:t>Pytorch</a:t>
            </a:r>
            <a:r>
              <a:rPr lang="es-ES" dirty="0"/>
              <a:t>, al que se puede considerar competidor de </a:t>
            </a:r>
            <a:r>
              <a:rPr lang="es-ES" dirty="0" err="1"/>
              <a:t>TensorFlow</a:t>
            </a:r>
            <a:r>
              <a:rPr lang="es-ES" dirty="0"/>
              <a:t> como recurso para  generar modelos basados en </a:t>
            </a:r>
            <a:r>
              <a:rPr lang="es-ES" dirty="0" err="1"/>
              <a:t>deep</a:t>
            </a:r>
            <a:r>
              <a:rPr lang="es-ES" dirty="0"/>
              <a:t> </a:t>
            </a:r>
            <a:r>
              <a:rPr lang="es-ES" dirty="0" err="1"/>
              <a:t>learning</a:t>
            </a:r>
            <a:r>
              <a:rPr lang="es-ES" dirty="0"/>
              <a:t>.   </a:t>
            </a:r>
          </a:p>
          <a:p>
            <a:r>
              <a:rPr lang="es-ES" dirty="0"/>
              <a:t>Netflix:  Los  algoritmos  de  recomendación  implementados por Netflix ayudan al usuario a explorar la amplia diversidad de oferta  existente sugiriendo productos acordes a sus preferencias y gustos.  </a:t>
            </a:r>
          </a:p>
        </p:txBody>
      </p:sp>
    </p:spTree>
    <p:extLst>
      <p:ext uri="{BB962C8B-B14F-4D97-AF65-F5344CB8AC3E}">
        <p14:creationId xmlns:p14="http://schemas.microsoft.com/office/powerpoint/2010/main" val="35578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303A3-8B39-49B5-B874-B36D839C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Soluciones comerciales basadas en  inteligencia artificial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4024BD-7495-49B9-BE4A-21F73AD1D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ES" dirty="0"/>
              <a:t>Marketing, ventas y CRM ( 1 ejemplo )</a:t>
            </a:r>
            <a:br>
              <a:rPr lang="es-ES" dirty="0"/>
            </a:br>
            <a:br>
              <a:rPr lang="es-ES" dirty="0"/>
            </a:br>
            <a:r>
              <a:rPr lang="es-ES" dirty="0" err="1"/>
              <a:t>DrawBrigde</a:t>
            </a:r>
            <a:r>
              <a:rPr lang="es-ES" dirty="0"/>
              <a:t>: compañía californiana fundada en el año 2011. Permite conectar a  personas  operando  a  través  de  dispositivos  diferentes  para  ofrecer  anuncios  personalizados.  </a:t>
            </a:r>
          </a:p>
          <a:p>
            <a:endParaRPr lang="es-ES" dirty="0"/>
          </a:p>
          <a:p>
            <a:r>
              <a:rPr lang="es-ES" dirty="0"/>
              <a:t>Tecnología para el sector automovilístico:</a:t>
            </a:r>
            <a:br>
              <a:rPr lang="es-ES" dirty="0"/>
            </a:br>
            <a:br>
              <a:rPr lang="es-ES" dirty="0"/>
            </a:br>
            <a:r>
              <a:rPr lang="es-ES" dirty="0" err="1"/>
              <a:t>Nutonomy</a:t>
            </a:r>
            <a:r>
              <a:rPr lang="es-ES" dirty="0"/>
              <a:t>: empresa nacida en el seno del MIT centrada en el diseño de coches  autónomos. </a:t>
            </a:r>
          </a:p>
          <a:p>
            <a:endParaRPr lang="es-ES" dirty="0"/>
          </a:p>
          <a:p>
            <a:r>
              <a:rPr lang="es-ES" dirty="0"/>
              <a:t>Tecnología de </a:t>
            </a:r>
            <a:r>
              <a:rPr lang="es-ES" dirty="0" err="1"/>
              <a:t>business</a:t>
            </a:r>
            <a:r>
              <a:rPr lang="es-ES" dirty="0"/>
              <a:t> </a:t>
            </a:r>
            <a:r>
              <a:rPr lang="es-ES" dirty="0" err="1"/>
              <a:t>intelligence</a:t>
            </a:r>
            <a:r>
              <a:rPr lang="es-ES" dirty="0"/>
              <a:t> y analítica genérica </a:t>
            </a:r>
            <a:br>
              <a:rPr lang="es-ES" dirty="0"/>
            </a:br>
            <a:br>
              <a:rPr lang="es-ES" dirty="0"/>
            </a:br>
            <a:r>
              <a:rPr lang="es-ES" dirty="0" err="1"/>
              <a:t>Tamr</a:t>
            </a:r>
            <a:r>
              <a:rPr lang="es-ES" dirty="0"/>
              <a:t>: compañía con delegaciones en EE. UU., Europa y Asia centrada en lograr la  integración de datos procedentes de varias fuentes para dotar así al análisis de mayor  potencia. </a:t>
            </a:r>
          </a:p>
          <a:p>
            <a:endParaRPr lang="es-ES" dirty="0"/>
          </a:p>
          <a:p>
            <a:r>
              <a:rPr lang="es-ES" dirty="0"/>
              <a:t>Ciberseguridad: El sector de la seguridad informática o ciberseguridad está llamado a experimentar  una gran transformación en los próximos años. </a:t>
            </a:r>
          </a:p>
          <a:p>
            <a:endParaRPr lang="es-ES" dirty="0"/>
          </a:p>
          <a:p>
            <a:r>
              <a:rPr lang="es-ES" dirty="0"/>
              <a:t>Visión Artificial: disciplina  científica  que  desarrolla  metodologías y algoritmos que permiten adquirir, procesar, analizar e identificar  imágenes de distinto tipo con fines varios.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Entre otras muchas utilidades.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919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2799D-F2D3-4D49-B867-7E788A293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/>
              <a:t>Agentes Inteligentes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D7CD44-706A-4166-8B65-71880C920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Concepto: </a:t>
            </a:r>
            <a:r>
              <a:rPr lang="es-ES" dirty="0"/>
              <a:t>entidad capaz de percibir su entorno, procesar tales percepciones y responder o actuar en su entorno de manera racional, es decir, de manera correcta y tendiendo a maximizar un resultado esperado.</a:t>
            </a:r>
          </a:p>
          <a:p>
            <a:r>
              <a:rPr lang="es-ES" dirty="0"/>
              <a:t>Características: reactivo, </a:t>
            </a:r>
            <a:r>
              <a:rPr lang="es-ES" dirty="0" err="1"/>
              <a:t>pro-activo</a:t>
            </a:r>
            <a:r>
              <a:rPr lang="es-ES" dirty="0"/>
              <a:t>, social, continuidad temporal, autonomía, sociabilidad, racionalidad, etc.</a:t>
            </a:r>
          </a:p>
          <a:p>
            <a:r>
              <a:rPr lang="es-ES" dirty="0"/>
              <a:t>Aplicaciones: se puede aplicar en industrias, comercio electrónico, medicina, juegos, entre otros.</a:t>
            </a:r>
          </a:p>
        </p:txBody>
      </p:sp>
    </p:spTree>
    <p:extLst>
      <p:ext uri="{BB962C8B-B14F-4D97-AF65-F5344CB8AC3E}">
        <p14:creationId xmlns:p14="http://schemas.microsoft.com/office/powerpoint/2010/main" val="3784658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</TotalTime>
  <Words>244</Words>
  <Application>Microsoft Office PowerPoint</Application>
  <PresentationFormat>Panorámica</PresentationFormat>
  <Paragraphs>75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Inteligencia Artificial</vt:lpstr>
      <vt:lpstr>Historia de la Inteligencia Artificial</vt:lpstr>
      <vt:lpstr>Conceptos relacionados con IA</vt:lpstr>
      <vt:lpstr>Ciclo de vida de un Proyecto de Inteligencia Artificial</vt:lpstr>
      <vt:lpstr>Elementos  particulares  de  los  proyectos  de  inteligencia  artificial  y  aprendizaje automático</vt:lpstr>
      <vt:lpstr>Presentación de PowerPoint</vt:lpstr>
      <vt:lpstr>Ejemplos de empresas que usan IA</vt:lpstr>
      <vt:lpstr>Soluciones comerciales basadas en  inteligencia artificial</vt:lpstr>
      <vt:lpstr>Agentes Inteligentes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Inteligencia Artificial</dc:title>
  <dc:creator>David Fernando Egas Feijoó</dc:creator>
  <cp:lastModifiedBy>David Fernando Egas Feijoó</cp:lastModifiedBy>
  <cp:revision>13</cp:revision>
  <dcterms:created xsi:type="dcterms:W3CDTF">2020-04-07T01:22:17Z</dcterms:created>
  <dcterms:modified xsi:type="dcterms:W3CDTF">2020-04-07T03:15:28Z</dcterms:modified>
</cp:coreProperties>
</file>