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78" r:id="rId4"/>
    <p:sldId id="273" r:id="rId5"/>
    <p:sldId id="276" r:id="rId6"/>
    <p:sldId id="279" r:id="rId7"/>
    <p:sldId id="274" r:id="rId8"/>
    <p:sldId id="268" r:id="rId9"/>
    <p:sldId id="275" r:id="rId10"/>
    <p:sldId id="261" r:id="rId11"/>
    <p:sldId id="277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howGuides="1">
      <p:cViewPr>
        <p:scale>
          <a:sx n="77" d="100"/>
          <a:sy n="77" d="100"/>
        </p:scale>
        <p:origin x="282" y="9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earch-mth420-project2-d6zohqo2oxsc5gsn23f5aavdkm.us-west-2.es.amazonaws.com/_plugin/kibana/app/dashboards#/view/5f5f6d20-4512-11ec-8aa7-175497f28292?_g=(filters:!(),refreshInterval:(pause:!t,value:0),time:(from:now-8d,to:now))&amp;_a=(description:'',filters:!(),fullScreenMode:!f,options:(hidePanelTitles:!f,useMargins:!t),query:(language:kuery,query:''),timeRestore:!t,title:Showcase-Labels,viewMode:view)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8080/projects/2/data?tab=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2300" y="543421"/>
            <a:ext cx="8329031" cy="2680127"/>
          </a:xfrm>
        </p:spPr>
        <p:txBody>
          <a:bodyPr/>
          <a:lstStyle/>
          <a:p>
            <a:r>
              <a:rPr lang="en-PR" sz="6000" dirty="0"/>
              <a:t>Project 2:</a:t>
            </a:r>
            <a:br>
              <a:rPr lang="en-PR" sz="6000" dirty="0"/>
            </a:br>
            <a:r>
              <a:rPr lang="en-PR" sz="3600" dirty="0"/>
              <a:t>Classifying interesting features from YouTube thumbnails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3405" y="3223548"/>
            <a:ext cx="7516442" cy="1116085"/>
          </a:xfrm>
        </p:spPr>
        <p:txBody>
          <a:bodyPr>
            <a:normAutofit fontScale="70000" lnSpcReduction="20000"/>
          </a:bodyPr>
          <a:lstStyle/>
          <a:p>
            <a:r>
              <a:rPr lang="en-PR" dirty="0"/>
              <a:t>David E. Nieves-</a:t>
            </a:r>
            <a:r>
              <a:rPr lang="en-PR" dirty="0" err="1"/>
              <a:t>Acaron</a:t>
            </a:r>
            <a:endParaRPr lang="en-PR" dirty="0"/>
          </a:p>
          <a:p>
            <a:r>
              <a:rPr lang="en-PR" dirty="0"/>
              <a:t>MTH 5320 </a:t>
            </a:r>
          </a:p>
          <a:p>
            <a:r>
              <a:rPr lang="en-PR" dirty="0"/>
              <a:t>13 October 2021</a:t>
            </a:r>
          </a:p>
          <a:p>
            <a:r>
              <a:rPr lang="en-PR" dirty="0"/>
              <a:t>Dr. Ryan White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BAF84-101C-4670-8D18-08DA9391D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3375863"/>
            <a:ext cx="5256213" cy="348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R" dirty="0"/>
              <a:t>Conclusion	</a:t>
            </a:r>
            <a:endParaRPr lang="en-US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29B77828-B3A5-4929-B250-8002B8205B42}"/>
              </a:ext>
            </a:extLst>
          </p:cNvPr>
          <p:cNvSpPr txBox="1">
            <a:spLocks/>
          </p:cNvSpPr>
          <p:nvPr/>
        </p:nvSpPr>
        <p:spPr>
          <a:xfrm>
            <a:off x="1593851" y="1600200"/>
            <a:ext cx="4271961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R" dirty="0">
              <a:solidFill>
                <a:srgbClr val="35404A"/>
              </a:solidFill>
              <a:latin typeface="Consolas" panose="020B0609020204030204" pitchFamily="49" charset="0"/>
            </a:endParaRPr>
          </a:p>
          <a:p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Challenges with data label</a:t>
            </a:r>
            <a:r>
              <a:rPr lang="es-PR" dirty="0">
                <a:solidFill>
                  <a:srgbClr val="35404A"/>
                </a:solidFill>
                <a:latin typeface="Consolas" panose="020B0609020204030204" pitchFamily="49" charset="0"/>
              </a:rPr>
              <a:t>l</a:t>
            </a:r>
            <a:r>
              <a:rPr lang="en-PR" dirty="0" err="1">
                <a:solidFill>
                  <a:srgbClr val="35404A"/>
                </a:solidFill>
                <a:latin typeface="Consolas" panose="020B0609020204030204" pitchFamily="49" charset="0"/>
              </a:rPr>
              <a:t>ing</a:t>
            </a:r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s-PR" dirty="0">
                <a:solidFill>
                  <a:srgbClr val="35404A"/>
                </a:solidFill>
                <a:latin typeface="Consolas" panose="020B0609020204030204" pitchFamily="49" charset="0"/>
              </a:rPr>
              <a:t>T</a:t>
            </a:r>
            <a:r>
              <a:rPr lang="en-PR" dirty="0" err="1">
                <a:solidFill>
                  <a:srgbClr val="35404A"/>
                </a:solidFill>
                <a:latin typeface="Consolas" panose="020B0609020204030204" pitchFamily="49" charset="0"/>
              </a:rPr>
              <a:t>ime</a:t>
            </a:r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 to decide</a:t>
            </a:r>
          </a:p>
          <a:p>
            <a:pPr lvl="1"/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Human Element</a:t>
            </a:r>
          </a:p>
          <a:p>
            <a:pPr lvl="2"/>
            <a:r>
              <a:rPr lang="es-PR" dirty="0">
                <a:solidFill>
                  <a:srgbClr val="35404A"/>
                </a:solidFill>
                <a:latin typeface="Consolas" panose="020B0609020204030204" pitchFamily="49" charset="0"/>
              </a:rPr>
              <a:t>E</a:t>
            </a:r>
            <a:r>
              <a:rPr lang="en-PR" dirty="0" err="1">
                <a:solidFill>
                  <a:srgbClr val="35404A"/>
                </a:solidFill>
                <a:latin typeface="Consolas" panose="020B0609020204030204" pitchFamily="49" charset="0"/>
              </a:rPr>
              <a:t>rrors</a:t>
            </a:r>
            <a:endParaRPr lang="en-PR" dirty="0">
              <a:solidFill>
                <a:srgbClr val="35404A"/>
              </a:solidFill>
              <a:latin typeface="Consolas" panose="020B0609020204030204" pitchFamily="49" charset="0"/>
            </a:endParaRPr>
          </a:p>
          <a:p>
            <a:pPr lvl="2"/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Motivation</a:t>
            </a:r>
          </a:p>
          <a:p>
            <a:pPr lvl="2"/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Fatigue</a:t>
            </a:r>
          </a:p>
          <a:p>
            <a:pPr lvl="1"/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Loading times for image (especially if over </a:t>
            </a:r>
            <a:r>
              <a:rPr lang="en-PR" dirty="0" err="1">
                <a:solidFill>
                  <a:srgbClr val="35404A"/>
                </a:solidFill>
                <a:latin typeface="Consolas" panose="020B0609020204030204" pitchFamily="49" charset="0"/>
              </a:rPr>
              <a:t>wifi</a:t>
            </a:r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en-PR" dirty="0">
              <a:solidFill>
                <a:srgbClr val="35404A"/>
              </a:solidFill>
              <a:latin typeface="Consolas" panose="020B0609020204030204" pitchFamily="49" charset="0"/>
            </a:endParaRPr>
          </a:p>
          <a:p>
            <a:pPr lvl="1"/>
            <a:endParaRPr lang="en-PR" dirty="0">
              <a:solidFill>
                <a:srgbClr val="35404A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FF566-D3A9-40A3-A5E0-17B1D04B9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828800"/>
            <a:ext cx="566206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0CB4-8FEA-409B-90D9-A8C21233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R" dirty="0"/>
              <a:t>¿Questions?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39173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PR" dirty="0"/>
              <a:t>he Data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My hypothesis on what makes a </a:t>
            </a:r>
            <a:r>
              <a:rPr lang="en-PR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gaming </a:t>
            </a:r>
            <a:r>
              <a:rPr lang="en-US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PR" b="0" dirty="0" err="1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humbnail</a:t>
            </a:r>
            <a:r>
              <a:rPr lang="en-PR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 compelling (</a:t>
            </a:r>
            <a:r>
              <a:rPr lang="en-PR" b="0" dirty="0" err="1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disregardi</a:t>
            </a:r>
            <a:r>
              <a:rPr lang="es-PR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lang="en-PR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 prior knowledge of channel)</a:t>
            </a:r>
            <a:endParaRPr lang="en-US" b="0" dirty="0">
              <a:solidFill>
                <a:srgbClr val="35404A"/>
              </a:solidFill>
              <a:effectLst/>
              <a:latin typeface="Consolas" panose="020B0609020204030204" pitchFamily="49" charset="0"/>
            </a:endParaRPr>
          </a:p>
          <a:p>
            <a:r>
              <a:rPr lang="en-PR" sz="1700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Does it contain certain things?</a:t>
            </a:r>
            <a:br>
              <a:rPr lang="en-US" sz="1700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en-PR" sz="1700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Reaction Face</a:t>
            </a:r>
            <a:endParaRPr lang="en-US" sz="1700" b="0" dirty="0">
              <a:solidFill>
                <a:srgbClr val="35404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en-PR" sz="1700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Violence/Weapons?</a:t>
            </a:r>
          </a:p>
          <a:p>
            <a:r>
              <a:rPr lang="en-US" sz="1700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3. </a:t>
            </a:r>
            <a:r>
              <a:rPr lang="en-PR" sz="1700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Minecraft</a:t>
            </a:r>
          </a:p>
          <a:p>
            <a:r>
              <a:rPr lang="en-PR" sz="1700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4. Anime/Cartoon</a:t>
            </a:r>
          </a:p>
          <a:p>
            <a:r>
              <a:rPr lang="en-US" sz="1700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5. </a:t>
            </a:r>
            <a:r>
              <a:rPr lang="en-PR" sz="1700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Money/Riches</a:t>
            </a:r>
          </a:p>
          <a:p>
            <a:r>
              <a:rPr lang="en-PR" sz="1700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6. Adult content?</a:t>
            </a:r>
            <a:br>
              <a:rPr lang="en-US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35404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86F2-1926-4227-8288-32D4DB09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R" dirty="0"/>
              <a:t>Examples</a:t>
            </a:r>
            <a:endParaRPr lang="es-P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38373-240B-4100-A6E9-EE94D2F48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35"/>
          <a:stretch/>
        </p:blipFill>
        <p:spPr>
          <a:xfrm>
            <a:off x="1593436" y="1348389"/>
            <a:ext cx="3780221" cy="2233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C46C9C-8885-4DCB-9DED-33F5A88677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04" b="10806"/>
          <a:stretch/>
        </p:blipFill>
        <p:spPr>
          <a:xfrm>
            <a:off x="1593437" y="3962400"/>
            <a:ext cx="3780220" cy="2135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F5127-10C1-40A2-97DC-D0639A4A5B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9"/>
          <a:stretch/>
        </p:blipFill>
        <p:spPr>
          <a:xfrm>
            <a:off x="5395033" y="2170314"/>
            <a:ext cx="3290179" cy="2070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A15EE7-1C23-4BA6-AD8A-69DA878EB1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2" r="-612" b="2141"/>
          <a:stretch/>
        </p:blipFill>
        <p:spPr>
          <a:xfrm>
            <a:off x="5395033" y="4269211"/>
            <a:ext cx="3290179" cy="18287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6E621C-01F4-43A2-BEB8-F1F9D25ED4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0608" y="2227726"/>
            <a:ext cx="3742252" cy="20845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275525-3DFB-4005-B366-E157E8643F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5212" y="4326622"/>
            <a:ext cx="3162741" cy="1790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4AA29F-73A1-423C-B136-D37E68D091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5033" y="341588"/>
            <a:ext cx="3225575" cy="18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8B7A-9A70-467B-BE3F-42161773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R" dirty="0"/>
              <a:t>Data Collection (YouTube Data API)</a:t>
            </a:r>
            <a:endParaRPr lang="es-P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5F2FE-2F82-462F-AD53-993B8890D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4500976" cy="4572000"/>
          </a:xfrm>
        </p:spPr>
        <p:txBody>
          <a:bodyPr>
            <a:normAutofit/>
          </a:bodyPr>
          <a:lstStyle/>
          <a:p>
            <a:r>
              <a:rPr lang="en-PR" sz="1800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Use previously collected list of YouTube videos.</a:t>
            </a:r>
          </a:p>
          <a:p>
            <a:r>
              <a:rPr lang="en-PR" sz="1800" dirty="0">
                <a:solidFill>
                  <a:srgbClr val="35404A"/>
                </a:solidFill>
                <a:latin typeface="Consolas" panose="020B0609020204030204" pitchFamily="49" charset="0"/>
              </a:rPr>
              <a:t>Download images</a:t>
            </a:r>
            <a:endParaRPr lang="en-PR" sz="1800" b="0" dirty="0">
              <a:solidFill>
                <a:srgbClr val="35404A"/>
              </a:solidFill>
              <a:effectLst/>
              <a:latin typeface="Consolas" panose="020B0609020204030204" pitchFamily="49" charset="0"/>
            </a:endParaRPr>
          </a:p>
          <a:p>
            <a:r>
              <a:rPr lang="en-PR" sz="1800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Set up </a:t>
            </a:r>
            <a:r>
              <a:rPr lang="en-PR" sz="1800" b="0" dirty="0" err="1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LabelStudio</a:t>
            </a:r>
            <a:endParaRPr lang="en-PR" sz="1800" b="0" dirty="0">
              <a:solidFill>
                <a:srgbClr val="35404A"/>
              </a:solidFill>
              <a:effectLst/>
              <a:latin typeface="Consolas" panose="020B0609020204030204" pitchFamily="49" charset="0"/>
            </a:endParaRPr>
          </a:p>
          <a:p>
            <a:r>
              <a:rPr lang="en-PR" sz="1800" dirty="0">
                <a:solidFill>
                  <a:srgbClr val="35404A"/>
                </a:solidFill>
                <a:latin typeface="Consolas" panose="020B0609020204030204" pitchFamily="49" charset="0"/>
              </a:rPr>
              <a:t>Label them (10k images in total)</a:t>
            </a:r>
          </a:p>
          <a:p>
            <a:r>
              <a:rPr lang="en-PR" sz="1800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Upload to </a:t>
            </a:r>
            <a:r>
              <a:rPr lang="en-PR" sz="1800" b="0" dirty="0" err="1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ElasticSearch</a:t>
            </a:r>
            <a:r>
              <a:rPr lang="en-PR" sz="1800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 for ease of visualization and classif</a:t>
            </a:r>
            <a:r>
              <a:rPr lang="en-PR" sz="1800" dirty="0">
                <a:solidFill>
                  <a:srgbClr val="35404A"/>
                </a:solidFill>
                <a:latin typeface="Consolas" panose="020B0609020204030204" pitchFamily="49" charset="0"/>
              </a:rPr>
              <a:t>y images.</a:t>
            </a:r>
          </a:p>
          <a:p>
            <a:endParaRPr lang="en-PR" sz="1800" b="0" dirty="0">
              <a:solidFill>
                <a:srgbClr val="35404A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A2951-26DF-4E69-8CAA-C26748128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1700427"/>
            <a:ext cx="407726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DF77-FE2B-4778-95AA-8DC2306B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R" dirty="0" err="1"/>
              <a:t>ElasticSearch</a:t>
            </a:r>
            <a:r>
              <a:rPr lang="en-PR" dirty="0"/>
              <a:t> Demo</a:t>
            </a:r>
            <a:endParaRPr lang="es-P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0F754-ACD0-4570-B6A2-D59A75C69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R" dirty="0">
                <a:hlinkClick r:id="rId2"/>
              </a:rPr>
              <a:t>Link</a:t>
            </a:r>
            <a:endParaRPr lang="es-P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763CA-58D5-4EEA-88E1-51CA42F8E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12" y="2514600"/>
            <a:ext cx="5256213" cy="348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F80C-68F3-4CAF-92FA-71C894FA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R" dirty="0" err="1"/>
              <a:t>LabelStudio</a:t>
            </a:r>
            <a:r>
              <a:rPr lang="en-PR" dirty="0"/>
              <a:t> Demo</a:t>
            </a:r>
            <a:endParaRPr lang="es-P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CC2C-6AD8-4B3A-9CED-FCBD5E3F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R" dirty="0">
                <a:hlinkClick r:id="rId2"/>
              </a:rPr>
              <a:t>Link</a:t>
            </a:r>
            <a:endParaRPr lang="es-P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5A099-9C34-4DC6-AD8D-9E2C9FC5E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2" y="2090445"/>
            <a:ext cx="8374175" cy="45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5C70-CEC0-4AB9-A998-0271EAF2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R" dirty="0"/>
              <a:t>Results of </a:t>
            </a:r>
            <a:r>
              <a:rPr lang="en-PR" dirty="0" err="1"/>
              <a:t>Labeling</a:t>
            </a:r>
            <a:endParaRPr lang="es-P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C83CB-3C28-4A80-9935-5BB69C618F6E}"/>
              </a:ext>
            </a:extLst>
          </p:cNvPr>
          <p:cNvSpPr txBox="1"/>
          <p:nvPr/>
        </p:nvSpPr>
        <p:spPr>
          <a:xfrm>
            <a:off x="1370012" y="1600200"/>
            <a:ext cx="4114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sz="1200" dirty="0"/>
              <a:t>[</a:t>
            </a:r>
          </a:p>
          <a:p>
            <a:r>
              <a:rPr lang="es-PR" sz="1200" dirty="0"/>
              <a:t>  {</a:t>
            </a:r>
          </a:p>
          <a:p>
            <a:r>
              <a:rPr lang="es-PR" sz="1200" dirty="0"/>
              <a:t>    "</a:t>
            </a:r>
            <a:r>
              <a:rPr lang="es-PR" sz="1200" dirty="0" err="1"/>
              <a:t>image</a:t>
            </a:r>
            <a:r>
              <a:rPr lang="es-PR" sz="1200" dirty="0"/>
              <a:t>": "/data/local-files/?d=home/</a:t>
            </a:r>
            <a:r>
              <a:rPr lang="es-PR" sz="1200" dirty="0" err="1"/>
              <a:t>davidn</a:t>
            </a:r>
            <a:r>
              <a:rPr lang="es-PR" sz="1200" dirty="0"/>
              <a:t>/</a:t>
            </a:r>
            <a:r>
              <a:rPr lang="es-PR" sz="1200" dirty="0" err="1"/>
              <a:t>Documents</a:t>
            </a:r>
            <a:r>
              <a:rPr lang="es-PR" sz="1200" dirty="0"/>
              <a:t>/MTH-5320/Project2/</a:t>
            </a:r>
            <a:r>
              <a:rPr lang="es-PR" sz="1200" dirty="0" err="1"/>
              <a:t>copy-channels</a:t>
            </a:r>
            <a:r>
              <a:rPr lang="es-PR" sz="1200" dirty="0"/>
              <a:t>/TeCYeM46Fb8.jpg",</a:t>
            </a:r>
          </a:p>
          <a:p>
            <a:r>
              <a:rPr lang="es-PR" sz="1200" dirty="0"/>
              <a:t>    "id": 1159,</a:t>
            </a:r>
          </a:p>
          <a:p>
            <a:r>
              <a:rPr lang="es-PR" sz="1200" dirty="0"/>
              <a:t>    "</a:t>
            </a:r>
            <a:r>
              <a:rPr lang="es-PR" sz="1200" dirty="0" err="1"/>
              <a:t>choice</a:t>
            </a:r>
            <a:r>
              <a:rPr lang="es-PR" sz="1200" dirty="0"/>
              <a:t>": {</a:t>
            </a:r>
          </a:p>
          <a:p>
            <a:r>
              <a:rPr lang="es-PR" sz="1200" dirty="0"/>
              <a:t>      "</a:t>
            </a:r>
            <a:r>
              <a:rPr lang="es-PR" sz="1200" dirty="0" err="1"/>
              <a:t>choices</a:t>
            </a:r>
            <a:r>
              <a:rPr lang="es-PR" sz="1200" dirty="0"/>
              <a:t>": [</a:t>
            </a:r>
          </a:p>
          <a:p>
            <a:r>
              <a:rPr lang="es-PR" sz="1200" dirty="0"/>
              <a:t>        "</a:t>
            </a:r>
            <a:r>
              <a:rPr lang="es-PR" sz="1200" dirty="0" err="1"/>
              <a:t>Weapons</a:t>
            </a:r>
            <a:r>
              <a:rPr lang="es-PR" sz="1200" dirty="0"/>
              <a:t>",</a:t>
            </a:r>
          </a:p>
          <a:p>
            <a:r>
              <a:rPr lang="es-PR" sz="1200" dirty="0"/>
              <a:t>        "</a:t>
            </a:r>
            <a:r>
              <a:rPr lang="es-PR" sz="1200" dirty="0" err="1"/>
              <a:t>Violence</a:t>
            </a:r>
            <a:r>
              <a:rPr lang="es-PR" sz="1200" dirty="0"/>
              <a:t>",</a:t>
            </a:r>
          </a:p>
          <a:p>
            <a:r>
              <a:rPr lang="es-PR" sz="1200" dirty="0"/>
              <a:t>        "Anime/</a:t>
            </a:r>
            <a:r>
              <a:rPr lang="es-PR" sz="1200" dirty="0" err="1"/>
              <a:t>Cartoon</a:t>
            </a:r>
            <a:r>
              <a:rPr lang="es-PR" sz="1200" dirty="0"/>
              <a:t>"</a:t>
            </a:r>
          </a:p>
          <a:p>
            <a:r>
              <a:rPr lang="es-PR" sz="1200" dirty="0"/>
              <a:t>      ]</a:t>
            </a:r>
          </a:p>
          <a:p>
            <a:r>
              <a:rPr lang="es-PR" sz="1200" dirty="0"/>
              <a:t>    },</a:t>
            </a:r>
          </a:p>
          <a:p>
            <a:r>
              <a:rPr lang="es-PR" sz="1200" dirty="0"/>
              <a:t>    "</a:t>
            </a:r>
            <a:r>
              <a:rPr lang="es-PR" sz="1200" dirty="0" err="1"/>
              <a:t>annotator</a:t>
            </a:r>
            <a:r>
              <a:rPr lang="es-PR" sz="1200" dirty="0"/>
              <a:t>": "dnievesacaro2018@my.fit.edu",</a:t>
            </a:r>
          </a:p>
          <a:p>
            <a:r>
              <a:rPr lang="es-PR" sz="1200" dirty="0"/>
              <a:t>    "</a:t>
            </a:r>
            <a:r>
              <a:rPr lang="es-PR" sz="1200" dirty="0" err="1"/>
              <a:t>annotation_id</a:t>
            </a:r>
            <a:r>
              <a:rPr lang="es-PR" sz="1200" dirty="0"/>
              <a:t>": 464,</a:t>
            </a:r>
          </a:p>
          <a:p>
            <a:r>
              <a:rPr lang="es-PR" sz="1200" dirty="0"/>
              <a:t>    "</a:t>
            </a:r>
            <a:r>
              <a:rPr lang="es-PR" sz="1200" dirty="0" err="1"/>
              <a:t>created_at</a:t>
            </a:r>
            <a:r>
              <a:rPr lang="es-PR" sz="1200" dirty="0"/>
              <a:t>": "2021-11-06T20:52:48.617085Z",</a:t>
            </a:r>
          </a:p>
          <a:p>
            <a:r>
              <a:rPr lang="es-PR" sz="1200" dirty="0"/>
              <a:t>    "</a:t>
            </a:r>
            <a:r>
              <a:rPr lang="es-PR" sz="1200" dirty="0" err="1"/>
              <a:t>updated_at</a:t>
            </a:r>
            <a:r>
              <a:rPr lang="es-PR" sz="1200" dirty="0"/>
              <a:t>": "2021-11-06T20:53:19.391374Z",</a:t>
            </a:r>
          </a:p>
          <a:p>
            <a:r>
              <a:rPr lang="es-PR" sz="1200" dirty="0"/>
              <a:t>    "</a:t>
            </a:r>
            <a:r>
              <a:rPr lang="es-PR" sz="1200" dirty="0" err="1"/>
              <a:t>lead_time</a:t>
            </a:r>
            <a:r>
              <a:rPr lang="es-PR" sz="1200" dirty="0"/>
              <a:t>": 939.092</a:t>
            </a:r>
          </a:p>
          <a:p>
            <a:r>
              <a:rPr lang="es-PR" sz="1200" dirty="0"/>
              <a:t>  },</a:t>
            </a:r>
            <a:endParaRPr lang="en-PR" sz="1200" dirty="0"/>
          </a:p>
          <a:p>
            <a:r>
              <a:rPr lang="es-PR" sz="1200" dirty="0"/>
              <a:t>.</a:t>
            </a:r>
          </a:p>
          <a:p>
            <a:r>
              <a:rPr lang="es-PR" sz="1200" dirty="0"/>
              <a:t>.</a:t>
            </a:r>
          </a:p>
          <a:p>
            <a:r>
              <a:rPr lang="es-PR" sz="1200" dirty="0"/>
              <a:t>.</a:t>
            </a:r>
          </a:p>
          <a:p>
            <a:r>
              <a:rPr lang="es-P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1157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R" dirty="0"/>
              <a:t>Benchmarking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AE4B1-78C2-49E2-98B7-70165BA88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R" dirty="0">
                <a:solidFill>
                  <a:srgbClr val="35404A"/>
                </a:solidFill>
              </a:rPr>
              <a:t>I used a multi-class linear regression </a:t>
            </a:r>
          </a:p>
          <a:p>
            <a:r>
              <a:rPr lang="en-PR" dirty="0">
                <a:solidFill>
                  <a:srgbClr val="35404A"/>
                </a:solidFill>
              </a:rPr>
              <a:t>Outputs:</a:t>
            </a:r>
          </a:p>
          <a:p>
            <a:endParaRPr lang="en-PR" dirty="0">
              <a:solidFill>
                <a:srgbClr val="35404A"/>
              </a:solidFill>
            </a:endParaRPr>
          </a:p>
          <a:p>
            <a:endParaRPr lang="en-PR" dirty="0">
              <a:solidFill>
                <a:srgbClr val="35404A"/>
              </a:solidFill>
            </a:endParaRPr>
          </a:p>
          <a:p>
            <a:r>
              <a:rPr lang="en-PR" dirty="0">
                <a:solidFill>
                  <a:srgbClr val="35404A"/>
                </a:solidFill>
              </a:rPr>
              <a:t>At first, it got ok results (</a:t>
            </a:r>
            <a:r>
              <a:rPr lang="es-PR" b="0" i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0.74 </a:t>
            </a:r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accuracy), and converged quickly.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995DDD3-3C67-4142-BEAC-EDAA14CFE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3019425"/>
            <a:ext cx="33813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C039-AFC0-4CE8-A041-CAEC131E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R" dirty="0"/>
              <a:t>Results</a:t>
            </a:r>
            <a:endParaRPr lang="es-PR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C4633E-6476-4B56-BB4E-ED9065E7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850" y="1600200"/>
            <a:ext cx="9782175" cy="4572000"/>
          </a:xfrm>
        </p:spPr>
        <p:txBody>
          <a:bodyPr>
            <a:normAutofit fontScale="77500" lnSpcReduction="20000"/>
          </a:bodyPr>
          <a:lstStyle/>
          <a:p>
            <a:r>
              <a:rPr lang="en-PR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Tried out variations in activation functions, architectures, learning rates, and batch rates</a:t>
            </a:r>
          </a:p>
          <a:p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Larger batch rates required very small learning rates.</a:t>
            </a:r>
          </a:p>
          <a:p>
            <a:pPr lvl="1"/>
            <a:r>
              <a:rPr lang="es-PR" dirty="0">
                <a:solidFill>
                  <a:srgbClr val="35404A"/>
                </a:solidFill>
                <a:latin typeface="Consolas" panose="020B0609020204030204" pitchFamily="49" charset="0"/>
              </a:rPr>
              <a:t>I</a:t>
            </a:r>
            <a:r>
              <a:rPr lang="en-PR" dirty="0" err="1">
                <a:solidFill>
                  <a:srgbClr val="35404A"/>
                </a:solidFill>
                <a:latin typeface="Consolas" panose="020B0609020204030204" pitchFamily="49" charset="0"/>
              </a:rPr>
              <a:t>dea</a:t>
            </a:r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 abandoned</a:t>
            </a:r>
          </a:p>
          <a:p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Bigger layers improved the network slightly.</a:t>
            </a:r>
          </a:p>
          <a:p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Sigmoid helped</a:t>
            </a:r>
          </a:p>
          <a:p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Realistic Results</a:t>
            </a:r>
          </a:p>
          <a:p>
            <a:pPr lvl="1"/>
            <a:r>
              <a:rPr lang="en-PR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0.65 Accuracy using Sigmoid but without viewer/subscribers</a:t>
            </a:r>
          </a:p>
          <a:p>
            <a:pPr lvl="1"/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0.53 without inputting subscribers or viewers/subscribers</a:t>
            </a:r>
          </a:p>
          <a:p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Best result (so far)</a:t>
            </a:r>
          </a:p>
          <a:p>
            <a:pPr lvl="1"/>
            <a:r>
              <a:rPr lang="en-PR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0.96 Accuracy using Sigmoid and inputting viewer/subscriber ratio</a:t>
            </a:r>
          </a:p>
          <a:p>
            <a:pPr lvl="1"/>
            <a:r>
              <a:rPr lang="en-PR" b="0" dirty="0">
                <a:solidFill>
                  <a:srgbClr val="35404A"/>
                </a:solidFill>
                <a:effectLst/>
                <a:latin typeface="Consolas" panose="020B0609020204030204" pitchFamily="49" charset="0"/>
              </a:rPr>
              <a:t>Not totally unrealistic, but focus should be elsewhere</a:t>
            </a:r>
          </a:p>
          <a:p>
            <a:pPr lvl="1"/>
            <a:r>
              <a:rPr lang="es-PR" dirty="0">
                <a:solidFill>
                  <a:srgbClr val="35404A"/>
                </a:solidFill>
                <a:latin typeface="Consolas" panose="020B0609020204030204" pitchFamily="49" charset="0"/>
              </a:rPr>
              <a:t>T</a:t>
            </a:r>
            <a:r>
              <a:rPr lang="en-PR" dirty="0" err="1">
                <a:solidFill>
                  <a:srgbClr val="35404A"/>
                </a:solidFill>
                <a:latin typeface="Consolas" panose="020B0609020204030204" pitchFamily="49" charset="0"/>
              </a:rPr>
              <a:t>itle</a:t>
            </a:r>
            <a:r>
              <a:rPr lang="en-PR" dirty="0">
                <a:solidFill>
                  <a:srgbClr val="35404A"/>
                </a:solidFill>
                <a:latin typeface="Consolas" panose="020B0609020204030204" pitchFamily="49" charset="0"/>
              </a:rPr>
              <a:t>, thumbnail content, channel analytics, etc...</a:t>
            </a:r>
            <a:endParaRPr lang="en-PR" b="0" dirty="0">
              <a:solidFill>
                <a:srgbClr val="35404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5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765</TotalTime>
  <Words>394</Words>
  <Application>Microsoft Office PowerPoint</Application>
  <PresentationFormat>Custom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Euphemia</vt:lpstr>
      <vt:lpstr>Math 16x9</vt:lpstr>
      <vt:lpstr>Project 2: Classifying interesting features from YouTube thumbnails</vt:lpstr>
      <vt:lpstr>The Data</vt:lpstr>
      <vt:lpstr>Examples</vt:lpstr>
      <vt:lpstr>Data Collection (YouTube Data API)</vt:lpstr>
      <vt:lpstr>ElasticSearch Demo</vt:lpstr>
      <vt:lpstr>LabelStudio Demo</vt:lpstr>
      <vt:lpstr>Results of Labeling</vt:lpstr>
      <vt:lpstr>Benchmarking</vt:lpstr>
      <vt:lpstr>Results</vt:lpstr>
      <vt:lpstr>Conclusion </vt:lpstr>
      <vt:lpstr>¿Questions?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Splash Freeze</dc:creator>
  <cp:lastModifiedBy>Splash Freeze</cp:lastModifiedBy>
  <cp:revision>39</cp:revision>
  <dcterms:created xsi:type="dcterms:W3CDTF">2021-10-12T20:20:25Z</dcterms:created>
  <dcterms:modified xsi:type="dcterms:W3CDTF">2021-11-15T02:38:05Z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