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73" r:id="rId4"/>
    <p:sldId id="276" r:id="rId5"/>
    <p:sldId id="274" r:id="rId6"/>
    <p:sldId id="268" r:id="rId7"/>
    <p:sldId id="275" r:id="rId8"/>
    <p:sldId id="261" r:id="rId9"/>
    <p:sldId id="277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howGuides="1">
      <p:cViewPr>
        <p:scale>
          <a:sx n="77" d="100"/>
          <a:sy n="77" d="100"/>
        </p:scale>
        <p:origin x="54" y="5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10/13/2021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10/13/2021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10/13/2021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-mth5320-project1-2-2t7qhhcg23lmtwmbp6m4pwlcya.us-east-2.es.amazonaws.com/_plugin/kibana/app/management/kibana/indexPatterns?bannerMessage=To%20visualize%20and%20explore%20data%20in%20Kibana,%20you%20must%20create%20an%20index%20pattern%20to%20retrieve%20data%20from%20Elasticsear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2300" y="543421"/>
            <a:ext cx="8329031" cy="2680127"/>
          </a:xfrm>
        </p:spPr>
        <p:txBody>
          <a:bodyPr/>
          <a:lstStyle/>
          <a:p>
            <a:r>
              <a:rPr lang="en-PR" sz="6000" dirty="0"/>
              <a:t>Project 1:</a:t>
            </a:r>
            <a:br>
              <a:rPr lang="en-PR" sz="6000" dirty="0"/>
            </a:br>
            <a:r>
              <a:rPr lang="en-PR" sz="3600" dirty="0"/>
              <a:t>YouTube “Gaming” Video Virality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3405" y="3223548"/>
            <a:ext cx="7516442" cy="1116085"/>
          </a:xfrm>
        </p:spPr>
        <p:txBody>
          <a:bodyPr>
            <a:normAutofit fontScale="70000" lnSpcReduction="20000"/>
          </a:bodyPr>
          <a:lstStyle/>
          <a:p>
            <a:r>
              <a:rPr lang="en-PR" dirty="0"/>
              <a:t>David E. Nieves-</a:t>
            </a:r>
            <a:r>
              <a:rPr lang="en-PR" dirty="0" err="1"/>
              <a:t>Acaron</a:t>
            </a:r>
            <a:endParaRPr lang="en-PR" dirty="0"/>
          </a:p>
          <a:p>
            <a:r>
              <a:rPr lang="en-PR" dirty="0"/>
              <a:t>MTH 5320 </a:t>
            </a:r>
          </a:p>
          <a:p>
            <a:r>
              <a:rPr lang="en-PR" dirty="0"/>
              <a:t>13 October 2021</a:t>
            </a:r>
          </a:p>
          <a:p>
            <a:r>
              <a:rPr lang="en-PR" dirty="0"/>
              <a:t>Dr. Ryan White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0001B-85DA-4FC7-ABA2-2557D8152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815" y="3245469"/>
            <a:ext cx="7772343" cy="224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PR" dirty="0"/>
              <a:t>he Data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My hypothesis on what makes a video viral</a:t>
            </a:r>
            <a:r>
              <a:rPr lang="en-PR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 or popular</a:t>
            </a:r>
            <a:r>
              <a:rPr lang="en-US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 is that there are four or so main components to it:</a:t>
            </a:r>
          </a:p>
          <a:p>
            <a:br>
              <a:rPr lang="en-US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1. Thumbnail </a:t>
            </a:r>
          </a:p>
          <a:p>
            <a:r>
              <a:rPr lang="en-US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2. Title</a:t>
            </a:r>
          </a:p>
          <a:p>
            <a:r>
              <a:rPr lang="en-US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3. Channel</a:t>
            </a:r>
          </a:p>
          <a:p>
            <a:r>
              <a:rPr lang="en-US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4. YouTube Algorithm Magic</a:t>
            </a:r>
          </a:p>
          <a:p>
            <a:r>
              <a:rPr lang="en-US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5. The actual content of the video</a:t>
            </a:r>
          </a:p>
          <a:p>
            <a:pPr marL="0" indent="0">
              <a:buNone/>
            </a:pPr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Ended up maki</a:t>
            </a:r>
            <a:r>
              <a:rPr lang="es-PR" dirty="0">
                <a:solidFill>
                  <a:srgbClr val="35404A"/>
                </a:solidFill>
                <a:latin typeface="Consolas" panose="020B0609020204030204" pitchFamily="49" charset="0"/>
              </a:rPr>
              <a:t>ng</a:t>
            </a:r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 use of parts of  3 and 5.</a:t>
            </a:r>
            <a:br>
              <a:rPr lang="en-US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35404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8B7A-9A70-467B-BE3F-42161773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R" dirty="0"/>
              <a:t>Data Collection (YouTube Data API)</a:t>
            </a:r>
            <a:endParaRPr lang="es-P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5F2FE-2F82-462F-AD53-993B8890D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4500976" cy="4572000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Gathering a list of "gaming" channels on YouTube via their ID's</a:t>
            </a:r>
          </a:p>
          <a:p>
            <a:r>
              <a:rPr lang="en-US" sz="1800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Getting a selected list of video ID's for those channels and writing that list to a local file</a:t>
            </a:r>
          </a:p>
          <a:p>
            <a:r>
              <a:rPr lang="en-US" sz="1800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Iterating </a:t>
            </a:r>
            <a:r>
              <a:rPr lang="en-PR" sz="1800" dirty="0">
                <a:solidFill>
                  <a:srgbClr val="35404A"/>
                </a:solidFill>
                <a:latin typeface="Consolas" panose="020B0609020204030204" pitchFamily="49" charset="0"/>
              </a:rPr>
              <a:t>through </a:t>
            </a:r>
            <a:r>
              <a:rPr lang="en-US" sz="1800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list, gathering the necessary video information via a web scraper, and uploading the data to </a:t>
            </a:r>
            <a:r>
              <a:rPr lang="en-US" sz="1800" b="0" dirty="0" err="1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ElasticSearch</a:t>
            </a:r>
            <a:endParaRPr lang="en-PR" sz="1800" b="0" dirty="0">
              <a:solidFill>
                <a:srgbClr val="35404A"/>
              </a:solidFill>
              <a:effectLst/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35404A"/>
              </a:solidFill>
              <a:effectLst/>
              <a:latin typeface="Consolas" panose="020B0609020204030204" pitchFamily="49" charset="0"/>
            </a:endParaRPr>
          </a:p>
          <a:p>
            <a:endParaRPr lang="es-PR" sz="1800" dirty="0">
              <a:solidFill>
                <a:srgbClr val="35404A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C92D9-5812-4068-8A57-6251569A5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22" b="14127"/>
          <a:stretch/>
        </p:blipFill>
        <p:spPr>
          <a:xfrm>
            <a:off x="5694359" y="2987197"/>
            <a:ext cx="6173061" cy="381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4082B0-EC33-4E66-BFEA-C7407841B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359" y="3459480"/>
            <a:ext cx="6134956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DF77-FE2B-4778-95AA-8DC2306B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R" dirty="0" err="1"/>
              <a:t>ElasticSearch</a:t>
            </a:r>
            <a:r>
              <a:rPr lang="en-PR" dirty="0"/>
              <a:t> Demo</a:t>
            </a:r>
            <a:endParaRPr lang="es-P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0F754-ACD0-4570-B6A2-D59A75C69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R" dirty="0">
                <a:hlinkClick r:id="rId2"/>
              </a:rPr>
              <a:t>Link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6854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5C70-CEC0-4AB9-A998-0271EAF2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R" dirty="0"/>
              <a:t>Data formatting </a:t>
            </a:r>
            <a:endParaRPr lang="es-P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614314-57F5-4EBC-B7CD-0C2B3EA5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981200"/>
            <a:ext cx="4333977" cy="269076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E2187C-DF50-4AF7-B9FF-25884326FF5A}"/>
              </a:ext>
            </a:extLst>
          </p:cNvPr>
          <p:cNvCxnSpPr>
            <a:cxnSpLocks/>
          </p:cNvCxnSpPr>
          <p:nvPr/>
        </p:nvCxnSpPr>
        <p:spPr>
          <a:xfrm>
            <a:off x="6484836" y="3429000"/>
            <a:ext cx="22958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670004-1DED-48EA-88F4-F38336D7D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98" y="1752600"/>
            <a:ext cx="2060864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802672-9B28-47C9-8D0F-63C268C98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724" y="5066492"/>
            <a:ext cx="5715000" cy="17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7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R" dirty="0"/>
              <a:t>Benchmarking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AE4B1-78C2-49E2-98B7-70165BA88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R" dirty="0">
                <a:solidFill>
                  <a:srgbClr val="35404A"/>
                </a:solidFill>
              </a:rPr>
              <a:t>I used a multi-class linear regression </a:t>
            </a:r>
          </a:p>
          <a:p>
            <a:r>
              <a:rPr lang="en-PR" dirty="0">
                <a:solidFill>
                  <a:srgbClr val="35404A"/>
                </a:solidFill>
              </a:rPr>
              <a:t>Outputs:</a:t>
            </a:r>
          </a:p>
          <a:p>
            <a:endParaRPr lang="en-PR" dirty="0">
              <a:solidFill>
                <a:srgbClr val="35404A"/>
              </a:solidFill>
            </a:endParaRPr>
          </a:p>
          <a:p>
            <a:endParaRPr lang="en-PR" dirty="0">
              <a:solidFill>
                <a:srgbClr val="35404A"/>
              </a:solidFill>
            </a:endParaRPr>
          </a:p>
          <a:p>
            <a:r>
              <a:rPr lang="en-PR" dirty="0">
                <a:solidFill>
                  <a:srgbClr val="35404A"/>
                </a:solidFill>
              </a:rPr>
              <a:t>At first, it got ok results (</a:t>
            </a:r>
            <a:r>
              <a:rPr lang="es-PR" b="0" i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0.74 </a:t>
            </a:r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accuracy), and converged quickly.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995DDD3-3C67-4142-BEAC-EDAA14CFE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3019425"/>
            <a:ext cx="33813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C039-AFC0-4CE8-A041-CAEC131E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R" dirty="0"/>
              <a:t>Results</a:t>
            </a:r>
            <a:endParaRPr lang="es-PR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C4633E-6476-4B56-BB4E-ED9065E7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850" y="1600200"/>
            <a:ext cx="9782175" cy="4572000"/>
          </a:xfrm>
        </p:spPr>
        <p:txBody>
          <a:bodyPr>
            <a:normAutofit fontScale="77500" lnSpcReduction="20000"/>
          </a:bodyPr>
          <a:lstStyle/>
          <a:p>
            <a:r>
              <a:rPr lang="en-PR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Tried out variations in activation functions, architectures, learning rates, and batch rates</a:t>
            </a:r>
          </a:p>
          <a:p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Larger batch rates required very small learning rates.</a:t>
            </a:r>
          </a:p>
          <a:p>
            <a:pPr lvl="1"/>
            <a:r>
              <a:rPr lang="es-PR" dirty="0">
                <a:solidFill>
                  <a:srgbClr val="35404A"/>
                </a:solidFill>
                <a:latin typeface="Consolas" panose="020B0609020204030204" pitchFamily="49" charset="0"/>
              </a:rPr>
              <a:t>I</a:t>
            </a:r>
            <a:r>
              <a:rPr lang="en-PR" dirty="0" err="1">
                <a:solidFill>
                  <a:srgbClr val="35404A"/>
                </a:solidFill>
                <a:latin typeface="Consolas" panose="020B0609020204030204" pitchFamily="49" charset="0"/>
              </a:rPr>
              <a:t>dea</a:t>
            </a:r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 abandoned</a:t>
            </a:r>
          </a:p>
          <a:p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Bigger layers improved the network slightly.</a:t>
            </a:r>
          </a:p>
          <a:p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Sigmoid helped</a:t>
            </a:r>
          </a:p>
          <a:p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Realistic Results</a:t>
            </a:r>
          </a:p>
          <a:p>
            <a:pPr lvl="1"/>
            <a:r>
              <a:rPr lang="en-PR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0.65 Accuracy using Sigmoid but without viewer/subscribers</a:t>
            </a:r>
          </a:p>
          <a:p>
            <a:pPr lvl="1"/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0.53 without inputting subscribers or viewers/subscribers</a:t>
            </a:r>
          </a:p>
          <a:p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Best result (so far)</a:t>
            </a:r>
          </a:p>
          <a:p>
            <a:pPr lvl="1"/>
            <a:r>
              <a:rPr lang="en-PR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0.96 Accuracy using Sigmoid and inputting viewer/subscriber ratio</a:t>
            </a:r>
          </a:p>
          <a:p>
            <a:pPr lvl="1"/>
            <a:r>
              <a:rPr lang="en-PR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Not totally unrealistic, but focus should be elsewhere</a:t>
            </a:r>
          </a:p>
          <a:p>
            <a:pPr lvl="1"/>
            <a:r>
              <a:rPr lang="es-PR" dirty="0">
                <a:solidFill>
                  <a:srgbClr val="35404A"/>
                </a:solidFill>
                <a:latin typeface="Consolas" panose="020B0609020204030204" pitchFamily="49" charset="0"/>
              </a:rPr>
              <a:t>T</a:t>
            </a:r>
            <a:r>
              <a:rPr lang="en-PR" dirty="0" err="1">
                <a:solidFill>
                  <a:srgbClr val="35404A"/>
                </a:solidFill>
                <a:latin typeface="Consolas" panose="020B0609020204030204" pitchFamily="49" charset="0"/>
              </a:rPr>
              <a:t>itle</a:t>
            </a:r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, thumbnail content, channel analytics, etc...</a:t>
            </a:r>
            <a:endParaRPr lang="en-PR" b="0" dirty="0">
              <a:solidFill>
                <a:srgbClr val="35404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5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R" dirty="0"/>
              <a:t>Conclusion	</a:t>
            </a:r>
            <a:endParaRPr lang="en-US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9B77828-B3A5-4929-B250-8002B8205B42}"/>
              </a:ext>
            </a:extLst>
          </p:cNvPr>
          <p:cNvSpPr txBox="1">
            <a:spLocks/>
          </p:cNvSpPr>
          <p:nvPr/>
        </p:nvSpPr>
        <p:spPr>
          <a:xfrm>
            <a:off x="1593851" y="1600200"/>
            <a:ext cx="6100762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This is a naive approach</a:t>
            </a:r>
          </a:p>
          <a:p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Other factors are not being taken into account</a:t>
            </a:r>
          </a:p>
          <a:p>
            <a:pPr lvl="1"/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Title</a:t>
            </a:r>
          </a:p>
          <a:p>
            <a:pPr lvl="1"/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Thumbnail</a:t>
            </a:r>
          </a:p>
          <a:p>
            <a:pPr lvl="1"/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YouTube Algorithm</a:t>
            </a:r>
          </a:p>
          <a:p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Takeaway: infrastructure to further develop other ways of predicting virality.</a:t>
            </a:r>
          </a:p>
          <a:p>
            <a:endParaRPr lang="en-PR" dirty="0">
              <a:solidFill>
                <a:srgbClr val="35404A"/>
              </a:solidFill>
              <a:latin typeface="Consolas" panose="020B0609020204030204" pitchFamily="49" charset="0"/>
            </a:endParaRPr>
          </a:p>
          <a:p>
            <a:pPr lvl="1"/>
            <a:endParaRPr lang="en-PR" dirty="0">
              <a:solidFill>
                <a:srgbClr val="35404A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 picture containing text, indoor, ceiling, office&#10;&#10;Description automatically generated">
            <a:extLst>
              <a:ext uri="{FF2B5EF4-FFF2-40B4-BE49-F238E27FC236}">
                <a16:creationId xmlns:a16="http://schemas.microsoft.com/office/drawing/2014/main" id="{4A4CB437-C3C8-4870-8606-E0A041396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3" y="1752600"/>
            <a:ext cx="4189116" cy="314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0CB4-8FEA-409B-90D9-A8C21233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R" dirty="0"/>
              <a:t>¿Questions?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39173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323</TotalTime>
  <Words>298</Words>
  <Application>Microsoft Office PowerPoint</Application>
  <PresentationFormat>Custom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Euphemia</vt:lpstr>
      <vt:lpstr>Math 16x9</vt:lpstr>
      <vt:lpstr>Project 1: YouTube “Gaming” Video Virality</vt:lpstr>
      <vt:lpstr>The Data</vt:lpstr>
      <vt:lpstr>Data Collection (YouTube Data API)</vt:lpstr>
      <vt:lpstr>ElasticSearch Demo</vt:lpstr>
      <vt:lpstr>Data formatting </vt:lpstr>
      <vt:lpstr>Benchmarking</vt:lpstr>
      <vt:lpstr>Results</vt:lpstr>
      <vt:lpstr>Conclusion </vt:lpstr>
      <vt:lpstr>¿Questions?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Splash Freeze</dc:creator>
  <cp:lastModifiedBy>Splash Freeze</cp:lastModifiedBy>
  <cp:revision>31</cp:revision>
  <dcterms:created xsi:type="dcterms:W3CDTF">2021-10-12T20:20:25Z</dcterms:created>
  <dcterms:modified xsi:type="dcterms:W3CDTF">2021-10-13T21:30:12Z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