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18"/>
  </p:notesMasterIdLst>
  <p:handoutMasterIdLst>
    <p:handoutMasterId r:id="rId19"/>
  </p:handoutMasterIdLst>
  <p:sldIdLst>
    <p:sldId id="256" r:id="rId2"/>
    <p:sldId id="257" r:id="rId3"/>
    <p:sldId id="258" r:id="rId4"/>
    <p:sldId id="269" r:id="rId5"/>
    <p:sldId id="259" r:id="rId6"/>
    <p:sldId id="273" r:id="rId7"/>
    <p:sldId id="260" r:id="rId8"/>
    <p:sldId id="270" r:id="rId9"/>
    <p:sldId id="265" r:id="rId10"/>
    <p:sldId id="268" r:id="rId11"/>
    <p:sldId id="266" r:id="rId12"/>
    <p:sldId id="271" r:id="rId13"/>
    <p:sldId id="262" r:id="rId14"/>
    <p:sldId id="272" r:id="rId15"/>
    <p:sldId id="263" r:id="rId16"/>
    <p:sldId id="267" r:id="rId17"/>
  </p:sldIdLst>
  <p:sldSz cx="12190413" cy="6858000"/>
  <p:notesSz cx="6858000" cy="9144000"/>
  <p:custDataLst>
    <p:tags r:id="rId20"/>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15:guide id="1" orient="horz" pos="1012">
          <p15:clr>
            <a:srgbClr val="A4A3A4"/>
          </p15:clr>
        </p15:guide>
        <p15:guide id="2" orient="horz" pos="3884">
          <p15:clr>
            <a:srgbClr val="A4A3A4"/>
          </p15:clr>
        </p15:guide>
        <p15:guide id="3" pos="385">
          <p15:clr>
            <a:srgbClr val="A4A3A4"/>
          </p15:clr>
        </p15:guide>
        <p15:guide id="4" pos="2789">
          <p15:clr>
            <a:srgbClr val="A4A3A4"/>
          </p15:clr>
        </p15:guide>
        <p15:guide id="5" pos="2880">
          <p15:clr>
            <a:srgbClr val="A4A3A4"/>
          </p15:clr>
        </p15:guide>
        <p15:guide id="6" pos="5281">
          <p15:clr>
            <a:srgbClr val="A4A3A4"/>
          </p15:clr>
        </p15:guide>
        <p15:guide id="7" orient="horz" pos="913">
          <p15:clr>
            <a:srgbClr val="A4A3A4"/>
          </p15:clr>
        </p15:guide>
        <p15:guide id="8" orient="horz" pos="3929">
          <p15:clr>
            <a:srgbClr val="A4A3A4"/>
          </p15:clr>
        </p15:guide>
        <p15:guide id="9" pos="392">
          <p15:clr>
            <a:srgbClr val="A4A3A4"/>
          </p15:clr>
        </p15:guide>
        <p15:guide id="10" pos="3771">
          <p15:clr>
            <a:srgbClr val="A4A3A4"/>
          </p15:clr>
        </p15:guide>
        <p15:guide id="11" pos="3954">
          <p15:clr>
            <a:srgbClr val="A4A3A4"/>
          </p15:clr>
        </p15:guide>
        <p15:guide id="12" pos="7040">
          <p15:clr>
            <a:srgbClr val="A4A3A4"/>
          </p15:clr>
        </p15:guide>
        <p15:guide id="13" pos="73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CC00"/>
    <a:srgbClr val="FF6600"/>
    <a:srgbClr val="FF0000"/>
    <a:srgbClr val="99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25" autoAdjust="0"/>
  </p:normalViewPr>
  <p:slideViewPr>
    <p:cSldViewPr showGuides="1">
      <p:cViewPr varScale="1">
        <p:scale>
          <a:sx n="119" d="100"/>
          <a:sy n="119" d="100"/>
        </p:scale>
        <p:origin x="84" y="324"/>
      </p:cViewPr>
      <p:guideLst>
        <p:guide orient="horz" pos="1012"/>
        <p:guide orient="horz" pos="3884"/>
        <p:guide pos="385"/>
        <p:guide pos="2789"/>
        <p:guide pos="2880"/>
        <p:guide pos="5281"/>
        <p:guide orient="horz" pos="913"/>
        <p:guide orient="horz" pos="3929"/>
        <p:guide pos="392"/>
        <p:guide pos="3771"/>
        <p:guide pos="3954"/>
        <p:guide pos="7040"/>
        <p:guide pos="7332"/>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pPr/>
              <a:t>‹#›</a:t>
            </a:fld>
            <a:endParaRPr lang="da-DK" dirty="0"/>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C734BB09-483B-4C4B-A5A4-C02A22055B01}" type="slidenum">
              <a:rPr lang="da-DK"/>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sp>
        <p:nvSpPr>
          <p:cNvPr id="9" name="Footer Placeholder 2"/>
          <p:cNvSpPr>
            <a:spLocks noGrp="1"/>
          </p:cNvSpPr>
          <p:nvPr>
            <p:ph type="ftr" sz="quarter" idx="3"/>
          </p:nvPr>
        </p:nvSpPr>
        <p:spPr>
          <a:xfrm>
            <a:off x="6095207" y="6477000"/>
            <a:ext cx="3959769" cy="306000"/>
          </a:xfrm>
          <a:prstGeom prst="rect">
            <a:avLst/>
          </a:prstGeom>
        </p:spPr>
        <p:txBody>
          <a:bodyPr vert="horz" lIns="0" tIns="0" rIns="0" bIns="0" rtlCol="0" anchor="t" anchorCtr="0"/>
          <a:lstStyle>
            <a:lvl1pPr algn="r">
              <a:defRPr sz="900">
                <a:solidFill>
                  <a:schemeClr val="tx1"/>
                </a:solidFill>
              </a:defRPr>
            </a:lvl1pPr>
          </a:lstStyle>
          <a:p>
            <a:endParaRPr lang="da-DK" dirty="0"/>
          </a:p>
        </p:txBody>
      </p:sp>
      <p:sp>
        <p:nvSpPr>
          <p:cNvPr id="11" name="Slide Number Placeholder 3"/>
          <p:cNvSpPr>
            <a:spLocks noGrp="1"/>
          </p:cNvSpPr>
          <p:nvPr>
            <p:ph type="sldNum" sz="quarter" idx="4"/>
          </p:nvPr>
        </p:nvSpPr>
        <p:spPr>
          <a:xfrm>
            <a:off x="812694" y="6477000"/>
            <a:ext cx="407947" cy="306000"/>
          </a:xfrm>
          <a:prstGeom prst="rect">
            <a:avLst/>
          </a:prstGeom>
        </p:spPr>
        <p:txBody>
          <a:bodyPr vert="horz" lIns="0" tIns="0" rIns="0" bIns="0" rtlCol="0" anchor="t" anchorCtr="0"/>
          <a:lstStyle>
            <a:lvl1pPr algn="l">
              <a:defRPr sz="900">
                <a:solidFill>
                  <a:schemeClr val="tx1"/>
                </a:solidFill>
              </a:defRPr>
            </a:lvl1pPr>
          </a:lstStyle>
          <a:p>
            <a:fld id="{103EA872-A674-449B-A120-B97244F8E91D}" type="slidenum">
              <a:rPr lang="da-DK" smtClean="0"/>
              <a:pPr/>
              <a:t>‹#›</a:t>
            </a:fld>
            <a:endParaRPr lang="da-DK" dirty="0"/>
          </a:p>
        </p:txBody>
      </p:sp>
      <p:sp>
        <p:nvSpPr>
          <p:cNvPr id="2" name="Rectangle 1"/>
          <p:cNvSpPr/>
          <p:nvPr userDrawn="1"/>
        </p:nvSpPr>
        <p:spPr bwMode="auto">
          <a:xfrm>
            <a:off x="0" y="-14069"/>
            <a:ext cx="12190413"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114690" name="Rectangle 2"/>
          <p:cNvSpPr>
            <a:spLocks noGrp="1" noChangeArrowheads="1"/>
          </p:cNvSpPr>
          <p:nvPr>
            <p:ph type="ctrTitle"/>
          </p:nvPr>
        </p:nvSpPr>
        <p:spPr>
          <a:xfrm>
            <a:off x="622300" y="1295400"/>
            <a:ext cx="8725800" cy="838200"/>
          </a:xfrm>
        </p:spPr>
        <p:txBody>
          <a:bodyPr/>
          <a:lstStyle>
            <a:lvl1pPr>
              <a:defRPr>
                <a:solidFill>
                  <a:srgbClr val="000000"/>
                </a:solidFill>
              </a:defRPr>
            </a:lvl1pPr>
          </a:lstStyle>
          <a:p>
            <a:pPr lvl="0"/>
            <a:r>
              <a:rPr lang="da-DK" noProof="0" dirty="0" err="1"/>
              <a:t>Click</a:t>
            </a:r>
            <a:r>
              <a:rPr lang="da-DK" noProof="0" dirty="0"/>
              <a:t> to </a:t>
            </a:r>
            <a:r>
              <a:rPr lang="da-DK" noProof="0" dirty="0" err="1"/>
              <a:t>edit</a:t>
            </a:r>
            <a:r>
              <a:rPr lang="da-DK" noProof="0" dirty="0"/>
              <a:t> Master </a:t>
            </a:r>
            <a:r>
              <a:rPr lang="da-DK" noProof="0" dirty="0" err="1"/>
              <a:t>title</a:t>
            </a:r>
            <a:r>
              <a:rPr lang="da-DK" noProof="0" dirty="0"/>
              <a:t> style</a:t>
            </a:r>
            <a:endParaRPr lang="da-DK"/>
          </a:p>
        </p:txBody>
      </p:sp>
      <p:sp>
        <p:nvSpPr>
          <p:cNvPr id="114691" name="Rectangle 3"/>
          <p:cNvSpPr>
            <a:spLocks noGrp="1" noChangeArrowheads="1"/>
          </p:cNvSpPr>
          <p:nvPr>
            <p:ph type="subTitle" idx="1"/>
          </p:nvPr>
        </p:nvSpPr>
        <p:spPr>
          <a:xfrm>
            <a:off x="622300" y="2286000"/>
            <a:ext cx="8723683" cy="1752600"/>
          </a:xfrm>
        </p:spPr>
        <p:txBody>
          <a:bodyPr/>
          <a:lstStyle>
            <a:lvl1pPr marL="0" indent="0">
              <a:buFontTx/>
              <a:buNone/>
              <a:defRPr>
                <a:solidFill>
                  <a:srgbClr val="000000"/>
                </a:solidFill>
              </a:defRPr>
            </a:lvl1pPr>
          </a:lstStyle>
          <a:p>
            <a:pPr lvl="0"/>
            <a:r>
              <a:rPr lang="da-DK" noProof="0" dirty="0" err="1"/>
              <a:t>Click</a:t>
            </a:r>
            <a:r>
              <a:rPr lang="da-DK" noProof="0" dirty="0"/>
              <a:t> to </a:t>
            </a:r>
            <a:r>
              <a:rPr lang="da-DK" noProof="0" dirty="0" err="1"/>
              <a:t>edit</a:t>
            </a:r>
            <a:r>
              <a:rPr lang="da-DK" noProof="0" dirty="0"/>
              <a:t> Master </a:t>
            </a:r>
            <a:r>
              <a:rPr lang="da-DK" noProof="0" dirty="0" err="1"/>
              <a:t>subtitle</a:t>
            </a:r>
            <a:r>
              <a:rPr lang="da-DK" noProof="0" dirty="0"/>
              <a:t> style</a:t>
            </a:r>
            <a:endParaRPr lang="da-DK"/>
          </a:p>
        </p:txBody>
      </p:sp>
      <p:pic>
        <p:nvPicPr>
          <p:cNvPr id="2029353085" name="Logo"/>
          <p:cNvPicPr>
            <a:picLocks noChangeAspect="1"/>
          </p:cNvPicPr>
          <p:nvPr/>
        </p:nvPicPr>
        <p:blipFill>
          <a:blip r:embed="rId2">
            <a:extLst/>
          </a:blip>
          <a:stretch>
            <a:fillRect/>
          </a:stretch>
        </p:blipFill>
        <p:spPr>
          <a:xfrm>
            <a:off x="622800" y="6030000"/>
            <a:ext cx="5199728" cy="626400"/>
          </a:xfrm>
          <a:prstGeom prst="rect">
            <a:avLst/>
          </a:prstGeom>
        </p:spPr>
      </p:pic>
      <p:pic>
        <p:nvPicPr>
          <p:cNvPr id="1292503533" name="Frise"/>
          <p:cNvPicPr>
            <a:picLocks noChangeAspect="1"/>
          </p:cNvPicPr>
          <p:nvPr/>
        </p:nvPicPr>
        <p:blipFill>
          <a:blip r:embed="rId3">
            <a:extLst/>
          </a:blip>
          <a:stretch>
            <a:fillRect/>
          </a:stretch>
        </p:blipFill>
        <p:spPr>
          <a:xfrm>
            <a:off x="7149600" y="3394800"/>
            <a:ext cx="5040000" cy="2340000"/>
          </a:xfrm>
          <a:prstGeom prst="rect">
            <a:avLst/>
          </a:prstGeom>
        </p:spPr>
      </p:pic>
      <p:pic>
        <p:nvPicPr>
          <p:cNvPr id="13" name="Picture 4" descr="DTU Corporate logo_F_A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166465" y="279398"/>
            <a:ext cx="485265" cy="70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1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Click</a:t>
            </a:r>
            <a:r>
              <a:rPr lang="da-DK" dirty="0"/>
              <a:t> to </a:t>
            </a:r>
            <a:r>
              <a:rPr lang="da-DK" dirty="0" err="1"/>
              <a:t>edit</a:t>
            </a:r>
            <a:r>
              <a:rPr lang="da-DK" dirty="0"/>
              <a:t> Master </a:t>
            </a:r>
            <a:r>
              <a:rPr lang="da-DK" dirty="0" err="1"/>
              <a:t>title</a:t>
            </a:r>
            <a:r>
              <a:rPr lang="da-DK" dirty="0"/>
              <a:t> style</a:t>
            </a:r>
            <a:endParaRPr lang="da-DK"/>
          </a:p>
        </p:txBody>
      </p:sp>
      <p:sp>
        <p:nvSpPr>
          <p:cNvPr id="3" name="Content Placeholder 2"/>
          <p:cNvSpPr>
            <a:spLocks noGrp="1"/>
          </p:cNvSpPr>
          <p:nvPr>
            <p:ph idx="1"/>
          </p:nvPr>
        </p:nvSpPr>
        <p:spPr/>
        <p:txBody>
          <a:bodyPr/>
          <a:lstStyle/>
          <a:p>
            <a:pPr lvl="0"/>
            <a:r>
              <a:rPr lang="da-DK" dirty="0"/>
              <a:t>Edit Master </a:t>
            </a:r>
            <a:r>
              <a:rPr lang="da-DK" dirty="0" err="1"/>
              <a:t>text</a:t>
            </a:r>
            <a:r>
              <a:rPr lang="da-DK" dirty="0"/>
              <a:t> styles</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4" name="Date_CustomB"/>
          <p:cNvSpPr>
            <a:spLocks noGrp="1"/>
          </p:cNvSpPr>
          <p:nvPr>
            <p:ph type="dt" sz="half" idx="10"/>
          </p:nvPr>
        </p:nvSpPr>
        <p:spPr/>
        <p:txBody>
          <a:bodyPr/>
          <a:lstStyle/>
          <a:p>
            <a:r>
              <a:rPr lang="da-DK" dirty="0"/>
              <a:t>5. april 2018</a:t>
            </a:r>
          </a:p>
        </p:txBody>
      </p:sp>
      <p:sp>
        <p:nvSpPr>
          <p:cNvPr id="5" name="FLD_Presentation Title"/>
          <p:cNvSpPr>
            <a:spLocks noGrp="1"/>
          </p:cNvSpPr>
          <p:nvPr>
            <p:ph type="ftr" sz="quarter" idx="11"/>
          </p:nvPr>
        </p:nvSpPr>
        <p:spPr/>
        <p:txBody>
          <a:bodyPr/>
          <a:lstStyle/>
          <a:p>
            <a:endParaRPr lang="da-DK" dirty="0"/>
          </a:p>
        </p:txBody>
      </p:sp>
      <p:sp>
        <p:nvSpPr>
          <p:cNvPr id="9" name="Pladsholder til diasnummer 8"/>
          <p:cNvSpPr>
            <a:spLocks noGrp="1"/>
          </p:cNvSpPr>
          <p:nvPr>
            <p:ph type="sldNum" sz="quarter" idx="12"/>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118777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611188" y="148616"/>
            <a:ext cx="10563358" cy="1143000"/>
          </a:xfrm>
        </p:spPr>
        <p:txBody>
          <a:bodyPr/>
          <a:lstStyle/>
          <a:p>
            <a:r>
              <a:rPr lang="da-DK" dirty="0" err="1"/>
              <a:t>Click</a:t>
            </a:r>
            <a:r>
              <a:rPr lang="da-DK" dirty="0"/>
              <a:t> to </a:t>
            </a:r>
            <a:r>
              <a:rPr lang="da-DK" dirty="0" err="1"/>
              <a:t>edit</a:t>
            </a:r>
            <a:r>
              <a:rPr lang="da-DK" dirty="0"/>
              <a:t> Master </a:t>
            </a:r>
            <a:r>
              <a:rPr lang="da-DK" dirty="0" err="1"/>
              <a:t>title</a:t>
            </a:r>
            <a:r>
              <a:rPr lang="da-DK" dirty="0"/>
              <a:t> style</a:t>
            </a:r>
            <a:endParaRPr lang="da-DK"/>
          </a:p>
        </p:txBody>
      </p:sp>
      <p:sp>
        <p:nvSpPr>
          <p:cNvPr id="3" name="Content Placeholder 2"/>
          <p:cNvSpPr>
            <a:spLocks noGrp="1"/>
          </p:cNvSpPr>
          <p:nvPr>
            <p:ph sz="half" idx="1"/>
          </p:nvPr>
        </p:nvSpPr>
        <p:spPr>
          <a:xfrm>
            <a:off x="622301" y="1449388"/>
            <a:ext cx="5364162" cy="47879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dirty="0"/>
              <a:t>Edit Master </a:t>
            </a:r>
            <a:r>
              <a:rPr lang="da-DK" dirty="0" err="1"/>
              <a:t>text</a:t>
            </a:r>
            <a:r>
              <a:rPr lang="da-DK" dirty="0"/>
              <a:t> styles</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4" name="Content Placeholder 3"/>
          <p:cNvSpPr>
            <a:spLocks noGrp="1"/>
          </p:cNvSpPr>
          <p:nvPr>
            <p:ph sz="half" idx="2"/>
          </p:nvPr>
        </p:nvSpPr>
        <p:spPr>
          <a:xfrm>
            <a:off x="6276974" y="1449388"/>
            <a:ext cx="5362575" cy="47879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dirty="0"/>
              <a:t>Edit Master </a:t>
            </a:r>
            <a:r>
              <a:rPr lang="da-DK" dirty="0" err="1"/>
              <a:t>text</a:t>
            </a:r>
            <a:r>
              <a:rPr lang="da-DK" dirty="0"/>
              <a:t> styles</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5" name="Date_CustomB"/>
          <p:cNvSpPr>
            <a:spLocks noGrp="1"/>
          </p:cNvSpPr>
          <p:nvPr>
            <p:ph type="dt" sz="half" idx="10"/>
          </p:nvPr>
        </p:nvSpPr>
        <p:spPr/>
        <p:txBody>
          <a:bodyPr/>
          <a:lstStyle/>
          <a:p>
            <a:r>
              <a:rPr lang="da-DK" dirty="0"/>
              <a:t>5. april 2018</a:t>
            </a:r>
          </a:p>
        </p:txBody>
      </p:sp>
      <p:sp>
        <p:nvSpPr>
          <p:cNvPr id="6" name="FLD_Presentation Title"/>
          <p:cNvSpPr>
            <a:spLocks noGrp="1"/>
          </p:cNvSpPr>
          <p:nvPr>
            <p:ph type="ftr" sz="quarter" idx="11"/>
          </p:nvPr>
        </p:nvSpPr>
        <p:spPr/>
        <p:txBody>
          <a:bodyPr/>
          <a:lstStyle/>
          <a:p>
            <a:endParaRPr lang="da-DK" dirty="0"/>
          </a:p>
        </p:txBody>
      </p:sp>
      <p:sp>
        <p:nvSpPr>
          <p:cNvPr id="10" name="Pladsholder til diasnummer 9"/>
          <p:cNvSpPr>
            <a:spLocks noGrp="1"/>
          </p:cNvSpPr>
          <p:nvPr>
            <p:ph type="sldNum" sz="quarter" idx="12"/>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426309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Click</a:t>
            </a:r>
            <a:r>
              <a:rPr lang="da-DK" dirty="0"/>
              <a:t> to </a:t>
            </a:r>
            <a:r>
              <a:rPr lang="da-DK" dirty="0" err="1"/>
              <a:t>edit</a:t>
            </a:r>
            <a:r>
              <a:rPr lang="da-DK" dirty="0"/>
              <a:t> Master </a:t>
            </a:r>
            <a:r>
              <a:rPr lang="da-DK" dirty="0" err="1"/>
              <a:t>title</a:t>
            </a:r>
            <a:r>
              <a:rPr lang="da-DK" dirty="0"/>
              <a:t> style</a:t>
            </a:r>
            <a:endParaRPr lang="da-DK"/>
          </a:p>
        </p:txBody>
      </p:sp>
      <p:sp>
        <p:nvSpPr>
          <p:cNvPr id="3" name="Date_CustomB"/>
          <p:cNvSpPr>
            <a:spLocks noGrp="1"/>
          </p:cNvSpPr>
          <p:nvPr>
            <p:ph type="dt" sz="half" idx="10"/>
          </p:nvPr>
        </p:nvSpPr>
        <p:spPr/>
        <p:txBody>
          <a:bodyPr/>
          <a:lstStyle/>
          <a:p>
            <a:r>
              <a:rPr lang="da-DK" dirty="0"/>
              <a:t>5. april 2018</a:t>
            </a:r>
          </a:p>
        </p:txBody>
      </p:sp>
      <p:sp>
        <p:nvSpPr>
          <p:cNvPr id="4" name="FLD_Presentation Title"/>
          <p:cNvSpPr>
            <a:spLocks noGrp="1"/>
          </p:cNvSpPr>
          <p:nvPr>
            <p:ph type="ftr" sz="quarter" idx="11"/>
          </p:nvPr>
        </p:nvSpPr>
        <p:spPr/>
        <p:txBody>
          <a:bodyPr/>
          <a:lstStyle/>
          <a:p>
            <a:endParaRPr lang="da-DK" dirty="0"/>
          </a:p>
        </p:txBody>
      </p:sp>
      <p:sp>
        <p:nvSpPr>
          <p:cNvPr id="8" name="Pladsholder til diasnummer 7"/>
          <p:cNvSpPr>
            <a:spLocks noGrp="1"/>
          </p:cNvSpPr>
          <p:nvPr>
            <p:ph type="sldNum" sz="quarter" idx="12"/>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12084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_CustomB"/>
          <p:cNvSpPr>
            <a:spLocks noGrp="1"/>
          </p:cNvSpPr>
          <p:nvPr>
            <p:ph type="dt" sz="half" idx="10"/>
          </p:nvPr>
        </p:nvSpPr>
        <p:spPr/>
        <p:txBody>
          <a:bodyPr/>
          <a:lstStyle/>
          <a:p>
            <a:r>
              <a:rPr lang="da-DK" dirty="0"/>
              <a:t>5. april 2018</a:t>
            </a:r>
          </a:p>
        </p:txBody>
      </p:sp>
      <p:sp>
        <p:nvSpPr>
          <p:cNvPr id="3" name="FLD_Presentation Title"/>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Date_CustomB"/>
          <p:cNvSpPr>
            <a:spLocks noGrp="1"/>
          </p:cNvSpPr>
          <p:nvPr>
            <p:ph type="dt" sz="half" idx="2"/>
          </p:nvPr>
        </p:nvSpPr>
        <p:spPr>
          <a:xfrm>
            <a:off x="9726307" y="6476999"/>
            <a:ext cx="1915200" cy="306000"/>
          </a:xfrm>
          <a:prstGeom prst="rect">
            <a:avLst/>
          </a:prstGeom>
        </p:spPr>
        <p:txBody>
          <a:bodyPr vert="horz" lIns="0" tIns="0" rIns="0" bIns="0" rtlCol="0" anchor="t" anchorCtr="0"/>
          <a:lstStyle>
            <a:lvl1pPr algn="r">
              <a:defRPr sz="900">
                <a:solidFill>
                  <a:srgbClr val="000000"/>
                </a:solidFill>
              </a:defRPr>
            </a:lvl1pPr>
          </a:lstStyle>
          <a:p>
            <a:r>
              <a:rPr lang="da-DK" dirty="0"/>
              <a:t>5. april 2018</a:t>
            </a:r>
          </a:p>
        </p:txBody>
      </p:sp>
      <p:sp>
        <p:nvSpPr>
          <p:cNvPr id="3" name="FLD_Presentation Title"/>
          <p:cNvSpPr>
            <a:spLocks noGrp="1"/>
          </p:cNvSpPr>
          <p:nvPr>
            <p:ph type="ftr" sz="quarter" idx="3"/>
          </p:nvPr>
        </p:nvSpPr>
        <p:spPr>
          <a:xfrm>
            <a:off x="7420938" y="6477000"/>
            <a:ext cx="2305369" cy="306000"/>
          </a:xfrm>
          <a:prstGeom prst="rect">
            <a:avLst/>
          </a:prstGeom>
        </p:spPr>
        <p:txBody>
          <a:bodyPr vert="horz" lIns="0" tIns="0" rIns="0" bIns="0" rtlCol="0" anchor="t" anchorCtr="0"/>
          <a:lstStyle>
            <a:lvl1pPr algn="r">
              <a:defRPr sz="900">
                <a:solidFill>
                  <a:srgbClr val="000000"/>
                </a:solidFill>
              </a:defRPr>
            </a:lvl1pPr>
          </a:lstStyle>
          <a:p>
            <a:endParaRPr lang="da-DK" dirty="0"/>
          </a:p>
        </p:txBody>
      </p:sp>
      <p:sp>
        <p:nvSpPr>
          <p:cNvPr id="4" name="Slide Number Placeholder 3"/>
          <p:cNvSpPr>
            <a:spLocks noGrp="1"/>
          </p:cNvSpPr>
          <p:nvPr>
            <p:ph type="sldNum" sz="quarter" idx="4"/>
          </p:nvPr>
        </p:nvSpPr>
        <p:spPr>
          <a:xfrm>
            <a:off x="622300" y="6477000"/>
            <a:ext cx="598341" cy="306000"/>
          </a:xfrm>
          <a:prstGeom prst="rect">
            <a:avLst/>
          </a:prstGeom>
        </p:spPr>
        <p:txBody>
          <a:bodyPr vert="horz" lIns="0" tIns="0" rIns="0" bIns="0" rtlCol="0" anchor="t" anchorCtr="0"/>
          <a:lstStyle>
            <a:lvl1pPr algn="l">
              <a:defRPr sz="900">
                <a:solidFill>
                  <a:srgbClr val="000000"/>
                </a:solidFill>
              </a:defRPr>
            </a:lvl1pPr>
          </a:lstStyle>
          <a:p>
            <a:fld id="{103EA872-A674-449B-A120-B97244F8E91D}" type="slidenum">
              <a:rPr lang="da-DK" smtClean="0"/>
              <a:pPr/>
              <a:t>‹#›</a:t>
            </a:fld>
            <a:endParaRPr lang="da-DK" dirty="0"/>
          </a:p>
        </p:txBody>
      </p:sp>
      <p:sp>
        <p:nvSpPr>
          <p:cNvPr id="113666" name="Rectangle 2"/>
          <p:cNvSpPr>
            <a:spLocks noGrp="1" noChangeArrowheads="1"/>
          </p:cNvSpPr>
          <p:nvPr>
            <p:ph type="title"/>
          </p:nvPr>
        </p:nvSpPr>
        <p:spPr bwMode="auto">
          <a:xfrm>
            <a:off x="611188" y="148616"/>
            <a:ext cx="1056335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da-DK"/>
              <a:t>Click to edit Master title style</a:t>
            </a:r>
            <a:endParaRPr lang="da-DK" dirty="0"/>
          </a:p>
        </p:txBody>
      </p:sp>
      <p:sp>
        <p:nvSpPr>
          <p:cNvPr id="113667" name="Rectangle 3"/>
          <p:cNvSpPr>
            <a:spLocks noGrp="1" noChangeArrowheads="1"/>
          </p:cNvSpPr>
          <p:nvPr>
            <p:ph type="body" idx="1"/>
          </p:nvPr>
        </p:nvSpPr>
        <p:spPr bwMode="auto">
          <a:xfrm>
            <a:off x="622300" y="1449388"/>
            <a:ext cx="11017250" cy="4795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endParaRPr lang="da-DK" dirty="0"/>
          </a:p>
        </p:txBody>
      </p:sp>
      <p:sp>
        <p:nvSpPr>
          <p:cNvPr id="113676" name="OFF_Workarea"/>
          <p:cNvSpPr>
            <a:spLocks noChangeArrowheads="1"/>
          </p:cNvSpPr>
          <p:nvPr/>
        </p:nvSpPr>
        <p:spPr bwMode="auto">
          <a:xfrm>
            <a:off x="1318511" y="6477000"/>
            <a:ext cx="6108844"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spcBef>
                <a:spcPct val="0"/>
              </a:spcBef>
            </a:pPr>
            <a:r>
              <a:rPr lang="da-DK" sz="900" b="1" dirty="0">
                <a:solidFill>
                  <a:srgbClr val="000000"/>
                </a:solidFill>
              </a:rPr>
              <a:t>DTU Fotonik, Danmarks Tekniske Universitet</a:t>
            </a:r>
          </a:p>
        </p:txBody>
      </p:sp>
      <p:pic>
        <p:nvPicPr>
          <p:cNvPr id="23" name="Picture 4" descr="DTU Corporate logo_F_A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166465" y="279398"/>
            <a:ext cx="485265" cy="7071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2"/>
          <p:cNvSpPr txBox="1"/>
          <p:nvPr userDrawn="1"/>
        </p:nvSpPr>
        <p:spPr>
          <a:xfrm>
            <a:off x="12425388" y="6244790"/>
            <a:ext cx="2454794" cy="600164"/>
          </a:xfrm>
          <a:prstGeom prst="rect">
            <a:avLst/>
          </a:prstGeom>
          <a:noFill/>
        </p:spPr>
        <p:txBody>
          <a:bodyPr wrap="square" rtlCol="0">
            <a:spAutoFit/>
          </a:bodyPr>
          <a:lstStyle/>
          <a:p>
            <a:pPr>
              <a:spcBef>
                <a:spcPts val="0"/>
              </a:spcBef>
            </a:pPr>
            <a:r>
              <a:rPr lang="da-DK" sz="1100" noProof="1">
                <a:solidFill>
                  <a:schemeClr val="bg2"/>
                </a:solidFill>
              </a:rPr>
              <a:t>Add or change </a:t>
            </a:r>
            <a:br>
              <a:rPr lang="da-DK" sz="1100" noProof="1">
                <a:solidFill>
                  <a:schemeClr val="bg2"/>
                </a:solidFill>
              </a:rPr>
            </a:br>
            <a:r>
              <a:rPr lang="da-DK" sz="1100" noProof="1">
                <a:solidFill>
                  <a:schemeClr val="bg2"/>
                </a:solidFill>
              </a:rPr>
              <a:t>Presentation Title or Date</a:t>
            </a:r>
            <a:endParaRPr lang="da-DK"/>
          </a:p>
          <a:p>
            <a:pPr>
              <a:spcBef>
                <a:spcPts val="0"/>
              </a:spcBef>
            </a:pPr>
            <a:r>
              <a:rPr lang="da-DK" sz="1100" noProof="1">
                <a:solidFill>
                  <a:schemeClr val="bg2"/>
                </a:solidFill>
              </a:rPr>
              <a:t>via ”Insert”; ”Header &amp; Footer”</a:t>
            </a:r>
            <a:endParaRPr lang="da-DK"/>
          </a:p>
        </p:txBody>
      </p:sp>
      <p:cxnSp>
        <p:nvCxnSpPr>
          <p:cNvPr id="11" name="Straight Connector 13"/>
          <p:cNvCxnSpPr/>
          <p:nvPr userDrawn="1"/>
        </p:nvCxnSpPr>
        <p:spPr bwMode="auto">
          <a:xfrm>
            <a:off x="12250613" y="6597352"/>
            <a:ext cx="191975" cy="0"/>
          </a:xfrm>
          <a:prstGeom prst="line">
            <a:avLst/>
          </a:prstGeom>
          <a:solidFill>
            <a:schemeClr val="accent1"/>
          </a:solidFill>
          <a:ln w="190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88913" indent="-188913" algn="l" rtl="0" eaLnBrk="1" fontAlgn="base" hangingPunct="1">
        <a:spcBef>
          <a:spcPct val="20000"/>
        </a:spcBef>
        <a:spcAft>
          <a:spcPct val="0"/>
        </a:spcAft>
        <a:buChar char="•"/>
        <a:defRPr sz="1800">
          <a:solidFill>
            <a:srgbClr val="000000"/>
          </a:solidFill>
          <a:latin typeface="+mn-lt"/>
          <a:ea typeface="+mn-ea"/>
          <a:cs typeface="+mn-cs"/>
        </a:defRPr>
      </a:lvl1pPr>
      <a:lvl2pPr marL="574675" indent="-195263" algn="l" rtl="0" eaLnBrk="1" fontAlgn="base" hangingPunct="1">
        <a:spcBef>
          <a:spcPct val="20000"/>
        </a:spcBef>
        <a:spcAft>
          <a:spcPct val="0"/>
        </a:spcAft>
        <a:buChar char="–"/>
        <a:defRPr sz="1800">
          <a:solidFill>
            <a:srgbClr val="000000"/>
          </a:solidFill>
          <a:latin typeface="+mn-lt"/>
          <a:ea typeface="+mn-ea"/>
        </a:defRPr>
      </a:lvl2pPr>
      <a:lvl3pPr marL="1279525" indent="-228600" algn="l" rtl="0" eaLnBrk="1" fontAlgn="base" hangingPunct="1">
        <a:spcBef>
          <a:spcPct val="20000"/>
        </a:spcBef>
        <a:spcAft>
          <a:spcPct val="0"/>
        </a:spcAft>
        <a:buChar char="•"/>
        <a:defRPr sz="1800">
          <a:solidFill>
            <a:srgbClr val="000000"/>
          </a:solidFill>
          <a:latin typeface="+mn-lt"/>
          <a:ea typeface="+mn-ea"/>
        </a:defRPr>
      </a:lvl3pPr>
      <a:lvl4pPr marL="1698625" indent="-228600" algn="l" rtl="0" eaLnBrk="1" fontAlgn="base" hangingPunct="1">
        <a:spcBef>
          <a:spcPct val="20000"/>
        </a:spcBef>
        <a:spcAft>
          <a:spcPct val="0"/>
        </a:spcAft>
        <a:buChar char="–"/>
        <a:defRPr sz="1800">
          <a:solidFill>
            <a:srgbClr val="000000"/>
          </a:solidFill>
          <a:latin typeface="+mn-lt"/>
          <a:ea typeface="+mn-ea"/>
        </a:defRPr>
      </a:lvl4pPr>
      <a:lvl5pPr marL="2117725" indent="-228600" algn="l" rtl="0" eaLnBrk="1" fontAlgn="base" hangingPunct="1">
        <a:spcBef>
          <a:spcPct val="20000"/>
        </a:spcBef>
        <a:spcAft>
          <a:spcPct val="0"/>
        </a:spcAft>
        <a:buChar char="»"/>
        <a:defRPr sz="1800">
          <a:solidFill>
            <a:srgbClr val="000000"/>
          </a:solidFill>
          <a:latin typeface="+mn-lt"/>
          <a:ea typeface="+mn-ea"/>
        </a:defRPr>
      </a:lvl5pPr>
      <a:lvl6pPr marL="2574925" indent="-228600" algn="l" rtl="0" eaLnBrk="1" fontAlgn="base" hangingPunct="1">
        <a:spcBef>
          <a:spcPct val="20000"/>
        </a:spcBef>
        <a:spcAft>
          <a:spcPct val="0"/>
        </a:spcAft>
        <a:buChar char="»"/>
        <a:defRPr sz="1600">
          <a:solidFill>
            <a:schemeClr val="tx1"/>
          </a:solidFill>
          <a:latin typeface="+mn-lt"/>
          <a:ea typeface="+mn-ea"/>
        </a:defRPr>
      </a:lvl6pPr>
      <a:lvl7pPr marL="3032125" indent="-228600" algn="l" rtl="0" eaLnBrk="1" fontAlgn="base" hangingPunct="1">
        <a:spcBef>
          <a:spcPct val="20000"/>
        </a:spcBef>
        <a:spcAft>
          <a:spcPct val="0"/>
        </a:spcAft>
        <a:buChar char="»"/>
        <a:defRPr sz="1600">
          <a:solidFill>
            <a:schemeClr val="tx1"/>
          </a:solidFill>
          <a:latin typeface="+mn-lt"/>
          <a:ea typeface="+mn-ea"/>
        </a:defRPr>
      </a:lvl7pPr>
      <a:lvl8pPr marL="3489325" indent="-228600" algn="l" rtl="0" eaLnBrk="1" fontAlgn="base" hangingPunct="1">
        <a:spcBef>
          <a:spcPct val="20000"/>
        </a:spcBef>
        <a:spcAft>
          <a:spcPct val="0"/>
        </a:spcAft>
        <a:buChar char="»"/>
        <a:defRPr sz="1600">
          <a:solidFill>
            <a:schemeClr val="tx1"/>
          </a:solidFill>
          <a:latin typeface="+mn-lt"/>
          <a:ea typeface="+mn-ea"/>
        </a:defRPr>
      </a:lvl8pPr>
      <a:lvl9pPr marL="3946525"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Progress Presentation </a:t>
            </a:r>
            <a:endParaRPr lang="da-DK" dirty="0"/>
          </a:p>
        </p:txBody>
      </p:sp>
      <p:sp>
        <p:nvSpPr>
          <p:cNvPr id="3" name="Subtitle 2"/>
          <p:cNvSpPr>
            <a:spLocks noGrp="1"/>
          </p:cNvSpPr>
          <p:nvPr>
            <p:ph type="subTitle" idx="1"/>
          </p:nvPr>
        </p:nvSpPr>
        <p:spPr/>
        <p:txBody>
          <a:bodyPr/>
          <a:lstStyle/>
          <a:p>
            <a:r>
              <a:rPr lang="da-DK" dirty="0" smtClean="0"/>
              <a:t>Teresa Steiner, David Nyrnberg &amp; Martin Djurhuus</a:t>
            </a:r>
            <a:endParaRPr lang="da-DK"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10</a:t>
            </a:fld>
            <a:endParaRPr lang="da-DK" dirty="0"/>
          </a:p>
        </p:txBody>
      </p:sp>
    </p:spTree>
    <p:extLst>
      <p:ext uri="{BB962C8B-B14F-4D97-AF65-F5344CB8AC3E}">
        <p14:creationId xmlns:p14="http://schemas.microsoft.com/office/powerpoint/2010/main" val="422106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sets</a:t>
            </a:r>
            <a:endParaRPr lang="en-GB" dirty="0"/>
          </a:p>
        </p:txBody>
      </p:sp>
      <p:sp>
        <p:nvSpPr>
          <p:cNvPr id="3" name="Content Placeholder 2"/>
          <p:cNvSpPr>
            <a:spLocks noGrp="1"/>
          </p:cNvSpPr>
          <p:nvPr>
            <p:ph idx="1"/>
          </p:nvPr>
        </p:nvSpPr>
        <p:spPr/>
        <p:txBody>
          <a:bodyPr/>
          <a:lstStyle/>
          <a:p>
            <a:r>
              <a:rPr lang="en-GB" dirty="0" smtClean="0"/>
              <a:t>Linear regression</a:t>
            </a:r>
          </a:p>
          <a:p>
            <a:pPr lvl="1"/>
            <a:r>
              <a:rPr lang="en-GB" dirty="0" smtClean="0"/>
              <a:t>Simulated data from a linear system with added noise.</a:t>
            </a:r>
            <a:endParaRPr lang="en-GB" dirty="0"/>
          </a:p>
          <a:p>
            <a:r>
              <a:rPr lang="en-GB" dirty="0" smtClean="0"/>
              <a:t>Logistic regression</a:t>
            </a:r>
          </a:p>
          <a:p>
            <a:pPr lvl="1"/>
            <a:r>
              <a:rPr lang="en-GB" dirty="0" err="1" smtClean="0"/>
              <a:t>mnist</a:t>
            </a:r>
            <a:r>
              <a:rPr lang="en-GB" dirty="0" smtClean="0"/>
              <a:t> or fashion</a:t>
            </a:r>
          </a:p>
          <a:p>
            <a:pPr marL="379412" lvl="1" indent="0">
              <a:buNone/>
            </a:pPr>
            <a:endParaRPr lang="en-GB" dirty="0"/>
          </a:p>
          <a:p>
            <a:r>
              <a:rPr lang="en-GB" dirty="0" err="1" smtClean="0"/>
              <a:t>Rasch</a:t>
            </a:r>
            <a:r>
              <a:rPr lang="en-GB" dirty="0" smtClean="0"/>
              <a:t> model</a:t>
            </a:r>
          </a:p>
          <a:p>
            <a:pPr lvl="1"/>
            <a:r>
              <a:rPr lang="en-GB" dirty="0" smtClean="0"/>
              <a:t>???</a:t>
            </a:r>
          </a:p>
        </p:txBody>
      </p:sp>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11</a:t>
            </a:fld>
            <a:endParaRPr lang="da-DK" dirty="0"/>
          </a:p>
        </p:txBody>
      </p:sp>
    </p:spTree>
    <p:extLst>
      <p:ext uri="{BB962C8B-B14F-4D97-AF65-F5344CB8AC3E}">
        <p14:creationId xmlns:p14="http://schemas.microsoft.com/office/powerpoint/2010/main" val="962577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dirty="0" err="1" smtClean="0"/>
              <a:t>Overview</a:t>
            </a:r>
            <a:endParaRPr lang="da-DK" dirty="0"/>
          </a:p>
        </p:txBody>
      </p:sp>
      <p:sp>
        <p:nvSpPr>
          <p:cNvPr id="9" name="Content Placeholder 8"/>
          <p:cNvSpPr>
            <a:spLocks noGrp="1"/>
          </p:cNvSpPr>
          <p:nvPr>
            <p:ph idx="1"/>
          </p:nvPr>
        </p:nvSpPr>
        <p:spPr/>
        <p:txBody>
          <a:bodyPr/>
          <a:lstStyle/>
          <a:p>
            <a:r>
              <a:rPr lang="da-DK" dirty="0" err="1" smtClean="0">
                <a:solidFill>
                  <a:schemeClr val="tx1">
                    <a:lumMod val="50000"/>
                    <a:lumOff val="50000"/>
                  </a:schemeClr>
                </a:solidFill>
              </a:rPr>
              <a:t>Theory</a:t>
            </a:r>
            <a:endParaRPr lang="da-DK" dirty="0" smtClean="0">
              <a:solidFill>
                <a:schemeClr val="tx1">
                  <a:lumMod val="50000"/>
                  <a:lumOff val="50000"/>
                </a:schemeClr>
              </a:solidFill>
            </a:endParaRPr>
          </a:p>
          <a:p>
            <a:pPr lvl="1"/>
            <a:r>
              <a:rPr lang="da-DK" dirty="0" err="1" smtClean="0">
                <a:solidFill>
                  <a:schemeClr val="tx1">
                    <a:lumMod val="50000"/>
                    <a:lumOff val="50000"/>
                  </a:schemeClr>
                </a:solidFill>
              </a:rPr>
              <a:t>Differential</a:t>
            </a:r>
            <a:r>
              <a:rPr lang="da-DK" dirty="0" smtClean="0">
                <a:solidFill>
                  <a:schemeClr val="tx1">
                    <a:lumMod val="50000"/>
                    <a:lumOff val="50000"/>
                  </a:schemeClr>
                </a:solidFill>
              </a:rPr>
              <a:t> </a:t>
            </a:r>
            <a:r>
              <a:rPr lang="da-DK" dirty="0" err="1" smtClean="0">
                <a:solidFill>
                  <a:schemeClr val="tx1">
                    <a:lumMod val="50000"/>
                    <a:lumOff val="50000"/>
                  </a:schemeClr>
                </a:solidFill>
              </a:rPr>
              <a:t>Privacy</a:t>
            </a:r>
            <a:endParaRPr lang="da-DK" dirty="0" smtClean="0">
              <a:solidFill>
                <a:schemeClr val="tx1">
                  <a:lumMod val="50000"/>
                  <a:lumOff val="50000"/>
                </a:schemeClr>
              </a:solidFill>
            </a:endParaRPr>
          </a:p>
          <a:p>
            <a:pPr lvl="1"/>
            <a:r>
              <a:rPr lang="da-DK" dirty="0" smtClean="0">
                <a:solidFill>
                  <a:schemeClr val="tx1">
                    <a:lumMod val="50000"/>
                    <a:lumOff val="50000"/>
                  </a:schemeClr>
                </a:solidFill>
              </a:rPr>
              <a:t>Rasch model</a:t>
            </a:r>
          </a:p>
          <a:p>
            <a:r>
              <a:rPr lang="da-DK" dirty="0" err="1" smtClean="0">
                <a:solidFill>
                  <a:schemeClr val="tx1">
                    <a:lumMod val="50000"/>
                    <a:lumOff val="50000"/>
                  </a:schemeClr>
                </a:solidFill>
              </a:rPr>
              <a:t>Metods</a:t>
            </a:r>
            <a:endParaRPr lang="da-DK" dirty="0" smtClean="0">
              <a:solidFill>
                <a:schemeClr val="tx1">
                  <a:lumMod val="50000"/>
                  <a:lumOff val="50000"/>
                </a:schemeClr>
              </a:solidFill>
            </a:endParaRPr>
          </a:p>
          <a:p>
            <a:pPr lvl="1"/>
            <a:r>
              <a:rPr lang="da-DK" dirty="0" err="1" smtClean="0">
                <a:solidFill>
                  <a:schemeClr val="tx1">
                    <a:lumMod val="50000"/>
                    <a:lumOff val="50000"/>
                  </a:schemeClr>
                </a:solidFill>
              </a:rPr>
              <a:t>Functional</a:t>
            </a:r>
            <a:r>
              <a:rPr lang="da-DK" dirty="0" smtClean="0">
                <a:solidFill>
                  <a:schemeClr val="tx1">
                    <a:lumMod val="50000"/>
                    <a:lumOff val="50000"/>
                  </a:schemeClr>
                </a:solidFill>
              </a:rPr>
              <a:t> </a:t>
            </a:r>
            <a:r>
              <a:rPr lang="da-DK" dirty="0" err="1" smtClean="0">
                <a:solidFill>
                  <a:schemeClr val="tx1">
                    <a:lumMod val="50000"/>
                    <a:lumOff val="50000"/>
                  </a:schemeClr>
                </a:solidFill>
              </a:rPr>
              <a:t>Mechanism</a:t>
            </a:r>
            <a:endParaRPr lang="da-DK" dirty="0" smtClean="0">
              <a:solidFill>
                <a:schemeClr val="tx1">
                  <a:lumMod val="50000"/>
                  <a:lumOff val="50000"/>
                </a:schemeClr>
              </a:solidFill>
            </a:endParaRPr>
          </a:p>
          <a:p>
            <a:pPr lvl="1"/>
            <a:r>
              <a:rPr lang="da-DK" dirty="0" smtClean="0">
                <a:solidFill>
                  <a:schemeClr val="tx1">
                    <a:lumMod val="50000"/>
                    <a:lumOff val="50000"/>
                  </a:schemeClr>
                </a:solidFill>
              </a:rPr>
              <a:t>???</a:t>
            </a:r>
          </a:p>
          <a:p>
            <a:pPr lvl="1"/>
            <a:r>
              <a:rPr lang="da-DK" dirty="0" smtClean="0">
                <a:solidFill>
                  <a:schemeClr val="tx1">
                    <a:lumMod val="50000"/>
                    <a:lumOff val="50000"/>
                  </a:schemeClr>
                </a:solidFill>
              </a:rPr>
              <a:t>Data sets</a:t>
            </a:r>
          </a:p>
          <a:p>
            <a:r>
              <a:rPr lang="da-DK" dirty="0" err="1" smtClean="0"/>
              <a:t>Results</a:t>
            </a:r>
            <a:endParaRPr lang="da-DK" dirty="0" smtClean="0"/>
          </a:p>
          <a:p>
            <a:pPr lvl="1"/>
            <a:r>
              <a:rPr lang="en-US" dirty="0"/>
              <a:t>Implementation of Functional Mechanism for linear </a:t>
            </a:r>
            <a:r>
              <a:rPr lang="en-US" dirty="0" smtClean="0"/>
              <a:t>regression</a:t>
            </a:r>
          </a:p>
          <a:p>
            <a:pPr lvl="1"/>
            <a:r>
              <a:rPr lang="en-US" dirty="0"/>
              <a:t>Implementation of ??? for logistic </a:t>
            </a:r>
            <a:r>
              <a:rPr lang="en-US" dirty="0" smtClean="0"/>
              <a:t>regression</a:t>
            </a:r>
          </a:p>
          <a:p>
            <a:pPr lvl="1"/>
            <a:r>
              <a:rPr lang="en-US" dirty="0"/>
              <a:t>Implementation of Non-private </a:t>
            </a:r>
            <a:r>
              <a:rPr lang="en-US" dirty="0" err="1"/>
              <a:t>rasch</a:t>
            </a:r>
            <a:r>
              <a:rPr lang="en-US" dirty="0"/>
              <a:t> model</a:t>
            </a:r>
            <a:endParaRPr lang="en-US" dirty="0" smtClean="0"/>
          </a:p>
          <a:p>
            <a:pPr lvl="1"/>
            <a:endParaRPr lang="da-DK" dirty="0"/>
          </a:p>
        </p:txBody>
      </p:sp>
      <p:sp>
        <p:nvSpPr>
          <p:cNvPr id="5" name="Date_CustomB"/>
          <p:cNvSpPr>
            <a:spLocks noGrp="1"/>
          </p:cNvSpPr>
          <p:nvPr>
            <p:ph type="dt" sz="half" idx="10"/>
          </p:nvPr>
        </p:nvSpPr>
        <p:spPr/>
        <p:txBody>
          <a:bodyPr/>
          <a:lstStyle/>
          <a:p>
            <a:r>
              <a:rPr lang="da-DK" dirty="0"/>
              <a:t>5. april 2018</a:t>
            </a:r>
          </a:p>
        </p:txBody>
      </p:sp>
      <p:sp>
        <p:nvSpPr>
          <p:cNvPr id="4" name="Slide Number Placeholder 3"/>
          <p:cNvSpPr>
            <a:spLocks noGrp="1"/>
          </p:cNvSpPr>
          <p:nvPr>
            <p:ph type="sldNum" sz="quarter" idx="12"/>
          </p:nvPr>
        </p:nvSpPr>
        <p:spPr/>
        <p:txBody>
          <a:bodyPr/>
          <a:lstStyle/>
          <a:p>
            <a:fld id="{103EA872-A674-449B-A120-B97244F8E91D}" type="slidenum">
              <a:rPr lang="da-DK" smtClean="0"/>
              <a:pPr/>
              <a:t>12</a:t>
            </a:fld>
            <a:endParaRPr lang="da-DK" dirty="0"/>
          </a:p>
        </p:txBody>
      </p:sp>
      <p:sp>
        <p:nvSpPr>
          <p:cNvPr id="10" name="FLD_Presentation Title"/>
          <p:cNvSpPr>
            <a:spLocks noGrp="1"/>
          </p:cNvSpPr>
          <p:nvPr>
            <p:ph type="ftr" sz="quarter" idx="11"/>
          </p:nvPr>
        </p:nvSpPr>
        <p:spPr/>
        <p:txBody>
          <a:bodyPr/>
          <a:lstStyle/>
          <a:p>
            <a:endParaRPr lang="da-DK" dirty="0"/>
          </a:p>
        </p:txBody>
      </p:sp>
    </p:spTree>
    <p:custDataLst>
      <p:tags r:id="rId1"/>
    </p:custDataLst>
    <p:extLst>
      <p:ext uri="{BB962C8B-B14F-4D97-AF65-F5344CB8AC3E}">
        <p14:creationId xmlns:p14="http://schemas.microsoft.com/office/powerpoint/2010/main" val="1599319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of </a:t>
            </a:r>
            <a:r>
              <a:rPr lang="en-GB" dirty="0"/>
              <a:t>Functional </a:t>
            </a:r>
            <a:r>
              <a:rPr lang="en-GB" dirty="0" smtClean="0"/>
              <a:t>Mechanism for linear regression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da-DK" dirty="0" smtClean="0"/>
                  <a:t>Calculate </a:t>
                </a:r>
                <a:r>
                  <a:rPr lang="da-DK" dirty="0" err="1" smtClean="0"/>
                  <a:t>Sensitivity</a:t>
                </a:r>
                <a:endParaRPr lang="da-DK" dirty="0" smtClean="0"/>
              </a:p>
              <a:p>
                <a:pPr marL="0" indent="0">
                  <a:buNone/>
                </a:pPr>
                <a14:m>
                  <m:oMathPara xmlns:m="http://schemas.openxmlformats.org/officeDocument/2006/math">
                    <m:oMathParaPr>
                      <m:jc m:val="centerGroup"/>
                    </m:oMathParaPr>
                    <m:oMath xmlns:m="http://schemas.openxmlformats.org/officeDocument/2006/math">
                      <m:r>
                        <m:rPr>
                          <m:sty m:val="p"/>
                        </m:rPr>
                        <a:rPr lang="da-DK" smtClean="0">
                          <a:latin typeface="Cambria Math" panose="02040503050406030204" pitchFamily="18" charset="0"/>
                        </a:rPr>
                        <m:t>Δ</m:t>
                      </m:r>
                      <m:r>
                        <a:rPr lang="da-DK" i="1">
                          <a:latin typeface="Cambria Math" panose="02040503050406030204" pitchFamily="18" charset="0"/>
                        </a:rPr>
                        <m:t>𝑓</m:t>
                      </m:r>
                      <m:r>
                        <a:rPr lang="da-DK" b="0" i="1" smtClean="0">
                          <a:latin typeface="Cambria Math" panose="02040503050406030204" pitchFamily="18" charset="0"/>
                        </a:rPr>
                        <m:t>=2</m:t>
                      </m:r>
                      <m:d>
                        <m:dPr>
                          <m:ctrlPr>
                            <a:rPr lang="da-DK" b="0" i="1" smtClean="0">
                              <a:latin typeface="Cambria Math" panose="02040503050406030204" pitchFamily="18" charset="0"/>
                            </a:rPr>
                          </m:ctrlPr>
                        </m:dPr>
                        <m:e>
                          <m:r>
                            <a:rPr lang="da-DK" b="0" i="1" smtClean="0">
                              <a:latin typeface="Cambria Math" panose="02040503050406030204" pitchFamily="18" charset="0"/>
                            </a:rPr>
                            <m:t>1+2</m:t>
                          </m:r>
                          <m:r>
                            <a:rPr lang="da-DK" b="0" i="1" smtClean="0">
                              <a:latin typeface="Cambria Math" panose="02040503050406030204" pitchFamily="18" charset="0"/>
                            </a:rPr>
                            <m:t>𝑑</m:t>
                          </m:r>
                          <m:r>
                            <a:rPr lang="da-DK" b="0" i="1" smtClean="0">
                              <a:latin typeface="Cambria Math" panose="02040503050406030204" pitchFamily="18" charset="0"/>
                            </a:rPr>
                            <m:t>+</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𝑑</m:t>
                              </m:r>
                            </m:e>
                            <m:sup>
                              <m:r>
                                <a:rPr lang="da-DK" b="0" i="1" smtClean="0">
                                  <a:latin typeface="Cambria Math" panose="02040503050406030204" pitchFamily="18" charset="0"/>
                                </a:rPr>
                                <m:t>2</m:t>
                              </m:r>
                            </m:sup>
                          </m:sSup>
                        </m:e>
                      </m:d>
                    </m:oMath>
                  </m:oMathPara>
                </a14:m>
                <a:endParaRPr lang="en-GB" dirty="0" smtClean="0"/>
              </a:p>
              <a:p>
                <a:r>
                  <a:rPr lang="en-GB" dirty="0" smtClean="0"/>
                  <a:t>Define the objective function </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𝑓</m:t>
                          </m:r>
                        </m:e>
                        <m:sub>
                          <m:r>
                            <a:rPr lang="da-DK" b="0" i="1" smtClean="0">
                              <a:latin typeface="Cambria Math" panose="02040503050406030204" pitchFamily="18" charset="0"/>
                            </a:rPr>
                            <m:t>𝐷</m:t>
                          </m:r>
                        </m:sub>
                      </m:sSub>
                      <m:d>
                        <m:dPr>
                          <m:ctrlPr>
                            <a:rPr lang="da-DK" b="0" i="1" smtClean="0">
                              <a:latin typeface="Cambria Math" panose="02040503050406030204" pitchFamily="18" charset="0"/>
                            </a:rPr>
                          </m:ctrlPr>
                        </m:dPr>
                        <m:e>
                          <m:r>
                            <a:rPr lang="da-DK" b="0" i="1" smtClean="0">
                              <a:latin typeface="Cambria Math" panose="02040503050406030204" pitchFamily="18" charset="0"/>
                            </a:rPr>
                            <m:t>𝑤</m:t>
                          </m:r>
                        </m:e>
                      </m:d>
                      <m:r>
                        <a:rPr lang="da-DK" b="0" i="1" smtClean="0">
                          <a:latin typeface="Cambria Math" panose="02040503050406030204" pitchFamily="18" charset="0"/>
                        </a:rPr>
                        <m:t>=</m:t>
                      </m:r>
                      <m:nary>
                        <m:naryPr>
                          <m:chr m:val="∑"/>
                          <m:supHide m:val="on"/>
                          <m:ctrlPr>
                            <a:rPr lang="da-DK" b="0" i="1" smtClean="0">
                              <a:latin typeface="Cambria Math" panose="02040503050406030204" pitchFamily="18" charset="0"/>
                            </a:rPr>
                          </m:ctrlPr>
                        </m:naryPr>
                        <m:sub>
                          <m:sSub>
                            <m:sSubPr>
                              <m:ctrlPr>
                                <a:rPr lang="da-DK" b="0" i="1" smtClean="0">
                                  <a:latin typeface="Cambria Math" panose="02040503050406030204" pitchFamily="18" charset="0"/>
                                </a:rPr>
                              </m:ctrlPr>
                            </m:sSubPr>
                            <m:e>
                              <m:r>
                                <m:rPr>
                                  <m:brk m:alnAt="7"/>
                                </m:rPr>
                                <a:rPr lang="da-DK" b="0" i="1" smtClean="0">
                                  <a:latin typeface="Cambria Math" panose="02040503050406030204" pitchFamily="18" charset="0"/>
                                </a:rPr>
                                <m:t>𝑡</m:t>
                              </m:r>
                            </m:e>
                            <m:sub>
                              <m:r>
                                <m:rPr>
                                  <m:brk m:alnAt="7"/>
                                </m:rPr>
                                <a:rPr lang="da-DK" b="0" i="1" smtClean="0">
                                  <a:latin typeface="Cambria Math" panose="02040503050406030204" pitchFamily="18" charset="0"/>
                                </a:rPr>
                                <m:t>𝑖</m:t>
                              </m:r>
                            </m:sub>
                          </m:sSub>
                          <m:r>
                            <m:rPr>
                              <m:brk m:alnAt="7"/>
                            </m:rPr>
                            <a:rPr lang="da-DK" i="1">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𝐷</m:t>
                          </m:r>
                        </m:sub>
                        <m:sup/>
                        <m:e>
                          <m:sSup>
                            <m:sSupPr>
                              <m:ctrlPr>
                                <a:rPr lang="da-DK" b="0" i="1" smtClean="0">
                                  <a:latin typeface="Cambria Math" panose="02040503050406030204" pitchFamily="18" charset="0"/>
                                </a:rPr>
                              </m:ctrlPr>
                            </m:sSupPr>
                            <m:e>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𝑖</m:t>
                                      </m:r>
                                    </m:sub>
                                  </m:sSub>
                                </m:e>
                              </m:d>
                            </m:e>
                            <m:sup>
                              <m:r>
                                <a:rPr lang="da-DK" b="0" i="1" smtClean="0">
                                  <a:latin typeface="Cambria Math" panose="02040503050406030204" pitchFamily="18" charset="0"/>
                                </a:rPr>
                                <m:t>2</m:t>
                              </m:r>
                            </m:sup>
                          </m:sSup>
                        </m:e>
                      </m:nary>
                      <m:r>
                        <a:rPr lang="da-DK" b="0" i="1" smtClean="0">
                          <a:latin typeface="Cambria Math" panose="02040503050406030204" pitchFamily="18" charset="0"/>
                        </a:rPr>
                        <m:t>−</m:t>
                      </m:r>
                      <m:nary>
                        <m:naryPr>
                          <m:chr m:val="∑"/>
                          <m:ctrlPr>
                            <a:rPr lang="da-DK" b="0" i="1" smtClean="0">
                              <a:latin typeface="Cambria Math" panose="02040503050406030204" pitchFamily="18" charset="0"/>
                            </a:rPr>
                          </m:ctrlPr>
                        </m:naryPr>
                        <m:sub>
                          <m:r>
                            <m:rPr>
                              <m:brk m:alnAt="23"/>
                            </m:rPr>
                            <a:rPr lang="da-DK" b="0" i="1" smtClean="0">
                              <a:latin typeface="Cambria Math" panose="02040503050406030204" pitchFamily="18" charset="0"/>
                            </a:rPr>
                            <m:t>𝑗</m:t>
                          </m:r>
                          <m:r>
                            <a:rPr lang="da-DK" b="0" i="1" smtClean="0">
                              <a:latin typeface="Cambria Math" panose="02040503050406030204" pitchFamily="18" charset="0"/>
                            </a:rPr>
                            <m:t>=1</m:t>
                          </m:r>
                        </m:sub>
                        <m:sup>
                          <m:r>
                            <a:rPr lang="da-DK" b="0" i="1" smtClean="0">
                              <a:latin typeface="Cambria Math" panose="02040503050406030204" pitchFamily="18" charset="0"/>
                            </a:rPr>
                            <m:t>𝑑</m:t>
                          </m:r>
                        </m:sup>
                        <m:e>
                          <m:d>
                            <m:dPr>
                              <m:ctrlPr>
                                <a:rPr lang="da-DK" b="0" i="1" smtClean="0">
                                  <a:latin typeface="Cambria Math" panose="02040503050406030204" pitchFamily="18" charset="0"/>
                                </a:rPr>
                              </m:ctrlPr>
                            </m:dPr>
                            <m:e>
                              <m:r>
                                <a:rPr lang="da-DK" b="0" i="1" smtClean="0">
                                  <a:latin typeface="Cambria Math" panose="02040503050406030204" pitchFamily="18" charset="0"/>
                                </a:rPr>
                                <m:t>2</m:t>
                              </m:r>
                              <m:nary>
                                <m:naryPr>
                                  <m:chr m:val="∑"/>
                                  <m:supHide m:val="on"/>
                                  <m:ctrlPr>
                                    <a:rPr lang="da-DK" i="1">
                                      <a:latin typeface="Cambria Math" panose="02040503050406030204" pitchFamily="18" charset="0"/>
                                    </a:rPr>
                                  </m:ctrlPr>
                                </m:naryPr>
                                <m:sub>
                                  <m:sSub>
                                    <m:sSubPr>
                                      <m:ctrlPr>
                                        <a:rPr lang="da-DK" i="1">
                                          <a:latin typeface="Cambria Math" panose="02040503050406030204" pitchFamily="18" charset="0"/>
                                        </a:rPr>
                                      </m:ctrlPr>
                                    </m:sSubPr>
                                    <m:e>
                                      <m:r>
                                        <m:rPr>
                                          <m:brk m:alnAt="7"/>
                                        </m:rPr>
                                        <a:rPr lang="da-DK" i="1">
                                          <a:latin typeface="Cambria Math" panose="02040503050406030204" pitchFamily="18" charset="0"/>
                                        </a:rPr>
                                        <m:t>𝑡</m:t>
                                      </m:r>
                                    </m:e>
                                    <m:sub>
                                      <m:r>
                                        <m:rPr>
                                          <m:brk m:alnAt="7"/>
                                        </m:rPr>
                                        <a:rPr lang="da-DK" i="1">
                                          <a:latin typeface="Cambria Math" panose="02040503050406030204" pitchFamily="18" charset="0"/>
                                        </a:rPr>
                                        <m:t>𝑖</m:t>
                                      </m:r>
                                    </m:sub>
                                  </m:sSub>
                                  <m:r>
                                    <m:rPr>
                                      <m:brk m:alnAt="7"/>
                                    </m:rPr>
                                    <a:rPr lang="da-DK" i="1">
                                      <a:latin typeface="Cambria Math" panose="02040503050406030204" pitchFamily="18" charset="0"/>
                                      <a:ea typeface="Cambria Math" panose="02040503050406030204" pitchFamily="18" charset="0"/>
                                    </a:rPr>
                                    <m:t>∈</m:t>
                                  </m:r>
                                  <m:r>
                                    <a:rPr lang="da-DK" i="1">
                                      <a:latin typeface="Cambria Math" panose="02040503050406030204" pitchFamily="18" charset="0"/>
                                      <a:ea typeface="Cambria Math" panose="02040503050406030204" pitchFamily="18" charset="0"/>
                                    </a:rPr>
                                    <m:t>𝐷</m:t>
                                  </m:r>
                                </m:sub>
                                <m:sup/>
                                <m:e>
                                  <m:sSub>
                                    <m:sSubPr>
                                      <m:ctrlPr>
                                        <a:rPr lang="da-DK" i="1">
                                          <a:latin typeface="Cambria Math" panose="02040503050406030204" pitchFamily="18" charset="0"/>
                                        </a:rPr>
                                      </m:ctrlPr>
                                    </m:sSubPr>
                                    <m:e>
                                      <m:r>
                                        <a:rPr lang="da-DK" i="1">
                                          <a:latin typeface="Cambria Math" panose="02040503050406030204" pitchFamily="18" charset="0"/>
                                        </a:rPr>
                                        <m:t>𝑦</m:t>
                                      </m:r>
                                    </m:e>
                                    <m:sub>
                                      <m:r>
                                        <a:rPr lang="da-DK" i="1">
                                          <a:latin typeface="Cambria Math" panose="02040503050406030204" pitchFamily="18" charset="0"/>
                                        </a:rPr>
                                        <m:t>𝑖</m:t>
                                      </m:r>
                                    </m:sub>
                                  </m:sSub>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𝑖𝑗</m:t>
                                      </m:r>
                                    </m:sub>
                                  </m:sSub>
                                </m:e>
                              </m:nary>
                            </m:e>
                          </m:d>
                        </m:e>
                      </m:nary>
                      <m:sSub>
                        <m:sSubPr>
                          <m:ctrlPr>
                            <a:rPr lang="da-DK" b="0" i="1" smtClean="0">
                              <a:latin typeface="Cambria Math" panose="02040503050406030204" pitchFamily="18" charset="0"/>
                            </a:rPr>
                          </m:ctrlPr>
                        </m:sSubPr>
                        <m:e>
                          <m:r>
                            <a:rPr lang="da-DK" b="0" i="1" smtClean="0">
                              <a:latin typeface="Cambria Math" panose="02040503050406030204" pitchFamily="18" charset="0"/>
                            </a:rPr>
                            <m:t>𝑤</m:t>
                          </m:r>
                        </m:e>
                        <m:sub>
                          <m:r>
                            <a:rPr lang="da-DK" b="0" i="1" smtClean="0">
                              <a:latin typeface="Cambria Math" panose="02040503050406030204" pitchFamily="18" charset="0"/>
                            </a:rPr>
                            <m:t>𝑗</m:t>
                          </m:r>
                        </m:sub>
                      </m:sSub>
                      <m:r>
                        <a:rPr lang="da-DK" b="0" i="1" smtClean="0">
                          <a:latin typeface="Cambria Math" panose="02040503050406030204" pitchFamily="18" charset="0"/>
                        </a:rPr>
                        <m:t>+</m:t>
                      </m:r>
                      <m:nary>
                        <m:naryPr>
                          <m:chr m:val="∑"/>
                          <m:supHide m:val="on"/>
                          <m:ctrlPr>
                            <a:rPr lang="da-DK" b="0" i="1" smtClean="0">
                              <a:latin typeface="Cambria Math" panose="02040503050406030204" pitchFamily="18" charset="0"/>
                            </a:rPr>
                          </m:ctrlPr>
                        </m:naryPr>
                        <m:sub>
                          <m:r>
                            <m:rPr>
                              <m:brk m:alnAt="7"/>
                            </m:rPr>
                            <a:rPr lang="da-DK" b="0" i="1" smtClean="0">
                              <a:latin typeface="Cambria Math" panose="02040503050406030204" pitchFamily="18" charset="0"/>
                            </a:rPr>
                            <m:t>1</m:t>
                          </m:r>
                          <m:r>
                            <a:rPr lang="da-DK" b="0" i="1" smtClean="0">
                              <a:latin typeface="Cambria Math" panose="02040503050406030204" pitchFamily="18" charset="0"/>
                            </a:rPr>
                            <m:t>≤</m:t>
                          </m:r>
                          <m:r>
                            <a:rPr lang="da-DK" b="0" i="1" smtClean="0">
                              <a:latin typeface="Cambria Math" panose="02040503050406030204" pitchFamily="18" charset="0"/>
                            </a:rPr>
                            <m:t>𝑗</m:t>
                          </m:r>
                          <m:r>
                            <a:rPr lang="da-DK" b="0" i="1" smtClean="0">
                              <a:latin typeface="Cambria Math" panose="02040503050406030204" pitchFamily="18" charset="0"/>
                            </a:rPr>
                            <m:t>,</m:t>
                          </m:r>
                          <m:r>
                            <a:rPr lang="da-DK" b="0" i="1" smtClean="0">
                              <a:latin typeface="Cambria Math" panose="02040503050406030204" pitchFamily="18" charset="0"/>
                            </a:rPr>
                            <m:t>𝑙</m:t>
                          </m:r>
                          <m:r>
                            <a:rPr lang="da-DK" b="0" i="1" smtClean="0">
                              <a:latin typeface="Cambria Math" panose="02040503050406030204" pitchFamily="18" charset="0"/>
                            </a:rPr>
                            <m:t>≤</m:t>
                          </m:r>
                          <m:r>
                            <a:rPr lang="da-DK" b="0" i="1" smtClean="0">
                              <a:latin typeface="Cambria Math" panose="02040503050406030204" pitchFamily="18" charset="0"/>
                            </a:rPr>
                            <m:t>𝑑</m:t>
                          </m:r>
                        </m:sub>
                        <m:sup/>
                        <m:e>
                          <m:d>
                            <m:dPr>
                              <m:ctrlPr>
                                <a:rPr lang="da-DK" b="0" i="1" smtClean="0">
                                  <a:latin typeface="Cambria Math" panose="02040503050406030204" pitchFamily="18" charset="0"/>
                                </a:rPr>
                              </m:ctrlPr>
                            </m:dPr>
                            <m:e>
                              <m:nary>
                                <m:naryPr>
                                  <m:chr m:val="∑"/>
                                  <m:supHide m:val="on"/>
                                  <m:ctrlPr>
                                    <a:rPr lang="da-DK" i="1">
                                      <a:latin typeface="Cambria Math" panose="02040503050406030204" pitchFamily="18" charset="0"/>
                                    </a:rPr>
                                  </m:ctrlPr>
                                </m:naryPr>
                                <m:sub>
                                  <m:sSub>
                                    <m:sSubPr>
                                      <m:ctrlPr>
                                        <a:rPr lang="da-DK" i="1">
                                          <a:latin typeface="Cambria Math" panose="02040503050406030204" pitchFamily="18" charset="0"/>
                                        </a:rPr>
                                      </m:ctrlPr>
                                    </m:sSubPr>
                                    <m:e>
                                      <m:r>
                                        <m:rPr>
                                          <m:brk m:alnAt="7"/>
                                        </m:rPr>
                                        <a:rPr lang="da-DK" i="1">
                                          <a:latin typeface="Cambria Math" panose="02040503050406030204" pitchFamily="18" charset="0"/>
                                        </a:rPr>
                                        <m:t>𝑡</m:t>
                                      </m:r>
                                    </m:e>
                                    <m:sub>
                                      <m:r>
                                        <m:rPr>
                                          <m:brk m:alnAt="7"/>
                                        </m:rPr>
                                        <a:rPr lang="da-DK" i="1">
                                          <a:latin typeface="Cambria Math" panose="02040503050406030204" pitchFamily="18" charset="0"/>
                                        </a:rPr>
                                        <m:t>𝑖</m:t>
                                      </m:r>
                                    </m:sub>
                                  </m:sSub>
                                  <m:r>
                                    <m:rPr>
                                      <m:brk m:alnAt="7"/>
                                    </m:rPr>
                                    <a:rPr lang="da-DK" i="1">
                                      <a:latin typeface="Cambria Math" panose="02040503050406030204" pitchFamily="18" charset="0"/>
                                      <a:ea typeface="Cambria Math" panose="02040503050406030204" pitchFamily="18" charset="0"/>
                                    </a:rPr>
                                    <m:t>∈</m:t>
                                  </m:r>
                                  <m:r>
                                    <a:rPr lang="da-DK" i="1">
                                      <a:latin typeface="Cambria Math" panose="02040503050406030204" pitchFamily="18" charset="0"/>
                                      <a:ea typeface="Cambria Math" panose="02040503050406030204" pitchFamily="18" charset="0"/>
                                    </a:rPr>
                                    <m:t>𝐷</m:t>
                                  </m:r>
                                </m:sub>
                                <m:sup/>
                                <m:e>
                                  <m:sSub>
                                    <m:sSubPr>
                                      <m:ctrlPr>
                                        <a:rPr lang="da-DK" i="1">
                                          <a:latin typeface="Cambria Math" panose="02040503050406030204" pitchFamily="18" charset="0"/>
                                        </a:rPr>
                                      </m:ctrlPr>
                                    </m:sSubPr>
                                    <m:e>
                                      <m:r>
                                        <a:rPr lang="da-DK" b="0" i="1" smtClean="0">
                                          <a:latin typeface="Cambria Math" panose="02040503050406030204" pitchFamily="18" charset="0"/>
                                        </a:rPr>
                                        <m:t>𝑥</m:t>
                                      </m:r>
                                    </m:e>
                                    <m:sub>
                                      <m:r>
                                        <a:rPr lang="da-DK" i="1">
                                          <a:latin typeface="Cambria Math" panose="02040503050406030204" pitchFamily="18" charset="0"/>
                                        </a:rPr>
                                        <m:t>𝑖</m:t>
                                      </m:r>
                                      <m:r>
                                        <a:rPr lang="da-DK" b="0" i="1" smtClean="0">
                                          <a:latin typeface="Cambria Math" panose="02040503050406030204" pitchFamily="18" charset="0"/>
                                        </a:rPr>
                                        <m:t>𝑗</m:t>
                                      </m:r>
                                    </m:sub>
                                  </m:sSub>
                                  <m:sSub>
                                    <m:sSubPr>
                                      <m:ctrlPr>
                                        <a:rPr lang="da-DK" i="1">
                                          <a:latin typeface="Cambria Math" panose="02040503050406030204" pitchFamily="18" charset="0"/>
                                        </a:rPr>
                                      </m:ctrlPr>
                                    </m:sSubPr>
                                    <m:e>
                                      <m:r>
                                        <a:rPr lang="da-DK" i="1">
                                          <a:latin typeface="Cambria Math" panose="02040503050406030204" pitchFamily="18" charset="0"/>
                                        </a:rPr>
                                        <m:t>𝑥</m:t>
                                      </m:r>
                                    </m:e>
                                    <m:sub>
                                      <m:r>
                                        <a:rPr lang="da-DK" i="1">
                                          <a:latin typeface="Cambria Math" panose="02040503050406030204" pitchFamily="18" charset="0"/>
                                        </a:rPr>
                                        <m:t>𝑖</m:t>
                                      </m:r>
                                      <m:r>
                                        <a:rPr lang="da-DK" b="0" i="1" smtClean="0">
                                          <a:latin typeface="Cambria Math" panose="02040503050406030204" pitchFamily="18" charset="0"/>
                                        </a:rPr>
                                        <m:t>𝑙</m:t>
                                      </m:r>
                                    </m:sub>
                                  </m:sSub>
                                </m:e>
                              </m:nary>
                            </m:e>
                          </m:d>
                        </m:e>
                      </m:nary>
                      <m:sSub>
                        <m:sSubPr>
                          <m:ctrlPr>
                            <a:rPr lang="da-DK" b="0" i="1" smtClean="0">
                              <a:latin typeface="Cambria Math" panose="02040503050406030204" pitchFamily="18" charset="0"/>
                            </a:rPr>
                          </m:ctrlPr>
                        </m:sSubPr>
                        <m:e>
                          <m:r>
                            <a:rPr lang="da-DK" b="0" i="1" smtClean="0">
                              <a:latin typeface="Cambria Math" panose="02040503050406030204" pitchFamily="18" charset="0"/>
                            </a:rPr>
                            <m:t>𝑤</m:t>
                          </m:r>
                        </m:e>
                        <m:sub>
                          <m:r>
                            <a:rPr lang="da-DK" b="0" i="1" smtClean="0">
                              <a:latin typeface="Cambria Math" panose="02040503050406030204" pitchFamily="18" charset="0"/>
                            </a:rPr>
                            <m:t>𝑗</m:t>
                          </m:r>
                        </m:sub>
                      </m:sSub>
                      <m:sSub>
                        <m:sSubPr>
                          <m:ctrlPr>
                            <a:rPr lang="da-DK" b="0" i="1" smtClean="0">
                              <a:latin typeface="Cambria Math" panose="02040503050406030204" pitchFamily="18" charset="0"/>
                            </a:rPr>
                          </m:ctrlPr>
                        </m:sSubPr>
                        <m:e>
                          <m:r>
                            <a:rPr lang="da-DK" b="0" i="1" smtClean="0">
                              <a:latin typeface="Cambria Math" panose="02040503050406030204" pitchFamily="18" charset="0"/>
                            </a:rPr>
                            <m:t>𝑤</m:t>
                          </m:r>
                        </m:e>
                        <m:sub>
                          <m:r>
                            <a:rPr lang="da-DK" b="0" i="1" smtClean="0">
                              <a:latin typeface="Cambria Math" panose="02040503050406030204" pitchFamily="18" charset="0"/>
                            </a:rPr>
                            <m:t>𝑙</m:t>
                          </m:r>
                        </m:sub>
                      </m:sSub>
                    </m:oMath>
                  </m:oMathPara>
                </a14:m>
                <a:endParaRPr lang="en-GB" dirty="0" smtClean="0"/>
              </a:p>
              <a:p>
                <a:r>
                  <a:rPr lang="en-GB" dirty="0" smtClean="0"/>
                  <a:t>Add Laplacian noise</a:t>
                </a:r>
                <a:endParaRPr lang="en-GB" dirty="0"/>
              </a:p>
              <a:p>
                <a:pPr marL="0" indent="0">
                  <a:buNone/>
                </a:pPr>
                <a14:m>
                  <m:oMathPara xmlns:m="http://schemas.openxmlformats.org/officeDocument/2006/math">
                    <m:oMathParaPr>
                      <m:jc m:val="centerGroup"/>
                    </m:oMathParaPr>
                    <m:oMath xmlns:m="http://schemas.openxmlformats.org/officeDocument/2006/math">
                      <m:acc>
                        <m:accPr>
                          <m:chr m:val="̅"/>
                          <m:ctrlPr>
                            <a:rPr lang="da-DK" i="1" smtClean="0">
                              <a:latin typeface="Cambria Math" panose="02040503050406030204" pitchFamily="18" charset="0"/>
                            </a:rPr>
                          </m:ctrlPr>
                        </m:accPr>
                        <m:e>
                          <m:sSub>
                            <m:sSubPr>
                              <m:ctrlPr>
                                <a:rPr lang="da-DK" i="1">
                                  <a:latin typeface="Cambria Math" panose="02040503050406030204" pitchFamily="18" charset="0"/>
                                </a:rPr>
                              </m:ctrlPr>
                            </m:sSubPr>
                            <m:e>
                              <m:r>
                                <a:rPr lang="da-DK" i="1">
                                  <a:latin typeface="Cambria Math" panose="02040503050406030204" pitchFamily="18" charset="0"/>
                                </a:rPr>
                                <m:t>𝑓</m:t>
                              </m:r>
                            </m:e>
                            <m:sub>
                              <m:r>
                                <a:rPr lang="da-DK" i="1">
                                  <a:latin typeface="Cambria Math" panose="02040503050406030204" pitchFamily="18" charset="0"/>
                                </a:rPr>
                                <m:t>𝐷</m:t>
                              </m:r>
                            </m:sub>
                          </m:sSub>
                        </m:e>
                      </m:acc>
                      <m:d>
                        <m:dPr>
                          <m:ctrlPr>
                            <a:rPr lang="da-DK" i="1">
                              <a:latin typeface="Cambria Math" panose="02040503050406030204" pitchFamily="18" charset="0"/>
                            </a:rPr>
                          </m:ctrlPr>
                        </m:dPr>
                        <m:e>
                          <m:r>
                            <a:rPr lang="da-DK" i="1">
                              <a:latin typeface="Cambria Math" panose="02040503050406030204" pitchFamily="18" charset="0"/>
                            </a:rPr>
                            <m:t>𝑤</m:t>
                          </m:r>
                        </m:e>
                      </m:d>
                      <m:r>
                        <a:rPr lang="da-DK" b="0" i="1" smtClean="0">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𝑓</m:t>
                          </m:r>
                        </m:e>
                        <m:sub>
                          <m:r>
                            <a:rPr lang="da-DK" i="1">
                              <a:latin typeface="Cambria Math" panose="02040503050406030204" pitchFamily="18" charset="0"/>
                            </a:rPr>
                            <m:t>𝐷</m:t>
                          </m:r>
                        </m:sub>
                      </m:sSub>
                      <m:d>
                        <m:dPr>
                          <m:ctrlPr>
                            <a:rPr lang="da-DK" i="1">
                              <a:latin typeface="Cambria Math" panose="02040503050406030204" pitchFamily="18" charset="0"/>
                            </a:rPr>
                          </m:ctrlPr>
                        </m:dPr>
                        <m:e>
                          <m:r>
                            <a:rPr lang="da-DK" i="1">
                              <a:latin typeface="Cambria Math" panose="02040503050406030204" pitchFamily="18" charset="0"/>
                            </a:rPr>
                            <m:t>𝑤</m:t>
                          </m:r>
                        </m:e>
                      </m:d>
                      <m:r>
                        <a:rPr lang="da-DK" b="0" i="1" smtClean="0">
                          <a:latin typeface="Cambria Math" panose="02040503050406030204" pitchFamily="18" charset="0"/>
                        </a:rPr>
                        <m:t>+</m:t>
                      </m:r>
                      <m:r>
                        <a:rPr lang="da-DK" b="0" i="1" smtClean="0">
                          <a:latin typeface="Cambria Math" panose="02040503050406030204" pitchFamily="18" charset="0"/>
                        </a:rPr>
                        <m:t>𝐿𝑎𝑝</m:t>
                      </m:r>
                      <m:d>
                        <m:dPr>
                          <m:ctrlPr>
                            <a:rPr lang="da-DK" b="0" i="1" smtClean="0">
                              <a:latin typeface="Cambria Math" panose="02040503050406030204" pitchFamily="18" charset="0"/>
                            </a:rPr>
                          </m:ctrlPr>
                        </m:dPr>
                        <m:e>
                          <m:f>
                            <m:fPr>
                              <m:ctrlPr>
                                <a:rPr lang="da-DK" b="0" i="1" smtClean="0">
                                  <a:latin typeface="Cambria Math" panose="02040503050406030204" pitchFamily="18" charset="0"/>
                                </a:rPr>
                              </m:ctrlPr>
                            </m:fPr>
                            <m:num>
                              <m:r>
                                <m:rPr>
                                  <m:sty m:val="p"/>
                                </m:rPr>
                                <a:rPr lang="da-DK">
                                  <a:latin typeface="Cambria Math" panose="02040503050406030204" pitchFamily="18" charset="0"/>
                                </a:rPr>
                                <m:t>Δ</m:t>
                              </m:r>
                              <m:r>
                                <a:rPr lang="da-DK" i="1">
                                  <a:latin typeface="Cambria Math" panose="02040503050406030204" pitchFamily="18" charset="0"/>
                                </a:rPr>
                                <m:t>𝑓</m:t>
                              </m:r>
                            </m:num>
                            <m:den>
                              <m:r>
                                <a:rPr lang="da-DK" b="0" i="1" smtClean="0">
                                  <a:latin typeface="Cambria Math" panose="02040503050406030204" pitchFamily="18" charset="0"/>
                                </a:rPr>
                                <m:t>𝜖</m:t>
                              </m:r>
                            </m:den>
                          </m:f>
                        </m:e>
                      </m:d>
                    </m:oMath>
                  </m:oMathPara>
                </a14:m>
                <a:endParaRPr lang="en-GB" dirty="0" smtClean="0"/>
              </a:p>
              <a:p>
                <a:r>
                  <a:rPr lang="en-GB" dirty="0" smtClean="0"/>
                  <a:t>Optimize for w</a:t>
                </a:r>
                <a:endParaRPr lang="en-GB" dirty="0"/>
              </a:p>
              <a:p>
                <a:pPr marL="0" indent="0">
                  <a:buNone/>
                </a:pPr>
                <a14:m>
                  <m:oMathPara xmlns:m="http://schemas.openxmlformats.org/officeDocument/2006/math">
                    <m:oMathParaPr>
                      <m:jc m:val="centerGroup"/>
                    </m:oMathParaPr>
                    <m:oMath xmlns:m="http://schemas.openxmlformats.org/officeDocument/2006/math">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𝑤</m:t>
                          </m:r>
                        </m:e>
                      </m:acc>
                      <m:r>
                        <a:rPr lang="da-DK" b="0" i="1" smtClean="0">
                          <a:latin typeface="Cambria Math" panose="02040503050406030204" pitchFamily="18" charset="0"/>
                        </a:rPr>
                        <m:t>=</m:t>
                      </m:r>
                      <m:func>
                        <m:funcPr>
                          <m:ctrlPr>
                            <a:rPr lang="da-DK" b="0" i="1" smtClean="0">
                              <a:latin typeface="Cambria Math" panose="02040503050406030204" pitchFamily="18" charset="0"/>
                            </a:rPr>
                          </m:ctrlPr>
                        </m:funcPr>
                        <m:fName>
                          <m:limLow>
                            <m:limLowPr>
                              <m:ctrlPr>
                                <a:rPr lang="da-DK" b="0" i="1" smtClean="0">
                                  <a:latin typeface="Cambria Math" panose="02040503050406030204" pitchFamily="18" charset="0"/>
                                </a:rPr>
                              </m:ctrlPr>
                            </m:limLowPr>
                            <m:e>
                              <m:r>
                                <m:rPr>
                                  <m:sty m:val="p"/>
                                </m:rPr>
                                <a:rPr lang="da-DK" b="0" i="0" smtClean="0">
                                  <a:latin typeface="Cambria Math" panose="02040503050406030204" pitchFamily="18" charset="0"/>
                                </a:rPr>
                                <m:t>min</m:t>
                              </m:r>
                            </m:e>
                            <m:lim>
                              <m:r>
                                <a:rPr lang="da-DK" b="0" i="1" smtClean="0">
                                  <a:latin typeface="Cambria Math" panose="02040503050406030204" pitchFamily="18" charset="0"/>
                                </a:rPr>
                                <m:t>𝑤</m:t>
                              </m:r>
                            </m:lim>
                          </m:limLow>
                        </m:fName>
                        <m:e>
                          <m:acc>
                            <m:accPr>
                              <m:chr m:val="̅"/>
                              <m:ctrlPr>
                                <a:rPr lang="da-DK" i="1">
                                  <a:latin typeface="Cambria Math" panose="02040503050406030204" pitchFamily="18" charset="0"/>
                                </a:rPr>
                              </m:ctrlPr>
                            </m:accPr>
                            <m:e>
                              <m:sSub>
                                <m:sSubPr>
                                  <m:ctrlPr>
                                    <a:rPr lang="da-DK" i="1">
                                      <a:latin typeface="Cambria Math" panose="02040503050406030204" pitchFamily="18" charset="0"/>
                                    </a:rPr>
                                  </m:ctrlPr>
                                </m:sSubPr>
                                <m:e>
                                  <m:r>
                                    <a:rPr lang="da-DK" i="1">
                                      <a:latin typeface="Cambria Math" panose="02040503050406030204" pitchFamily="18" charset="0"/>
                                    </a:rPr>
                                    <m:t>𝑓</m:t>
                                  </m:r>
                                </m:e>
                                <m:sub>
                                  <m:r>
                                    <a:rPr lang="da-DK" i="1">
                                      <a:latin typeface="Cambria Math" panose="02040503050406030204" pitchFamily="18" charset="0"/>
                                    </a:rPr>
                                    <m:t>𝐷</m:t>
                                  </m:r>
                                </m:sub>
                              </m:sSub>
                            </m:e>
                          </m:acc>
                          <m:d>
                            <m:dPr>
                              <m:ctrlPr>
                                <a:rPr lang="da-DK" i="1">
                                  <a:latin typeface="Cambria Math" panose="02040503050406030204" pitchFamily="18" charset="0"/>
                                </a:rPr>
                              </m:ctrlPr>
                            </m:dPr>
                            <m:e>
                              <m:r>
                                <a:rPr lang="da-DK" i="1">
                                  <a:latin typeface="Cambria Math" panose="02040503050406030204" pitchFamily="18" charset="0"/>
                                </a:rPr>
                                <m:t>𝑤</m:t>
                              </m:r>
                            </m:e>
                          </m:d>
                        </m:e>
                      </m:func>
                    </m:oMath>
                  </m:oMathPara>
                </a14:m>
                <a:endParaRPr lang="en-GB" dirty="0" smtClean="0"/>
              </a:p>
              <a:p>
                <a:pPr marL="0" indent="0">
                  <a:buNone/>
                </a:pPr>
                <a:endParaRPr lang="en-GB" dirty="0"/>
              </a:p>
              <a:p>
                <a:r>
                  <a:rPr lang="en-GB" dirty="0" smtClean="0"/>
                  <a:t>w is the coefficients for the linear regression. A higher </a:t>
                </a:r>
                <a14:m>
                  <m:oMath xmlns:m="http://schemas.openxmlformats.org/officeDocument/2006/math">
                    <m:r>
                      <a:rPr lang="da-DK" i="1">
                        <a:latin typeface="Cambria Math" panose="02040503050406030204" pitchFamily="18" charset="0"/>
                      </a:rPr>
                      <m:t>𝜖</m:t>
                    </m:r>
                  </m:oMath>
                </a14:m>
                <a:r>
                  <a:rPr lang="en-GB" dirty="0" smtClean="0"/>
                  <a:t> is less noise and a worse privacy rating for the same data set.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3" t="-1654"/>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13</a:t>
            </a:fld>
            <a:endParaRPr lang="da-DK" dirty="0"/>
          </a:p>
        </p:txBody>
      </p:sp>
    </p:spTree>
    <p:extLst>
      <p:ext uri="{BB962C8B-B14F-4D97-AF65-F5344CB8AC3E}">
        <p14:creationId xmlns:p14="http://schemas.microsoft.com/office/powerpoint/2010/main" val="2248880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of </a:t>
            </a:r>
            <a:r>
              <a:rPr lang="en-GB" dirty="0"/>
              <a:t>Functional </a:t>
            </a:r>
            <a:r>
              <a:rPr lang="en-GB" dirty="0" smtClean="0"/>
              <a:t>Mechanism for linear regression</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088" y="1449388"/>
            <a:ext cx="9591673" cy="4795837"/>
          </a:xfrm>
        </p:spPr>
      </p:pic>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14</a:t>
            </a:fld>
            <a:endParaRPr lang="da-DK" dirty="0"/>
          </a:p>
        </p:txBody>
      </p:sp>
    </p:spTree>
    <p:extLst>
      <p:ext uri="{BB962C8B-B14F-4D97-AF65-F5344CB8AC3E}">
        <p14:creationId xmlns:p14="http://schemas.microsoft.com/office/powerpoint/2010/main" val="3461372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of ??? for logistic regression</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15</a:t>
            </a:fld>
            <a:endParaRPr lang="da-DK" dirty="0"/>
          </a:p>
        </p:txBody>
      </p:sp>
    </p:spTree>
    <p:extLst>
      <p:ext uri="{BB962C8B-B14F-4D97-AF65-F5344CB8AC3E}">
        <p14:creationId xmlns:p14="http://schemas.microsoft.com/office/powerpoint/2010/main" val="204001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of Non-private </a:t>
            </a:r>
            <a:r>
              <a:rPr lang="en-GB" dirty="0" err="1" smtClean="0"/>
              <a:t>rasch</a:t>
            </a:r>
            <a:r>
              <a:rPr lang="en-GB" dirty="0" smtClean="0"/>
              <a:t> model</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16</a:t>
            </a:fld>
            <a:endParaRPr lang="da-DK" dirty="0"/>
          </a:p>
        </p:txBody>
      </p:sp>
    </p:spTree>
    <p:extLst>
      <p:ext uri="{BB962C8B-B14F-4D97-AF65-F5344CB8AC3E}">
        <p14:creationId xmlns:p14="http://schemas.microsoft.com/office/powerpoint/2010/main" val="1541119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dirty="0" smtClean="0"/>
              <a:t>Motivation</a:t>
            </a:r>
            <a:endParaRPr lang="da-DK" dirty="0"/>
          </a:p>
        </p:txBody>
      </p:sp>
      <p:sp>
        <p:nvSpPr>
          <p:cNvPr id="9" name="Content Placeholder 8"/>
          <p:cNvSpPr>
            <a:spLocks noGrp="1"/>
          </p:cNvSpPr>
          <p:nvPr>
            <p:ph idx="1"/>
          </p:nvPr>
        </p:nvSpPr>
        <p:spPr/>
        <p:txBody>
          <a:bodyPr/>
          <a:lstStyle/>
          <a:p>
            <a:pPr marL="0" indent="0">
              <a:buNone/>
            </a:pPr>
            <a:r>
              <a:rPr lang="en-US" dirty="0" smtClean="0"/>
              <a:t>The backbone of a lot of medical and social studies is the access and use of personal data from the participants in the study. But for people to be willing to participate in these studies their privacy should be ensured. The privacy here is the individual privacy defined </a:t>
            </a:r>
            <a:r>
              <a:rPr lang="en-US" dirty="0"/>
              <a:t>as </a:t>
            </a:r>
            <a:r>
              <a:rPr lang="en-US" dirty="0" smtClean="0"/>
              <a:t>information that can be used to identify an individual in the study.</a:t>
            </a:r>
          </a:p>
          <a:p>
            <a:pPr marL="0" indent="0">
              <a:buNone/>
            </a:pPr>
            <a:endParaRPr lang="en-US" dirty="0"/>
          </a:p>
          <a:p>
            <a:pPr marL="0" indent="0">
              <a:buNone/>
            </a:pPr>
            <a:r>
              <a:rPr lang="en-US" dirty="0" smtClean="0"/>
              <a:t> </a:t>
            </a:r>
            <a:r>
              <a:rPr lang="en-US" dirty="0"/>
              <a:t>The traditional approach is to simply remove from the database any information which obviously identifies an individual. This approach isn’t always a good idea. Even if the remaining fields don’t provide enough information on their own to identify an individual, together they might give too much information when combined. </a:t>
            </a:r>
            <a:r>
              <a:rPr lang="en-US" dirty="0" smtClean="0"/>
              <a:t>Examples of this has been seen.</a:t>
            </a:r>
          </a:p>
          <a:p>
            <a:pPr marL="0" indent="0">
              <a:buNone/>
            </a:pPr>
            <a:endParaRPr lang="en-US" dirty="0" smtClean="0"/>
          </a:p>
          <a:p>
            <a:pPr marL="0" indent="0">
              <a:buNone/>
            </a:pPr>
            <a:r>
              <a:rPr lang="en-US" dirty="0" smtClean="0"/>
              <a:t> Therefore differential privacy is useful as it allows for the release of test results pertaining to the population without revealing information about an individual. The idea is that the outcome </a:t>
            </a:r>
            <a:r>
              <a:rPr lang="en-US" dirty="0"/>
              <a:t>of any analysis </a:t>
            </a:r>
            <a:r>
              <a:rPr lang="en-US" dirty="0" smtClean="0"/>
              <a:t>should essentially be </a:t>
            </a:r>
            <a:r>
              <a:rPr lang="en-US" dirty="0"/>
              <a:t>equally likely, independent of whether any individual joins, or refrains from joining, the dataset.</a:t>
            </a:r>
          </a:p>
          <a:p>
            <a:pPr marL="0" indent="0">
              <a:buNone/>
            </a:pPr>
            <a:endParaRPr lang="en-US" dirty="0"/>
          </a:p>
        </p:txBody>
      </p:sp>
      <p:sp>
        <p:nvSpPr>
          <p:cNvPr id="5" name="Date_CustomB"/>
          <p:cNvSpPr>
            <a:spLocks noGrp="1"/>
          </p:cNvSpPr>
          <p:nvPr>
            <p:ph type="dt" sz="half" idx="10"/>
          </p:nvPr>
        </p:nvSpPr>
        <p:spPr/>
        <p:txBody>
          <a:bodyPr/>
          <a:lstStyle/>
          <a:p>
            <a:r>
              <a:rPr lang="da-DK" dirty="0"/>
              <a:t>5. april 2018</a:t>
            </a:r>
          </a:p>
        </p:txBody>
      </p:sp>
      <p:sp>
        <p:nvSpPr>
          <p:cNvPr id="4" name="Slide Number Placeholder 3"/>
          <p:cNvSpPr>
            <a:spLocks noGrp="1"/>
          </p:cNvSpPr>
          <p:nvPr>
            <p:ph type="sldNum" sz="quarter" idx="12"/>
          </p:nvPr>
        </p:nvSpPr>
        <p:spPr/>
        <p:txBody>
          <a:bodyPr/>
          <a:lstStyle/>
          <a:p>
            <a:fld id="{103EA872-A674-449B-A120-B97244F8E91D}" type="slidenum">
              <a:rPr lang="da-DK" smtClean="0"/>
              <a:pPr/>
              <a:t>2</a:t>
            </a:fld>
            <a:endParaRPr lang="da-DK" dirty="0"/>
          </a:p>
        </p:txBody>
      </p:sp>
      <p:sp>
        <p:nvSpPr>
          <p:cNvPr id="10" name="FLD_Presentation Title"/>
          <p:cNvSpPr>
            <a:spLocks noGrp="1"/>
          </p:cNvSpPr>
          <p:nvPr>
            <p:ph type="ftr" sz="quarter" idx="11"/>
          </p:nvPr>
        </p:nvSpPr>
        <p:spPr/>
        <p:txBody>
          <a:bodyPr/>
          <a:lstStyle/>
          <a:p>
            <a:endParaRPr lang="da-DK" dirty="0"/>
          </a:p>
        </p:txBody>
      </p:sp>
    </p:spTree>
    <p:custDataLst>
      <p:tags r:id="rId1"/>
    </p:custDataLst>
    <p:extLst>
      <p:ext uri="{BB962C8B-B14F-4D97-AF65-F5344CB8AC3E}">
        <p14:creationId xmlns:p14="http://schemas.microsoft.com/office/powerpoint/2010/main" val="1796381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dirty="0" err="1" smtClean="0"/>
              <a:t>Overview</a:t>
            </a:r>
            <a:endParaRPr lang="da-DK" dirty="0"/>
          </a:p>
        </p:txBody>
      </p:sp>
      <p:sp>
        <p:nvSpPr>
          <p:cNvPr id="9" name="Content Placeholder 8"/>
          <p:cNvSpPr>
            <a:spLocks noGrp="1"/>
          </p:cNvSpPr>
          <p:nvPr>
            <p:ph idx="1"/>
          </p:nvPr>
        </p:nvSpPr>
        <p:spPr/>
        <p:txBody>
          <a:bodyPr/>
          <a:lstStyle/>
          <a:p>
            <a:r>
              <a:rPr lang="da-DK" dirty="0" err="1" smtClean="0"/>
              <a:t>Theory</a:t>
            </a:r>
            <a:endParaRPr lang="da-DK" dirty="0" smtClean="0"/>
          </a:p>
          <a:p>
            <a:pPr lvl="1"/>
            <a:r>
              <a:rPr lang="da-DK" dirty="0" err="1" smtClean="0"/>
              <a:t>Differential</a:t>
            </a:r>
            <a:r>
              <a:rPr lang="da-DK" dirty="0" smtClean="0"/>
              <a:t> </a:t>
            </a:r>
            <a:r>
              <a:rPr lang="da-DK" dirty="0" err="1" smtClean="0"/>
              <a:t>Privacy</a:t>
            </a:r>
            <a:endParaRPr lang="da-DK" dirty="0" smtClean="0"/>
          </a:p>
          <a:p>
            <a:pPr lvl="1"/>
            <a:r>
              <a:rPr lang="da-DK" dirty="0" smtClean="0"/>
              <a:t>Rasch model</a:t>
            </a:r>
          </a:p>
          <a:p>
            <a:r>
              <a:rPr lang="da-DK" dirty="0" err="1" smtClean="0"/>
              <a:t>Metods</a:t>
            </a:r>
            <a:endParaRPr lang="da-DK" dirty="0" smtClean="0"/>
          </a:p>
          <a:p>
            <a:pPr lvl="1"/>
            <a:r>
              <a:rPr lang="da-DK" dirty="0" err="1" smtClean="0"/>
              <a:t>Functional</a:t>
            </a:r>
            <a:r>
              <a:rPr lang="da-DK" dirty="0" smtClean="0"/>
              <a:t> </a:t>
            </a:r>
            <a:r>
              <a:rPr lang="da-DK" dirty="0" err="1" smtClean="0"/>
              <a:t>Mechanism</a:t>
            </a:r>
            <a:endParaRPr lang="da-DK" dirty="0" smtClean="0"/>
          </a:p>
          <a:p>
            <a:pPr lvl="1"/>
            <a:r>
              <a:rPr lang="da-DK" dirty="0" smtClean="0"/>
              <a:t>???</a:t>
            </a:r>
          </a:p>
          <a:p>
            <a:pPr lvl="1"/>
            <a:r>
              <a:rPr lang="da-DK" dirty="0" smtClean="0"/>
              <a:t>Data sets</a:t>
            </a:r>
          </a:p>
          <a:p>
            <a:r>
              <a:rPr lang="da-DK" dirty="0" err="1" smtClean="0"/>
              <a:t>Results</a:t>
            </a:r>
            <a:endParaRPr lang="da-DK" dirty="0" smtClean="0"/>
          </a:p>
          <a:p>
            <a:pPr lvl="1"/>
            <a:r>
              <a:rPr lang="en-US" dirty="0"/>
              <a:t>Implementation of Functional Mechanism for linear </a:t>
            </a:r>
            <a:r>
              <a:rPr lang="en-US" dirty="0" smtClean="0"/>
              <a:t>regression</a:t>
            </a:r>
          </a:p>
          <a:p>
            <a:pPr lvl="1"/>
            <a:r>
              <a:rPr lang="en-US" dirty="0"/>
              <a:t>Implementation of ??? for logistic </a:t>
            </a:r>
            <a:r>
              <a:rPr lang="en-US" dirty="0" smtClean="0"/>
              <a:t>regression</a:t>
            </a:r>
          </a:p>
          <a:p>
            <a:pPr lvl="1"/>
            <a:r>
              <a:rPr lang="en-US" dirty="0"/>
              <a:t>Implementation of Non-private </a:t>
            </a:r>
            <a:r>
              <a:rPr lang="en-US" dirty="0" err="1"/>
              <a:t>rasch</a:t>
            </a:r>
            <a:r>
              <a:rPr lang="en-US" dirty="0"/>
              <a:t> model</a:t>
            </a:r>
            <a:endParaRPr lang="en-US" dirty="0" smtClean="0"/>
          </a:p>
          <a:p>
            <a:pPr lvl="1"/>
            <a:endParaRPr lang="da-DK" dirty="0"/>
          </a:p>
        </p:txBody>
      </p:sp>
      <p:sp>
        <p:nvSpPr>
          <p:cNvPr id="5" name="Date_CustomB"/>
          <p:cNvSpPr>
            <a:spLocks noGrp="1"/>
          </p:cNvSpPr>
          <p:nvPr>
            <p:ph type="dt" sz="half" idx="10"/>
          </p:nvPr>
        </p:nvSpPr>
        <p:spPr/>
        <p:txBody>
          <a:bodyPr/>
          <a:lstStyle/>
          <a:p>
            <a:r>
              <a:rPr lang="da-DK" dirty="0"/>
              <a:t>5. april 2018</a:t>
            </a:r>
          </a:p>
        </p:txBody>
      </p:sp>
      <p:sp>
        <p:nvSpPr>
          <p:cNvPr id="4" name="Slide Number Placeholder 3"/>
          <p:cNvSpPr>
            <a:spLocks noGrp="1"/>
          </p:cNvSpPr>
          <p:nvPr>
            <p:ph type="sldNum" sz="quarter" idx="12"/>
          </p:nvPr>
        </p:nvSpPr>
        <p:spPr/>
        <p:txBody>
          <a:bodyPr/>
          <a:lstStyle/>
          <a:p>
            <a:fld id="{103EA872-A674-449B-A120-B97244F8E91D}" type="slidenum">
              <a:rPr lang="da-DK" smtClean="0"/>
              <a:pPr/>
              <a:t>3</a:t>
            </a:fld>
            <a:endParaRPr lang="da-DK" dirty="0"/>
          </a:p>
        </p:txBody>
      </p:sp>
      <p:sp>
        <p:nvSpPr>
          <p:cNvPr id="10" name="FLD_Presentation Title"/>
          <p:cNvSpPr>
            <a:spLocks noGrp="1"/>
          </p:cNvSpPr>
          <p:nvPr>
            <p:ph type="ftr" sz="quarter" idx="11"/>
          </p:nvPr>
        </p:nvSpPr>
        <p:spPr/>
        <p:txBody>
          <a:bodyPr/>
          <a:lstStyle/>
          <a:p>
            <a:endParaRPr lang="da-DK" dirty="0"/>
          </a:p>
        </p:txBody>
      </p:sp>
    </p:spTree>
    <p:custDataLst>
      <p:tags r:id="rId1"/>
    </p:custDataLst>
    <p:extLst>
      <p:ext uri="{BB962C8B-B14F-4D97-AF65-F5344CB8AC3E}">
        <p14:creationId xmlns:p14="http://schemas.microsoft.com/office/powerpoint/2010/main" val="3814866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dirty="0" err="1" smtClean="0"/>
              <a:t>Overview</a:t>
            </a:r>
            <a:endParaRPr lang="da-DK" dirty="0"/>
          </a:p>
        </p:txBody>
      </p:sp>
      <p:sp>
        <p:nvSpPr>
          <p:cNvPr id="9" name="Content Placeholder 8"/>
          <p:cNvSpPr>
            <a:spLocks noGrp="1"/>
          </p:cNvSpPr>
          <p:nvPr>
            <p:ph idx="1"/>
          </p:nvPr>
        </p:nvSpPr>
        <p:spPr/>
        <p:txBody>
          <a:bodyPr/>
          <a:lstStyle/>
          <a:p>
            <a:r>
              <a:rPr lang="da-DK" dirty="0" err="1" smtClean="0"/>
              <a:t>Theory</a:t>
            </a:r>
            <a:endParaRPr lang="da-DK" dirty="0" smtClean="0"/>
          </a:p>
          <a:p>
            <a:pPr lvl="1"/>
            <a:r>
              <a:rPr lang="da-DK" dirty="0" err="1" smtClean="0"/>
              <a:t>Differential</a:t>
            </a:r>
            <a:r>
              <a:rPr lang="da-DK" dirty="0" smtClean="0"/>
              <a:t> </a:t>
            </a:r>
            <a:r>
              <a:rPr lang="da-DK" dirty="0" err="1" smtClean="0"/>
              <a:t>Privacy</a:t>
            </a:r>
            <a:endParaRPr lang="da-DK" dirty="0" smtClean="0"/>
          </a:p>
          <a:p>
            <a:pPr lvl="1"/>
            <a:r>
              <a:rPr lang="da-DK" dirty="0" smtClean="0"/>
              <a:t>Rasch model</a:t>
            </a:r>
          </a:p>
          <a:p>
            <a:r>
              <a:rPr lang="da-DK" dirty="0" err="1" smtClean="0">
                <a:solidFill>
                  <a:schemeClr val="tx1">
                    <a:lumMod val="50000"/>
                    <a:lumOff val="50000"/>
                  </a:schemeClr>
                </a:solidFill>
              </a:rPr>
              <a:t>Metods</a:t>
            </a:r>
            <a:endParaRPr lang="da-DK" dirty="0" smtClean="0">
              <a:solidFill>
                <a:schemeClr val="tx1">
                  <a:lumMod val="50000"/>
                  <a:lumOff val="50000"/>
                </a:schemeClr>
              </a:solidFill>
            </a:endParaRPr>
          </a:p>
          <a:p>
            <a:pPr lvl="1"/>
            <a:r>
              <a:rPr lang="da-DK" dirty="0" err="1" smtClean="0">
                <a:solidFill>
                  <a:schemeClr val="tx1">
                    <a:lumMod val="50000"/>
                    <a:lumOff val="50000"/>
                  </a:schemeClr>
                </a:solidFill>
              </a:rPr>
              <a:t>Functional</a:t>
            </a:r>
            <a:r>
              <a:rPr lang="da-DK" dirty="0" smtClean="0">
                <a:solidFill>
                  <a:schemeClr val="tx1">
                    <a:lumMod val="50000"/>
                    <a:lumOff val="50000"/>
                  </a:schemeClr>
                </a:solidFill>
              </a:rPr>
              <a:t> </a:t>
            </a:r>
            <a:r>
              <a:rPr lang="da-DK" dirty="0" err="1" smtClean="0">
                <a:solidFill>
                  <a:schemeClr val="tx1">
                    <a:lumMod val="50000"/>
                    <a:lumOff val="50000"/>
                  </a:schemeClr>
                </a:solidFill>
              </a:rPr>
              <a:t>Mechanism</a:t>
            </a:r>
            <a:endParaRPr lang="da-DK" dirty="0" smtClean="0">
              <a:solidFill>
                <a:schemeClr val="tx1">
                  <a:lumMod val="50000"/>
                  <a:lumOff val="50000"/>
                </a:schemeClr>
              </a:solidFill>
            </a:endParaRPr>
          </a:p>
          <a:p>
            <a:pPr lvl="1"/>
            <a:r>
              <a:rPr lang="da-DK" dirty="0" smtClean="0">
                <a:solidFill>
                  <a:schemeClr val="tx1">
                    <a:lumMod val="50000"/>
                    <a:lumOff val="50000"/>
                  </a:schemeClr>
                </a:solidFill>
              </a:rPr>
              <a:t>???</a:t>
            </a:r>
          </a:p>
          <a:p>
            <a:pPr lvl="1"/>
            <a:r>
              <a:rPr lang="da-DK" dirty="0" smtClean="0">
                <a:solidFill>
                  <a:schemeClr val="tx1">
                    <a:lumMod val="50000"/>
                    <a:lumOff val="50000"/>
                  </a:schemeClr>
                </a:solidFill>
              </a:rPr>
              <a:t>Data sets</a:t>
            </a:r>
          </a:p>
          <a:p>
            <a:r>
              <a:rPr lang="da-DK" dirty="0" err="1" smtClean="0">
                <a:solidFill>
                  <a:schemeClr val="tx1">
                    <a:lumMod val="50000"/>
                    <a:lumOff val="50000"/>
                  </a:schemeClr>
                </a:solidFill>
              </a:rPr>
              <a:t>Results</a:t>
            </a:r>
            <a:endParaRPr lang="da-DK" dirty="0" smtClean="0">
              <a:solidFill>
                <a:schemeClr val="tx1">
                  <a:lumMod val="50000"/>
                  <a:lumOff val="50000"/>
                </a:schemeClr>
              </a:solidFill>
            </a:endParaRPr>
          </a:p>
          <a:p>
            <a:pPr lvl="1"/>
            <a:r>
              <a:rPr lang="en-US" dirty="0">
                <a:solidFill>
                  <a:schemeClr val="tx1">
                    <a:lumMod val="50000"/>
                    <a:lumOff val="50000"/>
                  </a:schemeClr>
                </a:solidFill>
              </a:rPr>
              <a:t>Implementation of Functional Mechanism for linear </a:t>
            </a:r>
            <a:r>
              <a:rPr lang="en-US" dirty="0" smtClean="0">
                <a:solidFill>
                  <a:schemeClr val="tx1">
                    <a:lumMod val="50000"/>
                    <a:lumOff val="50000"/>
                  </a:schemeClr>
                </a:solidFill>
              </a:rPr>
              <a:t>regression</a:t>
            </a:r>
          </a:p>
          <a:p>
            <a:pPr lvl="1"/>
            <a:r>
              <a:rPr lang="en-US" dirty="0">
                <a:solidFill>
                  <a:schemeClr val="tx1">
                    <a:lumMod val="50000"/>
                    <a:lumOff val="50000"/>
                  </a:schemeClr>
                </a:solidFill>
              </a:rPr>
              <a:t>Implementation of ??? for logistic </a:t>
            </a:r>
            <a:r>
              <a:rPr lang="en-US" dirty="0" smtClean="0">
                <a:solidFill>
                  <a:schemeClr val="tx1">
                    <a:lumMod val="50000"/>
                    <a:lumOff val="50000"/>
                  </a:schemeClr>
                </a:solidFill>
              </a:rPr>
              <a:t>regression</a:t>
            </a:r>
          </a:p>
          <a:p>
            <a:pPr lvl="1"/>
            <a:r>
              <a:rPr lang="en-US" dirty="0">
                <a:solidFill>
                  <a:schemeClr val="tx1">
                    <a:lumMod val="50000"/>
                    <a:lumOff val="50000"/>
                  </a:schemeClr>
                </a:solidFill>
              </a:rPr>
              <a:t>Implementation of Non-private </a:t>
            </a:r>
            <a:r>
              <a:rPr lang="en-US" dirty="0" err="1">
                <a:solidFill>
                  <a:schemeClr val="tx1">
                    <a:lumMod val="50000"/>
                    <a:lumOff val="50000"/>
                  </a:schemeClr>
                </a:solidFill>
              </a:rPr>
              <a:t>rasch</a:t>
            </a:r>
            <a:r>
              <a:rPr lang="en-US" dirty="0">
                <a:solidFill>
                  <a:schemeClr val="tx1">
                    <a:lumMod val="50000"/>
                    <a:lumOff val="50000"/>
                  </a:schemeClr>
                </a:solidFill>
              </a:rPr>
              <a:t> model</a:t>
            </a:r>
            <a:endParaRPr lang="en-US" dirty="0" smtClean="0">
              <a:solidFill>
                <a:schemeClr val="tx1">
                  <a:lumMod val="50000"/>
                  <a:lumOff val="50000"/>
                </a:schemeClr>
              </a:solidFill>
            </a:endParaRPr>
          </a:p>
          <a:p>
            <a:pPr lvl="1"/>
            <a:endParaRPr lang="da-DK" dirty="0"/>
          </a:p>
        </p:txBody>
      </p:sp>
      <p:sp>
        <p:nvSpPr>
          <p:cNvPr id="5" name="Date_CustomB"/>
          <p:cNvSpPr>
            <a:spLocks noGrp="1"/>
          </p:cNvSpPr>
          <p:nvPr>
            <p:ph type="dt" sz="half" idx="10"/>
          </p:nvPr>
        </p:nvSpPr>
        <p:spPr/>
        <p:txBody>
          <a:bodyPr/>
          <a:lstStyle/>
          <a:p>
            <a:r>
              <a:rPr lang="da-DK" dirty="0"/>
              <a:t>5. april 2018</a:t>
            </a:r>
          </a:p>
        </p:txBody>
      </p:sp>
      <p:sp>
        <p:nvSpPr>
          <p:cNvPr id="4" name="Slide Number Placeholder 3"/>
          <p:cNvSpPr>
            <a:spLocks noGrp="1"/>
          </p:cNvSpPr>
          <p:nvPr>
            <p:ph type="sldNum" sz="quarter" idx="12"/>
          </p:nvPr>
        </p:nvSpPr>
        <p:spPr/>
        <p:txBody>
          <a:bodyPr/>
          <a:lstStyle/>
          <a:p>
            <a:fld id="{103EA872-A674-449B-A120-B97244F8E91D}" type="slidenum">
              <a:rPr lang="da-DK" smtClean="0"/>
              <a:pPr/>
              <a:t>4</a:t>
            </a:fld>
            <a:endParaRPr lang="da-DK" dirty="0"/>
          </a:p>
        </p:txBody>
      </p:sp>
      <p:sp>
        <p:nvSpPr>
          <p:cNvPr id="10" name="FLD_Presentation Title"/>
          <p:cNvSpPr>
            <a:spLocks noGrp="1"/>
          </p:cNvSpPr>
          <p:nvPr>
            <p:ph type="ftr" sz="quarter" idx="11"/>
          </p:nvPr>
        </p:nvSpPr>
        <p:spPr/>
        <p:txBody>
          <a:bodyPr/>
          <a:lstStyle/>
          <a:p>
            <a:endParaRPr lang="da-DK" dirty="0"/>
          </a:p>
        </p:txBody>
      </p:sp>
    </p:spTree>
    <p:custDataLst>
      <p:tags r:id="rId1"/>
    </p:custDataLst>
    <p:extLst>
      <p:ext uri="{BB962C8B-B14F-4D97-AF65-F5344CB8AC3E}">
        <p14:creationId xmlns:p14="http://schemas.microsoft.com/office/powerpoint/2010/main" val="2022551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Privacy</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The idea of </a:t>
                </a:r>
                <a14:m>
                  <m:oMath xmlns:m="http://schemas.openxmlformats.org/officeDocument/2006/math">
                    <m:r>
                      <a:rPr lang="da-DK" i="1">
                        <a:latin typeface="Cambria Math" panose="02040503050406030204" pitchFamily="18" charset="0"/>
                      </a:rPr>
                      <m:t>𝜖</m:t>
                    </m:r>
                  </m:oMath>
                </a14:m>
                <a:r>
                  <a:rPr lang="da-DK" dirty="0" smtClean="0"/>
                  <a:t>-</a:t>
                </a:r>
                <a:r>
                  <a:rPr lang="en-GB" dirty="0" smtClean="0"/>
                  <a:t>DP is that if we have a database of record of the form (</a:t>
                </a:r>
                <a:r>
                  <a:rPr lang="en-GB" dirty="0" err="1" smtClean="0"/>
                  <a:t>Name,X,Y,Z</a:t>
                </a:r>
                <a:r>
                  <a:rPr lang="en-GB" dirty="0" smtClean="0"/>
                  <a:t>), then the change in a single entry should ideally not change the distribution of the published data.</a:t>
                </a:r>
              </a:p>
              <a:p>
                <a:endParaRPr lang="en-GB" dirty="0"/>
              </a:p>
              <a:p>
                <a:r>
                  <a:rPr lang="en-GB" dirty="0" smtClean="0"/>
                  <a:t>The amount  of change by changing a single entry is given by the sensitivity</a:t>
                </a:r>
              </a:p>
              <a:p>
                <a:pPr marL="0" indent="0">
                  <a:buNone/>
                </a:pPr>
                <a14:m>
                  <m:oMathPara xmlns:m="http://schemas.openxmlformats.org/officeDocument/2006/math">
                    <m:oMathParaPr>
                      <m:jc m:val="centerGroup"/>
                    </m:oMathParaPr>
                    <m:oMath xmlns:m="http://schemas.openxmlformats.org/officeDocument/2006/math">
                      <m:r>
                        <m:rPr>
                          <m:sty m:val="p"/>
                        </m:rPr>
                        <a:rPr lang="da-DK" b="0" i="0" smtClean="0">
                          <a:latin typeface="Cambria Math" panose="02040503050406030204" pitchFamily="18" charset="0"/>
                        </a:rPr>
                        <m:t>Δ</m:t>
                      </m:r>
                      <m:r>
                        <a:rPr lang="da-DK" b="0" i="1" smtClean="0">
                          <a:latin typeface="Cambria Math" panose="02040503050406030204" pitchFamily="18" charset="0"/>
                        </a:rPr>
                        <m:t>𝑓</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func>
                            <m:funcPr>
                              <m:ctrlPr>
                                <a:rPr lang="da-DK" b="0" i="1" smtClean="0">
                                  <a:latin typeface="Cambria Math" panose="02040503050406030204" pitchFamily="18" charset="0"/>
                                </a:rPr>
                              </m:ctrlPr>
                            </m:funcPr>
                            <m:fName>
                              <m:r>
                                <m:rPr>
                                  <m:sty m:val="p"/>
                                </m:rPr>
                                <a:rPr lang="da-DK" b="0" i="0" smtClean="0">
                                  <a:latin typeface="Cambria Math" panose="02040503050406030204" pitchFamily="18" charset="0"/>
                                </a:rPr>
                                <m:t>max</m:t>
                              </m:r>
                            </m:fName>
                            <m:e>
                              <m:d>
                                <m:dPr>
                                  <m:ctrlPr>
                                    <a:rPr lang="da-DK" b="0" i="1" smtClean="0">
                                      <a:latin typeface="Cambria Math" panose="02040503050406030204" pitchFamily="18" charset="0"/>
                                    </a:rPr>
                                  </m:ctrlPr>
                                </m:dPr>
                                <m:e>
                                  <m:r>
                                    <a:rPr lang="da-DK" i="1">
                                      <a:latin typeface="Cambria Math" panose="02040503050406030204" pitchFamily="18" charset="0"/>
                                    </a:rPr>
                                    <m:t>||</m:t>
                                  </m:r>
                                  <m:r>
                                    <a:rPr lang="da-DK" i="1">
                                      <a:latin typeface="Cambria Math" panose="02040503050406030204" pitchFamily="18" charset="0"/>
                                    </a:rPr>
                                    <m:t>𝑓</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𝐷</m:t>
                                          </m:r>
                                        </m:e>
                                        <m:sub>
                                          <m:r>
                                            <a:rPr lang="da-DK" i="1">
                                              <a:latin typeface="Cambria Math" panose="02040503050406030204" pitchFamily="18" charset="0"/>
                                            </a:rPr>
                                            <m:t>1</m:t>
                                          </m:r>
                                        </m:sub>
                                      </m:sSub>
                                    </m:e>
                                  </m:d>
                                  <m:r>
                                    <a:rPr lang="da-DK" i="1">
                                      <a:latin typeface="Cambria Math" panose="02040503050406030204" pitchFamily="18" charset="0"/>
                                    </a:rPr>
                                    <m:t>−</m:t>
                                  </m:r>
                                  <m:r>
                                    <a:rPr lang="da-DK" i="1">
                                      <a:latin typeface="Cambria Math" panose="02040503050406030204" pitchFamily="18" charset="0"/>
                                    </a:rPr>
                                    <m:t>𝑓</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𝐷</m:t>
                                      </m:r>
                                    </m:e>
                                    <m:sub>
                                      <m:r>
                                        <a:rPr lang="da-DK" i="1">
                                          <a:latin typeface="Cambria Math" panose="02040503050406030204" pitchFamily="18" charset="0"/>
                                        </a:rPr>
                                        <m:t>2</m:t>
                                      </m:r>
                                    </m:sub>
                                  </m:sSub>
                                  <m:r>
                                    <a:rPr lang="da-DK" i="1">
                                      <a:latin typeface="Cambria Math" panose="02040503050406030204" pitchFamily="18" charset="0"/>
                                    </a:rPr>
                                    <m:t>)||</m:t>
                                  </m:r>
                                  <m:r>
                                    <m:rPr>
                                      <m:nor/>
                                    </m:rPr>
                                    <a:rPr lang="en-GB" dirty="0"/>
                                    <m:t> </m:t>
                                  </m:r>
                                </m:e>
                              </m:d>
                            </m:e>
                          </m:func>
                        </m:e>
                        <m:sub>
                          <m:r>
                            <a:rPr lang="da-DK" b="0" i="1" smtClean="0">
                              <a:latin typeface="Cambria Math" panose="02040503050406030204" pitchFamily="18" charset="0"/>
                            </a:rPr>
                            <m:t>1</m:t>
                          </m:r>
                        </m:sub>
                      </m:sSub>
                    </m:oMath>
                  </m:oMathPara>
                </a14:m>
                <a:endParaRPr lang="en-GB" dirty="0" smtClean="0"/>
              </a:p>
              <a:p>
                <a:pPr marL="0" indent="0">
                  <a:buNone/>
                </a:pPr>
                <a:r>
                  <a:rPr lang="en-GB" dirty="0"/>
                  <a:t>w</a:t>
                </a:r>
                <a:r>
                  <a:rPr lang="en-GB" dirty="0" smtClean="0"/>
                  <a:t>hich is the maximum change between two databases that vary a single entry.</a:t>
                </a:r>
              </a:p>
              <a:p>
                <a:pPr marL="0" indent="0">
                  <a:buNone/>
                </a:pPr>
                <a:endParaRPr lang="en-GB" dirty="0"/>
              </a:p>
              <a:p>
                <a:r>
                  <a:rPr lang="en-GB" dirty="0" smtClean="0"/>
                  <a:t>This does not happen automatically and is usually done by adding noise to some quantity of the analytic process to obscure the original data entries</a:t>
                </a:r>
                <a:r>
                  <a:rPr lang="en-GB" dirty="0" smtClean="0"/>
                  <a:t>.</a:t>
                </a:r>
              </a:p>
              <a:p>
                <a:endParaRPr lang="en-GB" dirty="0" smtClean="0"/>
              </a:p>
              <a:p>
                <a:r>
                  <a:rPr lang="en-GB" dirty="0"/>
                  <a:t>A </a:t>
                </a:r>
                <a:r>
                  <a:rPr lang="en-GB" dirty="0" smtClean="0"/>
                  <a:t>noise function </a:t>
                </a:r>
                <a:r>
                  <a:rPr lang="en-GB" dirty="0"/>
                  <a:t>K gives </a:t>
                </a:r>
                <a14:m>
                  <m:oMath xmlns:m="http://schemas.openxmlformats.org/officeDocument/2006/math">
                    <m:r>
                      <a:rPr lang="da-DK">
                        <a:latin typeface="Cambria Math" panose="02040503050406030204" pitchFamily="18" charset="0"/>
                      </a:rPr>
                      <m:t>(</m:t>
                    </m:r>
                    <m:r>
                      <a:rPr lang="da-DK" i="1">
                        <a:latin typeface="Cambria Math" panose="02040503050406030204" pitchFamily="18" charset="0"/>
                      </a:rPr>
                      <m:t>𝜖</m:t>
                    </m:r>
                    <m:r>
                      <a:rPr lang="da-DK" i="1">
                        <a:latin typeface="Cambria Math" panose="02040503050406030204" pitchFamily="18" charset="0"/>
                      </a:rPr>
                      <m:t>,0)</m:t>
                    </m:r>
                  </m:oMath>
                </a14:m>
                <a:r>
                  <a:rPr lang="da-DK" dirty="0"/>
                  <a:t>-</a:t>
                </a:r>
                <a:r>
                  <a:rPr lang="en-GB" dirty="0"/>
                  <a:t>DP if for all neighbouring databases</a:t>
                </a:r>
              </a:p>
              <a:p>
                <a:pPr marL="0" indent="0">
                  <a:buNone/>
                </a:pPr>
                <a14:m>
                  <m:oMathPara xmlns:m="http://schemas.openxmlformats.org/officeDocument/2006/math">
                    <m:oMathParaPr>
                      <m:jc m:val="centerGroup"/>
                    </m:oMathParaPr>
                    <m:oMath xmlns:m="http://schemas.openxmlformats.org/officeDocument/2006/math">
                      <m:func>
                        <m:funcPr>
                          <m:ctrlPr>
                            <a:rPr lang="da-DK" i="1">
                              <a:latin typeface="Cambria Math" panose="02040503050406030204" pitchFamily="18" charset="0"/>
                            </a:rPr>
                          </m:ctrlPr>
                        </m:funcPr>
                        <m:fName>
                          <m:r>
                            <m:rPr>
                              <m:sty m:val="p"/>
                            </m:rPr>
                            <a:rPr lang="da-DK">
                              <a:latin typeface="Cambria Math" panose="02040503050406030204" pitchFamily="18" charset="0"/>
                            </a:rPr>
                            <m:t>Pr</m:t>
                          </m:r>
                        </m:fName>
                        <m:e>
                          <m:d>
                            <m:dPr>
                              <m:ctrlPr>
                                <a:rPr lang="da-DK" i="1">
                                  <a:latin typeface="Cambria Math" panose="02040503050406030204" pitchFamily="18" charset="0"/>
                                </a:rPr>
                              </m:ctrlPr>
                            </m:dPr>
                            <m:e>
                              <m:r>
                                <a:rPr lang="da-DK" i="1">
                                  <a:latin typeface="Cambria Math" panose="02040503050406030204" pitchFamily="18" charset="0"/>
                                </a:rPr>
                                <m:t>𝐾</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𝐷</m:t>
                                      </m:r>
                                    </m:e>
                                    <m:sub>
                                      <m:r>
                                        <a:rPr lang="da-DK" i="1">
                                          <a:latin typeface="Cambria Math" panose="02040503050406030204" pitchFamily="18" charset="0"/>
                                        </a:rPr>
                                        <m:t>1</m:t>
                                      </m:r>
                                    </m:sub>
                                  </m:sSub>
                                </m:e>
                              </m:d>
                            </m:e>
                          </m:d>
                        </m:e>
                      </m:func>
                      <m:r>
                        <a:rPr lang="da-DK" i="1">
                          <a:latin typeface="Cambria Math" panose="02040503050406030204" pitchFamily="18" charset="0"/>
                        </a:rPr>
                        <m:t>≤</m:t>
                      </m:r>
                      <m:func>
                        <m:funcPr>
                          <m:ctrlPr>
                            <a:rPr lang="da-DK" i="1">
                              <a:latin typeface="Cambria Math" panose="02040503050406030204" pitchFamily="18" charset="0"/>
                            </a:rPr>
                          </m:ctrlPr>
                        </m:funcPr>
                        <m:fName>
                          <m:r>
                            <m:rPr>
                              <m:sty m:val="p"/>
                            </m:rPr>
                            <a:rPr lang="da-DK">
                              <a:latin typeface="Cambria Math" panose="02040503050406030204" pitchFamily="18" charset="0"/>
                            </a:rPr>
                            <m:t>exp</m:t>
                          </m:r>
                        </m:fName>
                        <m:e>
                          <m:d>
                            <m:dPr>
                              <m:ctrlPr>
                                <a:rPr lang="da-DK" i="1">
                                  <a:latin typeface="Cambria Math" panose="02040503050406030204" pitchFamily="18" charset="0"/>
                                </a:rPr>
                              </m:ctrlPr>
                            </m:dPr>
                            <m:e>
                              <m:r>
                                <a:rPr lang="da-DK" i="1">
                                  <a:latin typeface="Cambria Math" panose="02040503050406030204" pitchFamily="18" charset="0"/>
                                </a:rPr>
                                <m:t>𝜖</m:t>
                              </m:r>
                            </m:e>
                          </m:d>
                        </m:e>
                      </m:func>
                      <m:func>
                        <m:funcPr>
                          <m:ctrlPr>
                            <a:rPr lang="da-DK" i="1">
                              <a:latin typeface="Cambria Math" panose="02040503050406030204" pitchFamily="18" charset="0"/>
                            </a:rPr>
                          </m:ctrlPr>
                        </m:funcPr>
                        <m:fName>
                          <m:r>
                            <m:rPr>
                              <m:sty m:val="p"/>
                            </m:rPr>
                            <a:rPr lang="da-DK">
                              <a:latin typeface="Cambria Math" panose="02040503050406030204" pitchFamily="18" charset="0"/>
                            </a:rPr>
                            <m:t>Pr</m:t>
                          </m:r>
                        </m:fName>
                        <m:e>
                          <m:d>
                            <m:dPr>
                              <m:ctrlPr>
                                <a:rPr lang="da-DK" i="1">
                                  <a:latin typeface="Cambria Math" panose="02040503050406030204" pitchFamily="18" charset="0"/>
                                </a:rPr>
                              </m:ctrlPr>
                            </m:dPr>
                            <m:e>
                              <m:r>
                                <a:rPr lang="da-DK" i="1">
                                  <a:latin typeface="Cambria Math" panose="02040503050406030204" pitchFamily="18" charset="0"/>
                                </a:rPr>
                                <m:t>𝐾</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𝐷</m:t>
                                      </m:r>
                                    </m:e>
                                    <m:sub>
                                      <m:r>
                                        <a:rPr lang="da-DK" i="1">
                                          <a:latin typeface="Cambria Math" panose="02040503050406030204" pitchFamily="18" charset="0"/>
                                        </a:rPr>
                                        <m:t>2</m:t>
                                      </m:r>
                                    </m:sub>
                                  </m:sSub>
                                </m:e>
                              </m:d>
                            </m:e>
                          </m:d>
                        </m:e>
                      </m:func>
                    </m:oMath>
                  </m:oMathPara>
                </a14:m>
                <a:endParaRPr lang="en-GB" dirty="0" smtClean="0"/>
              </a:p>
              <a:p>
                <a:endParaRPr lang="en-GB" dirty="0"/>
              </a:p>
              <a:p>
                <a:r>
                  <a:rPr lang="en-GB" dirty="0" smtClean="0"/>
                  <a:t> This </a:t>
                </a:r>
                <a:r>
                  <a:rPr lang="en-GB" dirty="0" smtClean="0"/>
                  <a:t>could for example be adding </a:t>
                </a:r>
                <a:r>
                  <a:rPr lang="en-GB" dirty="0"/>
                  <a:t>L</a:t>
                </a:r>
                <a:r>
                  <a:rPr lang="en-GB" dirty="0" smtClean="0"/>
                  <a:t>aplacian noise </a:t>
                </a:r>
                <a14:m>
                  <m:oMath xmlns:m="http://schemas.openxmlformats.org/officeDocument/2006/math">
                    <m:r>
                      <a:rPr lang="da-DK" b="0" i="1" smtClean="0">
                        <a:latin typeface="Cambria Math" panose="02040503050406030204" pitchFamily="18" charset="0"/>
                      </a:rPr>
                      <m:t>𝐿𝑎𝑝</m:t>
                    </m:r>
                    <m:d>
                      <m:dPr>
                        <m:ctrlPr>
                          <a:rPr lang="da-DK" b="0" i="1" smtClean="0">
                            <a:latin typeface="Cambria Math" panose="02040503050406030204" pitchFamily="18" charset="0"/>
                          </a:rPr>
                        </m:ctrlPr>
                      </m:dPr>
                      <m:e>
                        <m:f>
                          <m:fPr>
                            <m:ctrlPr>
                              <a:rPr lang="da-DK" b="0" i="1" smtClean="0">
                                <a:latin typeface="Cambria Math" panose="02040503050406030204" pitchFamily="18" charset="0"/>
                              </a:rPr>
                            </m:ctrlPr>
                          </m:fPr>
                          <m:num>
                            <m:r>
                              <m:rPr>
                                <m:sty m:val="p"/>
                              </m:rPr>
                              <a:rPr lang="da-DK" b="0" i="0" smtClean="0">
                                <a:latin typeface="Cambria Math" panose="02040503050406030204" pitchFamily="18" charset="0"/>
                              </a:rPr>
                              <m:t>Δ</m:t>
                            </m:r>
                            <m:r>
                              <a:rPr lang="da-DK" b="0" i="1" smtClean="0">
                                <a:latin typeface="Cambria Math" panose="02040503050406030204" pitchFamily="18" charset="0"/>
                              </a:rPr>
                              <m:t>𝑓</m:t>
                            </m:r>
                          </m:num>
                          <m:den>
                            <m:r>
                              <a:rPr lang="da-DK" b="0" i="1" smtClean="0">
                                <a:latin typeface="Cambria Math" panose="02040503050406030204" pitchFamily="18" charset="0"/>
                              </a:rPr>
                              <m:t>𝜖</m:t>
                            </m:r>
                          </m:den>
                        </m:f>
                      </m:e>
                    </m:d>
                  </m:oMath>
                </a14:m>
                <a:r>
                  <a:rPr lang="en-GB" dirty="0" smtClean="0"/>
                  <a:t>to the parameters in a fit. But the important part is that any published results should at some point have had noise added</a:t>
                </a:r>
                <a:r>
                  <a:rPr lang="en-GB" dirty="0" smtClean="0"/>
                  <a:t>.</a:t>
                </a:r>
              </a:p>
              <a:p>
                <a:endParaRPr lang="en-GB" dirty="0"/>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3" t="-1654" r="-166" b="-3308"/>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5</a:t>
            </a:fld>
            <a:endParaRPr lang="da-DK" dirty="0"/>
          </a:p>
        </p:txBody>
      </p:sp>
    </p:spTree>
    <p:extLst>
      <p:ext uri="{BB962C8B-B14F-4D97-AF65-F5344CB8AC3E}">
        <p14:creationId xmlns:p14="http://schemas.microsoft.com/office/powerpoint/2010/main" val="312609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Privacy</a:t>
            </a:r>
            <a:endParaRPr lang="en-GB" dirty="0"/>
          </a:p>
        </p:txBody>
      </p:sp>
      <p:sp>
        <p:nvSpPr>
          <p:cNvPr id="3" name="Content Placeholder 2"/>
          <p:cNvSpPr>
            <a:spLocks noGrp="1"/>
          </p:cNvSpPr>
          <p:nvPr>
            <p:ph idx="1"/>
          </p:nvPr>
        </p:nvSpPr>
        <p:spPr/>
        <p:txBody>
          <a:bodyPr/>
          <a:lstStyle/>
          <a:p>
            <a:r>
              <a:rPr lang="en-GB" dirty="0" smtClean="0"/>
              <a:t>Of </a:t>
            </a:r>
            <a:r>
              <a:rPr lang="en-GB" dirty="0" smtClean="0"/>
              <a:t>course the addition of noise is normally not a good idea but since it distribution of the population and not individuals we are concerned with and the noise amount is small. This is not a big deal, but of course accuracy will be reduced a bit.</a:t>
            </a:r>
          </a:p>
        </p:txBody>
      </p:sp>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6</a:t>
            </a:fld>
            <a:endParaRPr lang="da-DK" dirty="0"/>
          </a:p>
        </p:txBody>
      </p:sp>
    </p:spTree>
    <p:extLst>
      <p:ext uri="{BB962C8B-B14F-4D97-AF65-F5344CB8AC3E}">
        <p14:creationId xmlns:p14="http://schemas.microsoft.com/office/powerpoint/2010/main" val="675249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Rasch</a:t>
            </a:r>
            <a:r>
              <a:rPr lang="en-GB" dirty="0" smtClean="0"/>
              <a:t> model</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7</a:t>
            </a:fld>
            <a:endParaRPr lang="da-DK" dirty="0"/>
          </a:p>
        </p:txBody>
      </p:sp>
    </p:spTree>
    <p:extLst>
      <p:ext uri="{BB962C8B-B14F-4D97-AF65-F5344CB8AC3E}">
        <p14:creationId xmlns:p14="http://schemas.microsoft.com/office/powerpoint/2010/main" val="510851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dirty="0" err="1" smtClean="0"/>
              <a:t>Overview</a:t>
            </a:r>
            <a:endParaRPr lang="da-DK" dirty="0"/>
          </a:p>
        </p:txBody>
      </p:sp>
      <p:sp>
        <p:nvSpPr>
          <p:cNvPr id="9" name="Content Placeholder 8"/>
          <p:cNvSpPr>
            <a:spLocks noGrp="1"/>
          </p:cNvSpPr>
          <p:nvPr>
            <p:ph idx="1"/>
          </p:nvPr>
        </p:nvSpPr>
        <p:spPr/>
        <p:txBody>
          <a:bodyPr/>
          <a:lstStyle/>
          <a:p>
            <a:r>
              <a:rPr lang="da-DK" dirty="0" err="1" smtClean="0">
                <a:solidFill>
                  <a:schemeClr val="tx1">
                    <a:lumMod val="50000"/>
                    <a:lumOff val="50000"/>
                  </a:schemeClr>
                </a:solidFill>
              </a:rPr>
              <a:t>Theory</a:t>
            </a:r>
            <a:endParaRPr lang="da-DK" dirty="0" smtClean="0">
              <a:solidFill>
                <a:schemeClr val="tx1">
                  <a:lumMod val="50000"/>
                  <a:lumOff val="50000"/>
                </a:schemeClr>
              </a:solidFill>
            </a:endParaRPr>
          </a:p>
          <a:p>
            <a:pPr lvl="1"/>
            <a:r>
              <a:rPr lang="da-DK" dirty="0" err="1" smtClean="0">
                <a:solidFill>
                  <a:schemeClr val="tx1">
                    <a:lumMod val="50000"/>
                    <a:lumOff val="50000"/>
                  </a:schemeClr>
                </a:solidFill>
              </a:rPr>
              <a:t>Differential</a:t>
            </a:r>
            <a:r>
              <a:rPr lang="da-DK" dirty="0" smtClean="0">
                <a:solidFill>
                  <a:schemeClr val="tx1">
                    <a:lumMod val="50000"/>
                    <a:lumOff val="50000"/>
                  </a:schemeClr>
                </a:solidFill>
              </a:rPr>
              <a:t> </a:t>
            </a:r>
            <a:r>
              <a:rPr lang="da-DK" dirty="0" err="1" smtClean="0">
                <a:solidFill>
                  <a:schemeClr val="tx1">
                    <a:lumMod val="50000"/>
                    <a:lumOff val="50000"/>
                  </a:schemeClr>
                </a:solidFill>
              </a:rPr>
              <a:t>Privacy</a:t>
            </a:r>
            <a:endParaRPr lang="da-DK" dirty="0" smtClean="0">
              <a:solidFill>
                <a:schemeClr val="tx1">
                  <a:lumMod val="50000"/>
                  <a:lumOff val="50000"/>
                </a:schemeClr>
              </a:solidFill>
            </a:endParaRPr>
          </a:p>
          <a:p>
            <a:pPr lvl="1"/>
            <a:r>
              <a:rPr lang="da-DK" dirty="0" smtClean="0">
                <a:solidFill>
                  <a:schemeClr val="tx1">
                    <a:lumMod val="50000"/>
                    <a:lumOff val="50000"/>
                  </a:schemeClr>
                </a:solidFill>
              </a:rPr>
              <a:t>Rasch model</a:t>
            </a:r>
          </a:p>
          <a:p>
            <a:r>
              <a:rPr lang="da-DK" dirty="0" err="1" smtClean="0"/>
              <a:t>Metods</a:t>
            </a:r>
            <a:endParaRPr lang="da-DK" dirty="0" smtClean="0"/>
          </a:p>
          <a:p>
            <a:pPr lvl="1"/>
            <a:r>
              <a:rPr lang="da-DK" dirty="0" err="1" smtClean="0"/>
              <a:t>Functional</a:t>
            </a:r>
            <a:r>
              <a:rPr lang="da-DK" dirty="0" smtClean="0"/>
              <a:t> </a:t>
            </a:r>
            <a:r>
              <a:rPr lang="da-DK" dirty="0" err="1" smtClean="0"/>
              <a:t>Mechanism</a:t>
            </a:r>
            <a:endParaRPr lang="da-DK" dirty="0" smtClean="0"/>
          </a:p>
          <a:p>
            <a:pPr lvl="1"/>
            <a:r>
              <a:rPr lang="da-DK" dirty="0" smtClean="0"/>
              <a:t>???</a:t>
            </a:r>
          </a:p>
          <a:p>
            <a:pPr lvl="1"/>
            <a:r>
              <a:rPr lang="da-DK" dirty="0" smtClean="0"/>
              <a:t>Data sets</a:t>
            </a:r>
          </a:p>
          <a:p>
            <a:r>
              <a:rPr lang="da-DK" dirty="0" err="1" smtClean="0">
                <a:solidFill>
                  <a:schemeClr val="tx1">
                    <a:lumMod val="50000"/>
                    <a:lumOff val="50000"/>
                  </a:schemeClr>
                </a:solidFill>
              </a:rPr>
              <a:t>Results</a:t>
            </a:r>
            <a:endParaRPr lang="da-DK" dirty="0" smtClean="0">
              <a:solidFill>
                <a:schemeClr val="tx1">
                  <a:lumMod val="50000"/>
                  <a:lumOff val="50000"/>
                </a:schemeClr>
              </a:solidFill>
            </a:endParaRPr>
          </a:p>
          <a:p>
            <a:pPr lvl="1"/>
            <a:r>
              <a:rPr lang="en-US" dirty="0">
                <a:solidFill>
                  <a:schemeClr val="tx1">
                    <a:lumMod val="50000"/>
                    <a:lumOff val="50000"/>
                  </a:schemeClr>
                </a:solidFill>
              </a:rPr>
              <a:t>Implementation of Functional Mechanism for linear </a:t>
            </a:r>
            <a:r>
              <a:rPr lang="en-US" dirty="0" smtClean="0">
                <a:solidFill>
                  <a:schemeClr val="tx1">
                    <a:lumMod val="50000"/>
                    <a:lumOff val="50000"/>
                  </a:schemeClr>
                </a:solidFill>
              </a:rPr>
              <a:t>regression</a:t>
            </a:r>
          </a:p>
          <a:p>
            <a:pPr lvl="1"/>
            <a:r>
              <a:rPr lang="en-US" dirty="0">
                <a:solidFill>
                  <a:schemeClr val="tx1">
                    <a:lumMod val="50000"/>
                    <a:lumOff val="50000"/>
                  </a:schemeClr>
                </a:solidFill>
              </a:rPr>
              <a:t>Implementation of ??? for logistic </a:t>
            </a:r>
            <a:r>
              <a:rPr lang="en-US" dirty="0" smtClean="0">
                <a:solidFill>
                  <a:schemeClr val="tx1">
                    <a:lumMod val="50000"/>
                    <a:lumOff val="50000"/>
                  </a:schemeClr>
                </a:solidFill>
              </a:rPr>
              <a:t>regression</a:t>
            </a:r>
          </a:p>
          <a:p>
            <a:pPr lvl="1"/>
            <a:r>
              <a:rPr lang="en-US" dirty="0">
                <a:solidFill>
                  <a:schemeClr val="tx1">
                    <a:lumMod val="50000"/>
                    <a:lumOff val="50000"/>
                  </a:schemeClr>
                </a:solidFill>
              </a:rPr>
              <a:t>Implementation of Non-private </a:t>
            </a:r>
            <a:r>
              <a:rPr lang="en-US" dirty="0" err="1">
                <a:solidFill>
                  <a:schemeClr val="tx1">
                    <a:lumMod val="50000"/>
                    <a:lumOff val="50000"/>
                  </a:schemeClr>
                </a:solidFill>
              </a:rPr>
              <a:t>rasch</a:t>
            </a:r>
            <a:r>
              <a:rPr lang="en-US" dirty="0">
                <a:solidFill>
                  <a:schemeClr val="tx1">
                    <a:lumMod val="50000"/>
                    <a:lumOff val="50000"/>
                  </a:schemeClr>
                </a:solidFill>
              </a:rPr>
              <a:t> model</a:t>
            </a:r>
            <a:endParaRPr lang="en-US" dirty="0" smtClean="0">
              <a:solidFill>
                <a:schemeClr val="tx1">
                  <a:lumMod val="50000"/>
                  <a:lumOff val="50000"/>
                </a:schemeClr>
              </a:solidFill>
            </a:endParaRPr>
          </a:p>
          <a:p>
            <a:pPr lvl="1"/>
            <a:endParaRPr lang="da-DK" dirty="0"/>
          </a:p>
        </p:txBody>
      </p:sp>
      <p:sp>
        <p:nvSpPr>
          <p:cNvPr id="5" name="Date_CustomB"/>
          <p:cNvSpPr>
            <a:spLocks noGrp="1"/>
          </p:cNvSpPr>
          <p:nvPr>
            <p:ph type="dt" sz="half" idx="10"/>
          </p:nvPr>
        </p:nvSpPr>
        <p:spPr/>
        <p:txBody>
          <a:bodyPr/>
          <a:lstStyle/>
          <a:p>
            <a:r>
              <a:rPr lang="da-DK" dirty="0"/>
              <a:t>5. april 2018</a:t>
            </a:r>
          </a:p>
        </p:txBody>
      </p:sp>
      <p:sp>
        <p:nvSpPr>
          <p:cNvPr id="4" name="Slide Number Placeholder 3"/>
          <p:cNvSpPr>
            <a:spLocks noGrp="1"/>
          </p:cNvSpPr>
          <p:nvPr>
            <p:ph type="sldNum" sz="quarter" idx="12"/>
          </p:nvPr>
        </p:nvSpPr>
        <p:spPr/>
        <p:txBody>
          <a:bodyPr/>
          <a:lstStyle/>
          <a:p>
            <a:fld id="{103EA872-A674-449B-A120-B97244F8E91D}" type="slidenum">
              <a:rPr lang="da-DK" smtClean="0"/>
              <a:pPr/>
              <a:t>8</a:t>
            </a:fld>
            <a:endParaRPr lang="da-DK" dirty="0"/>
          </a:p>
        </p:txBody>
      </p:sp>
      <p:sp>
        <p:nvSpPr>
          <p:cNvPr id="10" name="FLD_Presentation Title"/>
          <p:cNvSpPr>
            <a:spLocks noGrp="1"/>
          </p:cNvSpPr>
          <p:nvPr>
            <p:ph type="ftr" sz="quarter" idx="11"/>
          </p:nvPr>
        </p:nvSpPr>
        <p:spPr/>
        <p:txBody>
          <a:bodyPr/>
          <a:lstStyle/>
          <a:p>
            <a:endParaRPr lang="da-DK" dirty="0"/>
          </a:p>
        </p:txBody>
      </p:sp>
    </p:spTree>
    <p:custDataLst>
      <p:tags r:id="rId1"/>
    </p:custDataLst>
    <p:extLst>
      <p:ext uri="{BB962C8B-B14F-4D97-AF65-F5344CB8AC3E}">
        <p14:creationId xmlns:p14="http://schemas.microsoft.com/office/powerpoint/2010/main" val="2831147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Mechanism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The Functional mechanism is a general framework for regression analysis under </a:t>
                </a:r>
                <a14:m>
                  <m:oMath xmlns:m="http://schemas.openxmlformats.org/officeDocument/2006/math">
                    <m:r>
                      <a:rPr lang="da-DK" i="1">
                        <a:latin typeface="Cambria Math" panose="02040503050406030204" pitchFamily="18" charset="0"/>
                      </a:rPr>
                      <m:t>𝜖</m:t>
                    </m:r>
                  </m:oMath>
                </a14:m>
                <a:r>
                  <a:rPr lang="da-DK" dirty="0"/>
                  <a:t>-</a:t>
                </a:r>
                <a:r>
                  <a:rPr lang="en-GB" dirty="0" smtClean="0"/>
                  <a:t>DP.</a:t>
                </a:r>
              </a:p>
              <a:p>
                <a:endParaRPr lang="en-GB" dirty="0"/>
              </a:p>
              <a:p>
                <a:r>
                  <a:rPr lang="en-GB" dirty="0" smtClean="0"/>
                  <a:t>But the general idea is to have a dataset </a:t>
                </a:r>
                <a14:m>
                  <m:oMath xmlns:m="http://schemas.openxmlformats.org/officeDocument/2006/math">
                    <m:r>
                      <a:rPr lang="da-DK" b="0" i="1" smtClean="0">
                        <a:latin typeface="Cambria Math" panose="02040503050406030204" pitchFamily="18" charset="0"/>
                      </a:rPr>
                      <m:t>𝐷</m:t>
                    </m:r>
                  </m:oMath>
                </a14:m>
                <a:r>
                  <a:rPr lang="en-GB" dirty="0" smtClean="0"/>
                  <a:t>, a objective function </a:t>
                </a:r>
                <a14:m>
                  <m:oMath xmlns:m="http://schemas.openxmlformats.org/officeDocument/2006/math">
                    <m:sSub>
                      <m:sSubPr>
                        <m:ctrlPr>
                          <a:rPr lang="da-DK" i="1">
                            <a:latin typeface="Cambria Math" panose="02040503050406030204" pitchFamily="18" charset="0"/>
                          </a:rPr>
                        </m:ctrlPr>
                      </m:sSubPr>
                      <m:e>
                        <m:r>
                          <a:rPr lang="da-DK" i="1">
                            <a:latin typeface="Cambria Math" panose="02040503050406030204" pitchFamily="18" charset="0"/>
                          </a:rPr>
                          <m:t>𝑓</m:t>
                        </m:r>
                      </m:e>
                      <m:sub>
                        <m:r>
                          <a:rPr lang="da-DK" i="1">
                            <a:latin typeface="Cambria Math" panose="02040503050406030204" pitchFamily="18" charset="0"/>
                          </a:rPr>
                          <m:t>𝐷</m:t>
                        </m:r>
                      </m:sub>
                    </m:sSub>
                    <m:d>
                      <m:dPr>
                        <m:ctrlPr>
                          <a:rPr lang="da-DK" i="1">
                            <a:latin typeface="Cambria Math" panose="02040503050406030204" pitchFamily="18" charset="0"/>
                          </a:rPr>
                        </m:ctrlPr>
                      </m:dPr>
                      <m:e>
                        <m:r>
                          <a:rPr lang="da-DK" i="1">
                            <a:latin typeface="Cambria Math" panose="02040503050406030204" pitchFamily="18" charset="0"/>
                          </a:rPr>
                          <m:t>𝑤</m:t>
                        </m:r>
                      </m:e>
                    </m:d>
                  </m:oMath>
                </a14:m>
                <a:r>
                  <a:rPr lang="en-GB" dirty="0" smtClean="0"/>
                  <a:t> and a privacy budget </a:t>
                </a:r>
                <a14:m>
                  <m:oMath xmlns:m="http://schemas.openxmlformats.org/officeDocument/2006/math">
                    <m:r>
                      <a:rPr lang="da-DK" i="1">
                        <a:latin typeface="Cambria Math" panose="02040503050406030204" pitchFamily="18" charset="0"/>
                      </a:rPr>
                      <m:t>𝜖</m:t>
                    </m:r>
                  </m:oMath>
                </a14:m>
                <a:r>
                  <a:rPr lang="en-GB" dirty="0" smtClean="0"/>
                  <a:t>. </a:t>
                </a:r>
              </a:p>
              <a:p>
                <a:endParaRPr lang="en-GB" dirty="0" smtClean="0"/>
              </a:p>
              <a:p>
                <a:r>
                  <a:rPr lang="en-GB" dirty="0" smtClean="0"/>
                  <a:t>Create a polynomial representation of </a:t>
                </a:r>
                <a14:m>
                  <m:oMath xmlns:m="http://schemas.openxmlformats.org/officeDocument/2006/math">
                    <m:sSub>
                      <m:sSubPr>
                        <m:ctrlPr>
                          <a:rPr lang="da-DK" i="1">
                            <a:latin typeface="Cambria Math" panose="02040503050406030204" pitchFamily="18" charset="0"/>
                          </a:rPr>
                        </m:ctrlPr>
                      </m:sSubPr>
                      <m:e>
                        <m:r>
                          <a:rPr lang="da-DK" i="1">
                            <a:latin typeface="Cambria Math" panose="02040503050406030204" pitchFamily="18" charset="0"/>
                          </a:rPr>
                          <m:t>𝑓</m:t>
                        </m:r>
                      </m:e>
                      <m:sub>
                        <m:r>
                          <a:rPr lang="da-DK" i="1">
                            <a:latin typeface="Cambria Math" panose="02040503050406030204" pitchFamily="18" charset="0"/>
                          </a:rPr>
                          <m:t>𝐷</m:t>
                        </m:r>
                      </m:sub>
                    </m:sSub>
                    <m:d>
                      <m:dPr>
                        <m:ctrlPr>
                          <a:rPr lang="da-DK" i="1">
                            <a:latin typeface="Cambria Math" panose="02040503050406030204" pitchFamily="18" charset="0"/>
                          </a:rPr>
                        </m:ctrlPr>
                      </m:dPr>
                      <m:e>
                        <m:r>
                          <a:rPr lang="da-DK" i="1">
                            <a:latin typeface="Cambria Math" panose="02040503050406030204" pitchFamily="18" charset="0"/>
                          </a:rPr>
                          <m:t>𝑤</m:t>
                        </m:r>
                      </m:e>
                    </m:d>
                  </m:oMath>
                </a14:m>
                <a:endParaRPr lang="en-GB" dirty="0" smtClean="0"/>
              </a:p>
              <a:p>
                <a:endParaRPr lang="en-GB" dirty="0" smtClean="0"/>
              </a:p>
              <a:p>
                <a:r>
                  <a:rPr lang="en-GB" dirty="0" smtClean="0"/>
                  <a:t>Add Laplacian noise to the polynomial coefficients </a:t>
                </a:r>
                <a14:m>
                  <m:oMath xmlns:m="http://schemas.openxmlformats.org/officeDocument/2006/math">
                    <m:acc>
                      <m:accPr>
                        <m:chr m:val="̅"/>
                        <m:ctrlPr>
                          <a:rPr lang="da-DK" i="1" smtClean="0">
                            <a:latin typeface="Cambria Math" panose="02040503050406030204" pitchFamily="18" charset="0"/>
                          </a:rPr>
                        </m:ctrlPr>
                      </m:accPr>
                      <m:e>
                        <m:sSub>
                          <m:sSubPr>
                            <m:ctrlPr>
                              <a:rPr lang="da-DK" i="1">
                                <a:latin typeface="Cambria Math" panose="02040503050406030204" pitchFamily="18" charset="0"/>
                              </a:rPr>
                            </m:ctrlPr>
                          </m:sSubPr>
                          <m:e>
                            <m:r>
                              <a:rPr lang="da-DK" i="1">
                                <a:latin typeface="Cambria Math" panose="02040503050406030204" pitchFamily="18" charset="0"/>
                              </a:rPr>
                              <m:t>𝑓</m:t>
                            </m:r>
                          </m:e>
                          <m:sub>
                            <m:r>
                              <a:rPr lang="da-DK" i="1">
                                <a:latin typeface="Cambria Math" panose="02040503050406030204" pitchFamily="18" charset="0"/>
                              </a:rPr>
                              <m:t>𝐷</m:t>
                            </m:r>
                          </m:sub>
                        </m:sSub>
                      </m:e>
                    </m:acc>
                    <m:d>
                      <m:dPr>
                        <m:ctrlPr>
                          <a:rPr lang="da-DK" i="1">
                            <a:latin typeface="Cambria Math" panose="02040503050406030204" pitchFamily="18" charset="0"/>
                          </a:rPr>
                        </m:ctrlPr>
                      </m:dPr>
                      <m:e>
                        <m:r>
                          <a:rPr lang="da-DK" i="1">
                            <a:latin typeface="Cambria Math" panose="02040503050406030204" pitchFamily="18" charset="0"/>
                          </a:rPr>
                          <m:t>𝑤</m:t>
                        </m:r>
                      </m:e>
                    </m:d>
                  </m:oMath>
                </a14:m>
                <a:endParaRPr lang="en-GB" dirty="0" smtClean="0"/>
              </a:p>
              <a:p>
                <a:endParaRPr lang="en-GB" dirty="0" smtClean="0"/>
              </a:p>
              <a:p>
                <a:r>
                  <a:rPr lang="en-GB" dirty="0"/>
                  <a:t>M</a:t>
                </a:r>
                <a:r>
                  <a:rPr lang="en-GB" dirty="0" smtClean="0"/>
                  <a:t>odel parameters </a:t>
                </a:r>
                <a14:m>
                  <m:oMath xmlns:m="http://schemas.openxmlformats.org/officeDocument/2006/math">
                    <m:acc>
                      <m:accPr>
                        <m:chr m:val="̅"/>
                        <m:ctrlPr>
                          <a:rPr lang="da-DK" i="1" smtClean="0">
                            <a:latin typeface="Cambria Math" panose="02040503050406030204" pitchFamily="18" charset="0"/>
                          </a:rPr>
                        </m:ctrlPr>
                      </m:accPr>
                      <m:e>
                        <m:r>
                          <a:rPr lang="da-DK" b="0" i="1" smtClean="0">
                            <a:latin typeface="Cambria Math" panose="02040503050406030204" pitchFamily="18" charset="0"/>
                          </a:rPr>
                          <m:t>𝑤</m:t>
                        </m:r>
                      </m:e>
                    </m:acc>
                  </m:oMath>
                </a14:m>
                <a:r>
                  <a:rPr lang="en-GB" dirty="0" smtClean="0"/>
                  <a:t> is derived by minimising </a:t>
                </a:r>
                <a14:m>
                  <m:oMath xmlns:m="http://schemas.openxmlformats.org/officeDocument/2006/math">
                    <m:acc>
                      <m:accPr>
                        <m:chr m:val="̅"/>
                        <m:ctrlPr>
                          <a:rPr lang="da-DK" i="1">
                            <a:latin typeface="Cambria Math" panose="02040503050406030204" pitchFamily="18" charset="0"/>
                          </a:rPr>
                        </m:ctrlPr>
                      </m:accPr>
                      <m:e>
                        <m:sSub>
                          <m:sSubPr>
                            <m:ctrlPr>
                              <a:rPr lang="da-DK" i="1">
                                <a:latin typeface="Cambria Math" panose="02040503050406030204" pitchFamily="18" charset="0"/>
                              </a:rPr>
                            </m:ctrlPr>
                          </m:sSubPr>
                          <m:e>
                            <m:r>
                              <a:rPr lang="da-DK" i="1">
                                <a:latin typeface="Cambria Math" panose="02040503050406030204" pitchFamily="18" charset="0"/>
                              </a:rPr>
                              <m:t>𝑓</m:t>
                            </m:r>
                          </m:e>
                          <m:sub>
                            <m:r>
                              <a:rPr lang="da-DK" i="1">
                                <a:latin typeface="Cambria Math" panose="02040503050406030204" pitchFamily="18" charset="0"/>
                              </a:rPr>
                              <m:t>𝐷</m:t>
                            </m:r>
                          </m:sub>
                        </m:sSub>
                      </m:e>
                    </m:acc>
                    <m:d>
                      <m:dPr>
                        <m:ctrlPr>
                          <a:rPr lang="da-DK" i="1">
                            <a:latin typeface="Cambria Math" panose="02040503050406030204" pitchFamily="18" charset="0"/>
                          </a:rPr>
                        </m:ctrlPr>
                      </m:dPr>
                      <m:e>
                        <m:r>
                          <a:rPr lang="da-DK" i="1">
                            <a:latin typeface="Cambria Math" panose="02040503050406030204" pitchFamily="18" charset="0"/>
                          </a:rPr>
                          <m:t>𝑤</m:t>
                        </m:r>
                      </m:e>
                    </m:d>
                  </m:oMath>
                </a14:m>
                <a:r>
                  <a:rPr lang="en-GB" dirty="0" smtClean="0"/>
                  <a:t> </a:t>
                </a:r>
              </a:p>
              <a:p>
                <a:endParaRPr lang="en-GB" dirty="0" smtClean="0"/>
              </a:p>
              <a:p>
                <a:r>
                  <a:rPr lang="en-GB" dirty="0" smtClean="0"/>
                  <a:t>Finally a differentially private model is then contained in </a:t>
                </a:r>
                <a14:m>
                  <m:oMath xmlns:m="http://schemas.openxmlformats.org/officeDocument/2006/math">
                    <m:acc>
                      <m:accPr>
                        <m:chr m:val="̅"/>
                        <m:ctrlPr>
                          <a:rPr lang="da-DK" i="1">
                            <a:latin typeface="Cambria Math" panose="02040503050406030204" pitchFamily="18" charset="0"/>
                          </a:rPr>
                        </m:ctrlPr>
                      </m:accPr>
                      <m:e>
                        <m:r>
                          <a:rPr lang="da-DK" i="1">
                            <a:latin typeface="Cambria Math" panose="02040503050406030204" pitchFamily="18" charset="0"/>
                          </a:rPr>
                          <m:t>𝑤</m:t>
                        </m:r>
                      </m:e>
                    </m:acc>
                  </m:oMath>
                </a14:m>
                <a:r>
                  <a:rPr lang="en-GB" dirty="0" smtClean="0"/>
                  <a:t>.</a:t>
                </a:r>
              </a:p>
              <a:p>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3" t="-1654"/>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da-DK" smtClean="0"/>
              <a:t>5. april 2018</a:t>
            </a:r>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103EA872-A674-449B-A120-B97244F8E91D}" type="slidenum">
              <a:rPr lang="da-DK" smtClean="0"/>
              <a:pPr/>
              <a:t>9</a:t>
            </a:fld>
            <a:endParaRPr lang="da-DK" dirty="0"/>
          </a:p>
        </p:txBody>
      </p:sp>
    </p:spTree>
    <p:extLst>
      <p:ext uri="{BB962C8B-B14F-4D97-AF65-F5344CB8AC3E}">
        <p14:creationId xmlns:p14="http://schemas.microsoft.com/office/powerpoint/2010/main" val="24619552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TEMPLAFYSLIDEID" val="636440089736204341"/>
</p:tagLst>
</file>

<file path=ppt/tags/tag3.xml><?xml version="1.0" encoding="utf-8"?>
<p:tagLst xmlns:a="http://schemas.openxmlformats.org/drawingml/2006/main" xmlns:r="http://schemas.openxmlformats.org/officeDocument/2006/relationships" xmlns:p="http://schemas.openxmlformats.org/presentationml/2006/main">
  <p:tag name="TEMPLAFYSLIDEID" val="636440089736388410"/>
</p:tagLst>
</file>

<file path=ppt/tags/tag4.xml><?xml version="1.0" encoding="utf-8"?>
<p:tagLst xmlns:a="http://schemas.openxmlformats.org/drawingml/2006/main" xmlns:r="http://schemas.openxmlformats.org/officeDocument/2006/relationships" xmlns:p="http://schemas.openxmlformats.org/presentationml/2006/main">
  <p:tag name="TEMPLAFYSLIDEID" val="636440089736388410"/>
</p:tagLst>
</file>

<file path=ppt/tags/tag5.xml><?xml version="1.0" encoding="utf-8"?>
<p:tagLst xmlns:a="http://schemas.openxmlformats.org/drawingml/2006/main" xmlns:r="http://schemas.openxmlformats.org/officeDocument/2006/relationships" xmlns:p="http://schemas.openxmlformats.org/presentationml/2006/main">
  <p:tag name="TEMPLAFYSLIDEID" val="636440089736388410"/>
</p:tagLst>
</file>

<file path=ppt/tags/tag6.xml><?xml version="1.0" encoding="utf-8"?>
<p:tagLst xmlns:a="http://schemas.openxmlformats.org/drawingml/2006/main" xmlns:r="http://schemas.openxmlformats.org/officeDocument/2006/relationships" xmlns:p="http://schemas.openxmlformats.org/presentationml/2006/main">
  <p:tag name="TEMPLAFYSLIDEID" val="636440089736388410"/>
</p:tagLst>
</file>

<file path=ppt/tags/tag7.xml><?xml version="1.0" encoding="utf-8"?>
<p:tagLst xmlns:a="http://schemas.openxmlformats.org/drawingml/2006/main" xmlns:r="http://schemas.openxmlformats.org/officeDocument/2006/relationships" xmlns:p="http://schemas.openxmlformats.org/presentationml/2006/main">
  <p:tag name="TEMPLAFYSLIDEID" val="636440089736388410"/>
</p:tagLst>
</file>

<file path=ppt/theme/theme1.xml><?xml version="1.0" encoding="utf-8"?>
<a:theme xmlns:a="http://schemas.openxmlformats.org/drawingml/2006/main" name="Institute">
  <a:themeElements>
    <a:clrScheme name="DTU">
      <a:dk1>
        <a:srgbClr val="000000"/>
      </a:dk1>
      <a:lt1>
        <a:srgbClr val="FFFFFF"/>
      </a:lt1>
      <a:dk2>
        <a:srgbClr val="990000"/>
      </a:dk2>
      <a:lt2>
        <a:srgbClr val="999999"/>
      </a:lt2>
      <a:accent1>
        <a:srgbClr val="FF9900"/>
      </a:accent1>
      <a:accent2>
        <a:srgbClr val="99CC33"/>
      </a:accent2>
      <a:accent3>
        <a:srgbClr val="990066"/>
      </a:accent3>
      <a:accent4>
        <a:srgbClr val="3366CC"/>
      </a:accent4>
      <a:accent5>
        <a:srgbClr val="990000"/>
      </a:accent5>
      <a:accent6>
        <a:srgbClr val="999999"/>
      </a:accent6>
      <a:hlink>
        <a:srgbClr val="3366CC"/>
      </a:hlink>
      <a:folHlink>
        <a:srgbClr val="999999"/>
      </a:folHlink>
    </a:clrScheme>
    <a:fontScheme name="DTU Corporate UK">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ln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 DTU Template</Template>
  <TotalTime>810</TotalTime>
  <Words>589</Words>
  <Application>Microsoft Office PowerPoint</Application>
  <PresentationFormat>Custom</PresentationFormat>
  <Paragraphs>137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ＭＳ Ｐゴシック</vt:lpstr>
      <vt:lpstr>Cambria Math</vt:lpstr>
      <vt:lpstr>Verdana</vt:lpstr>
      <vt:lpstr>Institute</vt:lpstr>
      <vt:lpstr>Progress Presentation </vt:lpstr>
      <vt:lpstr>Motivation</vt:lpstr>
      <vt:lpstr>Overview</vt:lpstr>
      <vt:lpstr>Overview</vt:lpstr>
      <vt:lpstr>Differential Privacy</vt:lpstr>
      <vt:lpstr>Differential Privacy</vt:lpstr>
      <vt:lpstr>Rasch model</vt:lpstr>
      <vt:lpstr>Overview</vt:lpstr>
      <vt:lpstr>Functional Mechanism</vt:lpstr>
      <vt:lpstr>???</vt:lpstr>
      <vt:lpstr>Data sets</vt:lpstr>
      <vt:lpstr>Overview</vt:lpstr>
      <vt:lpstr>Implementation of Functional Mechanism for linear regression</vt:lpstr>
      <vt:lpstr>Implementation of Functional Mechanism for linear regression</vt:lpstr>
      <vt:lpstr>Implementation of ??? for logistic regression</vt:lpstr>
      <vt:lpstr>Implementation of Non-private rasch model</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Weikop</dc:creator>
  <cp:lastModifiedBy>Martin Søren Engmann Djurhuus</cp:lastModifiedBy>
  <cp:revision>37</cp:revision>
  <dcterms:created xsi:type="dcterms:W3CDTF">2017-07-31T08:31:56Z</dcterms:created>
  <dcterms:modified xsi:type="dcterms:W3CDTF">2018-03-27T09:26:13Z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ustomerId">
    <vt:lpwstr>dtu</vt:lpwstr>
  </property>
  <property fmtid="{D5CDD505-2E9C-101B-9397-08002B2CF9AE}" pid="3" name="TemplateId">
    <vt:lpwstr>636371721948069465</vt:lpwstr>
  </property>
  <property fmtid="{D5CDD505-2E9C-101B-9397-08002B2CF9AE}" pid="4" name="UserProfileId">
    <vt:lpwstr>636485881098132119</vt:lpwstr>
  </property>
</Properties>
</file>