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51206400" cy="31638875"/>
  <p:notesSz cx="41376600" cy="29260800"/>
  <p:defaultTextStyle>
    <a:defPPr>
      <a:defRPr lang="en-US"/>
    </a:defPPr>
    <a:lvl1pPr algn="l" rtl="0" fontAlgn="base">
      <a:spcBef>
        <a:spcPct val="0"/>
      </a:spcBef>
      <a:spcAft>
        <a:spcPct val="0"/>
      </a:spcAft>
      <a:defRPr sz="89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89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89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89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8900" kern="1200">
        <a:solidFill>
          <a:schemeClr val="tx1"/>
        </a:solidFill>
        <a:latin typeface="Arial" panose="020B0604020202020204" pitchFamily="34" charset="0"/>
        <a:ea typeface="+mn-ea"/>
        <a:cs typeface="+mn-cs"/>
      </a:defRPr>
    </a:lvl5pPr>
    <a:lvl6pPr marL="2286000" algn="l" defTabSz="914400" rtl="0" eaLnBrk="1" latinLnBrk="0" hangingPunct="1">
      <a:defRPr sz="8900" kern="1200">
        <a:solidFill>
          <a:schemeClr val="tx1"/>
        </a:solidFill>
        <a:latin typeface="Arial" panose="020B0604020202020204" pitchFamily="34" charset="0"/>
        <a:ea typeface="+mn-ea"/>
        <a:cs typeface="+mn-cs"/>
      </a:defRPr>
    </a:lvl6pPr>
    <a:lvl7pPr marL="2743200" algn="l" defTabSz="914400" rtl="0" eaLnBrk="1" latinLnBrk="0" hangingPunct="1">
      <a:defRPr sz="8900" kern="1200">
        <a:solidFill>
          <a:schemeClr val="tx1"/>
        </a:solidFill>
        <a:latin typeface="Arial" panose="020B0604020202020204" pitchFamily="34" charset="0"/>
        <a:ea typeface="+mn-ea"/>
        <a:cs typeface="+mn-cs"/>
      </a:defRPr>
    </a:lvl7pPr>
    <a:lvl8pPr marL="3200400" algn="l" defTabSz="914400" rtl="0" eaLnBrk="1" latinLnBrk="0" hangingPunct="1">
      <a:defRPr sz="8900" kern="1200">
        <a:solidFill>
          <a:schemeClr val="tx1"/>
        </a:solidFill>
        <a:latin typeface="Arial" panose="020B0604020202020204" pitchFamily="34" charset="0"/>
        <a:ea typeface="+mn-ea"/>
        <a:cs typeface="+mn-cs"/>
      </a:defRPr>
    </a:lvl8pPr>
    <a:lvl9pPr marL="3657600" algn="l" defTabSz="914400" rtl="0" eaLnBrk="1" latinLnBrk="0" hangingPunct="1">
      <a:defRPr sz="89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54">
          <p15:clr>
            <a:srgbClr val="A4A3A4"/>
          </p15:clr>
        </p15:guide>
        <p15:guide id="2" orient="horz" pos="19376">
          <p15:clr>
            <a:srgbClr val="A4A3A4"/>
          </p15:clr>
        </p15:guide>
        <p15:guide id="3" pos="20736">
          <p15:clr>
            <a:srgbClr val="A4A3A4"/>
          </p15:clr>
        </p15:guide>
        <p15:guide id="4" pos="11520">
          <p15:clr>
            <a:srgbClr val="A4A3A4"/>
          </p15:clr>
        </p15:guide>
        <p15:guide id="5" pos="28224">
          <p15:clr>
            <a:srgbClr val="A4A3A4"/>
          </p15:clr>
        </p15:guide>
        <p15:guide id="6" pos="20160">
          <p15:clr>
            <a:srgbClr val="A4A3A4"/>
          </p15:clr>
        </p15:guide>
        <p15:guide id="7" pos="4032">
          <p15:clr>
            <a:srgbClr val="A4A3A4"/>
          </p15:clr>
        </p15:guide>
        <p15:guide id="8"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87DE"/>
    <a:srgbClr val="FF8D3F"/>
    <a:srgbClr val="FFB380"/>
    <a:srgbClr val="FC7928"/>
    <a:srgbClr val="FDA169"/>
    <a:srgbClr val="FFFFFF"/>
    <a:srgbClr val="F60000"/>
    <a:srgbClr val="00CC66"/>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62" autoAdjust="0"/>
  </p:normalViewPr>
  <p:slideViewPr>
    <p:cSldViewPr>
      <p:cViewPr>
        <p:scale>
          <a:sx n="30" d="100"/>
          <a:sy n="30" d="100"/>
        </p:scale>
        <p:origin x="-6" y="24"/>
      </p:cViewPr>
      <p:guideLst>
        <p:guide orient="horz" pos="554"/>
        <p:guide orient="horz" pos="19376"/>
        <p:guide pos="20736"/>
        <p:guide pos="11520"/>
        <p:guide pos="28224"/>
        <p:guide pos="20160"/>
        <p:guide pos="4032"/>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07527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defTabSz="4002088">
              <a:defRPr sz="5100">
                <a:latin typeface="Optima Black" charset="0"/>
              </a:defRPr>
            </a:lvl1pPr>
          </a:lstStyle>
          <a:p>
            <a:pPr>
              <a:defRPr/>
            </a:pPr>
            <a:endParaRPr lang="en-US"/>
          </a:p>
        </p:txBody>
      </p:sp>
      <p:sp>
        <p:nvSpPr>
          <p:cNvPr id="3075" name="Rectangle 3"/>
          <p:cNvSpPr>
            <a:spLocks noGrp="1" noChangeArrowheads="1"/>
          </p:cNvSpPr>
          <p:nvPr>
            <p:ph type="dt" sz="quarter" idx="1"/>
          </p:nvPr>
        </p:nvSpPr>
        <p:spPr bwMode="auto">
          <a:xfrm>
            <a:off x="23479125" y="0"/>
            <a:ext cx="1805622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algn="r" defTabSz="4002088">
              <a:defRPr sz="5100">
                <a:latin typeface="Optima Black" charset="0"/>
              </a:defRPr>
            </a:lvl1pPr>
          </a:lstStyle>
          <a:p>
            <a:pPr>
              <a:defRPr/>
            </a:pPr>
            <a:endParaRPr lang="en-US"/>
          </a:p>
        </p:txBody>
      </p:sp>
      <p:sp>
        <p:nvSpPr>
          <p:cNvPr id="3076" name="Rectangle 4"/>
          <p:cNvSpPr>
            <a:spLocks noGrp="1" noChangeArrowheads="1"/>
          </p:cNvSpPr>
          <p:nvPr>
            <p:ph type="ftr" sz="quarter" idx="2"/>
          </p:nvPr>
        </p:nvSpPr>
        <p:spPr bwMode="auto">
          <a:xfrm>
            <a:off x="0" y="27852688"/>
            <a:ext cx="1807527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defTabSz="4002088">
              <a:defRPr sz="5100">
                <a:latin typeface="Optima Black" charset="0"/>
              </a:defRPr>
            </a:lvl1pPr>
          </a:lstStyle>
          <a:p>
            <a:pPr>
              <a:defRPr/>
            </a:pPr>
            <a:endParaRPr lang="en-US"/>
          </a:p>
        </p:txBody>
      </p:sp>
      <p:sp>
        <p:nvSpPr>
          <p:cNvPr id="3077" name="Rectangle 5"/>
          <p:cNvSpPr>
            <a:spLocks noGrp="1" noChangeArrowheads="1"/>
          </p:cNvSpPr>
          <p:nvPr>
            <p:ph type="sldNum" sz="quarter" idx="3"/>
          </p:nvPr>
        </p:nvSpPr>
        <p:spPr bwMode="auto">
          <a:xfrm>
            <a:off x="23479125" y="27852688"/>
            <a:ext cx="1805622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algn="r" defTabSz="4002088">
              <a:defRPr sz="5100">
                <a:latin typeface="Optima Black" charset="0"/>
              </a:defRPr>
            </a:lvl1pPr>
          </a:lstStyle>
          <a:p>
            <a:fld id="{744FB776-DB49-4077-BCD1-6FF64C55E5E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5" y="9828213"/>
            <a:ext cx="43526075" cy="6781800"/>
          </a:xfrm>
        </p:spPr>
        <p:txBody>
          <a:bodyPr/>
          <a:lstStyle/>
          <a:p>
            <a:r>
              <a:rPr lang="en-US"/>
              <a:t>Click to edit Master title style</a:t>
            </a:r>
          </a:p>
        </p:txBody>
      </p:sp>
      <p:sp>
        <p:nvSpPr>
          <p:cNvPr id="3" name="Subtitle 2"/>
          <p:cNvSpPr>
            <a:spLocks noGrp="1"/>
          </p:cNvSpPr>
          <p:nvPr>
            <p:ph type="subTitle" idx="1"/>
          </p:nvPr>
        </p:nvSpPr>
        <p:spPr>
          <a:xfrm>
            <a:off x="7680325" y="17929225"/>
            <a:ext cx="35845750" cy="8085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07DBBD-A2EF-41B8-943D-FA7AE16CE57F}" type="slidenum">
              <a:rPr lang="en-US" altLang="en-US"/>
              <a:pPr/>
              <a:t>‹#›</a:t>
            </a:fld>
            <a:endParaRPr lang="en-US" altLang="en-US"/>
          </a:p>
        </p:txBody>
      </p:sp>
    </p:spTree>
    <p:extLst>
      <p:ext uri="{BB962C8B-B14F-4D97-AF65-F5344CB8AC3E}">
        <p14:creationId xmlns:p14="http://schemas.microsoft.com/office/powerpoint/2010/main" val="1917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93A5F7-CDBB-44F3-A3A4-26B266F65A14}" type="slidenum">
              <a:rPr lang="en-US" altLang="en-US"/>
              <a:pPr/>
              <a:t>‹#›</a:t>
            </a:fld>
            <a:endParaRPr lang="en-US" altLang="en-US"/>
          </a:p>
        </p:txBody>
      </p:sp>
    </p:spTree>
    <p:extLst>
      <p:ext uri="{BB962C8B-B14F-4D97-AF65-F5344CB8AC3E}">
        <p14:creationId xmlns:p14="http://schemas.microsoft.com/office/powerpoint/2010/main" val="329207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5" y="2811464"/>
            <a:ext cx="10880725" cy="25312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11464"/>
            <a:ext cx="32492950" cy="25312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0F9AD9-4A97-4DE6-8CBE-D8D297BCD5E3}" type="slidenum">
              <a:rPr lang="en-US" altLang="en-US"/>
              <a:pPr/>
              <a:t>‹#›</a:t>
            </a:fld>
            <a:endParaRPr lang="en-US" altLang="en-US"/>
          </a:p>
        </p:txBody>
      </p:sp>
    </p:spTree>
    <p:extLst>
      <p:ext uri="{BB962C8B-B14F-4D97-AF65-F5344CB8AC3E}">
        <p14:creationId xmlns:p14="http://schemas.microsoft.com/office/powerpoint/2010/main" val="25618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EE5076-9E0E-4ADE-8C4C-CA522C6267B6}" type="slidenum">
              <a:rPr lang="en-US" altLang="en-US"/>
              <a:pPr/>
              <a:t>‹#›</a:t>
            </a:fld>
            <a:endParaRPr lang="en-US" altLang="en-US"/>
          </a:p>
        </p:txBody>
      </p:sp>
    </p:spTree>
    <p:extLst>
      <p:ext uri="{BB962C8B-B14F-4D97-AF65-F5344CB8AC3E}">
        <p14:creationId xmlns:p14="http://schemas.microsoft.com/office/powerpoint/2010/main" val="7974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0331114"/>
            <a:ext cx="43526075" cy="6283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2" y="13409613"/>
            <a:ext cx="43526075" cy="6921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1AE802A-8F92-442D-B3FB-5EA652A86530}" type="slidenum">
              <a:rPr lang="en-US" altLang="en-US"/>
              <a:pPr/>
              <a:t>‹#›</a:t>
            </a:fld>
            <a:endParaRPr lang="en-US" altLang="en-US"/>
          </a:p>
        </p:txBody>
      </p:sp>
    </p:spTree>
    <p:extLst>
      <p:ext uri="{BB962C8B-B14F-4D97-AF65-F5344CB8AC3E}">
        <p14:creationId xmlns:p14="http://schemas.microsoft.com/office/powerpoint/2010/main" val="37622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5" y="9140825"/>
            <a:ext cx="21686837"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140825"/>
            <a:ext cx="21686838"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C9E8727-231B-4BB0-9E1C-995E4551D8D9}" type="slidenum">
              <a:rPr lang="en-US" altLang="en-US"/>
              <a:pPr/>
              <a:t>‹#›</a:t>
            </a:fld>
            <a:endParaRPr lang="en-US" altLang="en-US"/>
          </a:p>
        </p:txBody>
      </p:sp>
    </p:spTree>
    <p:extLst>
      <p:ext uri="{BB962C8B-B14F-4D97-AF65-F5344CB8AC3E}">
        <p14:creationId xmlns:p14="http://schemas.microsoft.com/office/powerpoint/2010/main" val="99222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266826"/>
            <a:ext cx="46085125" cy="5273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081839"/>
            <a:ext cx="22625050"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033001"/>
            <a:ext cx="22625050"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081839"/>
            <a:ext cx="22632988"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033001"/>
            <a:ext cx="22632988"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A641F95-7A14-4E10-B6C2-64A0D46AF847}" type="slidenum">
              <a:rPr lang="en-US" altLang="en-US"/>
              <a:pPr/>
              <a:t>‹#›</a:t>
            </a:fld>
            <a:endParaRPr lang="en-US" altLang="en-US"/>
          </a:p>
        </p:txBody>
      </p:sp>
    </p:spTree>
    <p:extLst>
      <p:ext uri="{BB962C8B-B14F-4D97-AF65-F5344CB8AC3E}">
        <p14:creationId xmlns:p14="http://schemas.microsoft.com/office/powerpoint/2010/main" val="95759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6AD74C3-24B8-44D5-8467-81B391F9CFB1}" type="slidenum">
              <a:rPr lang="en-US" altLang="en-US"/>
              <a:pPr/>
              <a:t>‹#›</a:t>
            </a:fld>
            <a:endParaRPr lang="en-US" altLang="en-US"/>
          </a:p>
        </p:txBody>
      </p:sp>
    </p:spTree>
    <p:extLst>
      <p:ext uri="{BB962C8B-B14F-4D97-AF65-F5344CB8AC3E}">
        <p14:creationId xmlns:p14="http://schemas.microsoft.com/office/powerpoint/2010/main" val="24591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D54F7CA-DBC5-425F-AFF8-CBC5E4A896EF}" type="slidenum">
              <a:rPr lang="en-US" altLang="en-US"/>
              <a:pPr/>
              <a:t>‹#›</a:t>
            </a:fld>
            <a:endParaRPr lang="en-US" altLang="en-US"/>
          </a:p>
        </p:txBody>
      </p:sp>
    </p:spTree>
    <p:extLst>
      <p:ext uri="{BB962C8B-B14F-4D97-AF65-F5344CB8AC3E}">
        <p14:creationId xmlns:p14="http://schemas.microsoft.com/office/powerpoint/2010/main" val="36477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60475"/>
            <a:ext cx="16846550" cy="53609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60476"/>
            <a:ext cx="28625800" cy="2700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21464"/>
            <a:ext cx="16846550" cy="21640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ED02F74-6BEE-4F6A-B858-EBCEFCB84762}" type="slidenum">
              <a:rPr lang="en-US" altLang="en-US"/>
              <a:pPr/>
              <a:t>‹#›</a:t>
            </a:fld>
            <a:endParaRPr lang="en-US" altLang="en-US"/>
          </a:p>
        </p:txBody>
      </p:sp>
    </p:spTree>
    <p:extLst>
      <p:ext uri="{BB962C8B-B14F-4D97-AF65-F5344CB8AC3E}">
        <p14:creationId xmlns:p14="http://schemas.microsoft.com/office/powerpoint/2010/main" val="155141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7" y="22147214"/>
            <a:ext cx="30724475" cy="26146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7" y="2827339"/>
            <a:ext cx="30724475" cy="18983325"/>
          </a:xfrm>
        </p:spPr>
        <p:txBody>
          <a:bodyPr lIns="407557" tIns="203779" rIns="407557" bIns="203779"/>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7" y="24761826"/>
            <a:ext cx="30724475" cy="3713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A8334B2-0221-4277-8AC2-45D166B770D6}" type="slidenum">
              <a:rPr lang="en-US" altLang="en-US"/>
              <a:pPr/>
              <a:t>‹#›</a:t>
            </a:fld>
            <a:endParaRPr lang="en-US" altLang="en-US"/>
          </a:p>
        </p:txBody>
      </p:sp>
    </p:spTree>
    <p:extLst>
      <p:ext uri="{BB962C8B-B14F-4D97-AF65-F5344CB8AC3E}">
        <p14:creationId xmlns:p14="http://schemas.microsoft.com/office/powerpoint/2010/main" val="157234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11463"/>
            <a:ext cx="435260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40163" y="9140825"/>
            <a:ext cx="43526075" cy="189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40163"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buFontTx/>
              <a:buNone/>
              <a:defRPr sz="62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7495838" y="28827413"/>
            <a:ext cx="16214725"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ctr">
              <a:buFontTx/>
              <a:buNone/>
              <a:defRPr sz="62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r">
              <a:defRPr sz="6200">
                <a:latin typeface="Times New Roman" panose="02020603050405020304" pitchFamily="18" charset="0"/>
              </a:defRPr>
            </a:lvl1pPr>
          </a:lstStyle>
          <a:p>
            <a:fld id="{0C0AB8CD-295E-481E-B811-65B229C649D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3525" rtl="0" eaLnBrk="0" fontAlgn="base" hangingPunct="0">
        <a:spcBef>
          <a:spcPct val="0"/>
        </a:spcBef>
        <a:spcAft>
          <a:spcPct val="0"/>
        </a:spcAft>
        <a:defRPr sz="19600">
          <a:solidFill>
            <a:schemeClr val="tx2"/>
          </a:solidFill>
          <a:latin typeface="+mj-lt"/>
          <a:ea typeface="+mj-ea"/>
          <a:cs typeface="+mj-cs"/>
        </a:defRPr>
      </a:lvl1pPr>
      <a:lvl2pPr algn="ctr" defTabSz="4073525" rtl="0" eaLnBrk="0" fontAlgn="base" hangingPunct="0">
        <a:spcBef>
          <a:spcPct val="0"/>
        </a:spcBef>
        <a:spcAft>
          <a:spcPct val="0"/>
        </a:spcAft>
        <a:defRPr sz="19600">
          <a:solidFill>
            <a:schemeClr val="tx2"/>
          </a:solidFill>
          <a:latin typeface="Times New Roman" pitchFamily="18" charset="0"/>
        </a:defRPr>
      </a:lvl2pPr>
      <a:lvl3pPr algn="ctr" defTabSz="4073525" rtl="0" eaLnBrk="0" fontAlgn="base" hangingPunct="0">
        <a:spcBef>
          <a:spcPct val="0"/>
        </a:spcBef>
        <a:spcAft>
          <a:spcPct val="0"/>
        </a:spcAft>
        <a:defRPr sz="19600">
          <a:solidFill>
            <a:schemeClr val="tx2"/>
          </a:solidFill>
          <a:latin typeface="Times New Roman" pitchFamily="18" charset="0"/>
        </a:defRPr>
      </a:lvl3pPr>
      <a:lvl4pPr algn="ctr" defTabSz="4073525" rtl="0" eaLnBrk="0" fontAlgn="base" hangingPunct="0">
        <a:spcBef>
          <a:spcPct val="0"/>
        </a:spcBef>
        <a:spcAft>
          <a:spcPct val="0"/>
        </a:spcAft>
        <a:defRPr sz="19600">
          <a:solidFill>
            <a:schemeClr val="tx2"/>
          </a:solidFill>
          <a:latin typeface="Times New Roman" pitchFamily="18" charset="0"/>
        </a:defRPr>
      </a:lvl4pPr>
      <a:lvl5pPr algn="ctr" defTabSz="4073525" rtl="0" eaLnBrk="0" fontAlgn="base" hangingPunct="0">
        <a:spcBef>
          <a:spcPct val="0"/>
        </a:spcBef>
        <a:spcAft>
          <a:spcPct val="0"/>
        </a:spcAft>
        <a:defRPr sz="19600">
          <a:solidFill>
            <a:schemeClr val="tx2"/>
          </a:solidFill>
          <a:latin typeface="Times New Roman" pitchFamily="18" charset="0"/>
        </a:defRPr>
      </a:lvl5pPr>
      <a:lvl6pPr marL="457200" algn="ctr" defTabSz="4075113" rtl="0" fontAlgn="base">
        <a:spcBef>
          <a:spcPct val="0"/>
        </a:spcBef>
        <a:spcAft>
          <a:spcPct val="0"/>
        </a:spcAft>
        <a:defRPr sz="19600">
          <a:solidFill>
            <a:schemeClr val="tx2"/>
          </a:solidFill>
          <a:latin typeface="Times New Roman" pitchFamily="18" charset="0"/>
        </a:defRPr>
      </a:lvl6pPr>
      <a:lvl7pPr marL="914400" algn="ctr" defTabSz="4075113" rtl="0" fontAlgn="base">
        <a:spcBef>
          <a:spcPct val="0"/>
        </a:spcBef>
        <a:spcAft>
          <a:spcPct val="0"/>
        </a:spcAft>
        <a:defRPr sz="19600">
          <a:solidFill>
            <a:schemeClr val="tx2"/>
          </a:solidFill>
          <a:latin typeface="Times New Roman" pitchFamily="18" charset="0"/>
        </a:defRPr>
      </a:lvl7pPr>
      <a:lvl8pPr marL="1371600" algn="ctr" defTabSz="4075113" rtl="0" fontAlgn="base">
        <a:spcBef>
          <a:spcPct val="0"/>
        </a:spcBef>
        <a:spcAft>
          <a:spcPct val="0"/>
        </a:spcAft>
        <a:defRPr sz="19600">
          <a:solidFill>
            <a:schemeClr val="tx2"/>
          </a:solidFill>
          <a:latin typeface="Times New Roman" pitchFamily="18" charset="0"/>
        </a:defRPr>
      </a:lvl8pPr>
      <a:lvl9pPr marL="1828800" algn="ctr" defTabSz="4075113" rtl="0" fontAlgn="base">
        <a:spcBef>
          <a:spcPct val="0"/>
        </a:spcBef>
        <a:spcAft>
          <a:spcPct val="0"/>
        </a:spcAft>
        <a:defRPr sz="19600">
          <a:solidFill>
            <a:schemeClr val="tx2"/>
          </a:solidFill>
          <a:latin typeface="Times New Roman" pitchFamily="18" charset="0"/>
        </a:defRPr>
      </a:lvl9pPr>
    </p:titleStyle>
    <p:bodyStyle>
      <a:lvl1pPr marL="1528763" indent="-1528763" algn="l" defTabSz="4073525" rtl="0" eaLnBrk="0" fontAlgn="base" hangingPunct="0">
        <a:spcBef>
          <a:spcPct val="20000"/>
        </a:spcBef>
        <a:spcAft>
          <a:spcPct val="0"/>
        </a:spcAft>
        <a:buChar char="•"/>
        <a:defRPr sz="14400">
          <a:solidFill>
            <a:schemeClr val="tx1"/>
          </a:solidFill>
          <a:latin typeface="+mn-lt"/>
          <a:ea typeface="+mn-ea"/>
          <a:cs typeface="+mn-cs"/>
        </a:defRPr>
      </a:lvl1pPr>
      <a:lvl2pPr marL="3311525" indent="-1273175" algn="l" defTabSz="4073525" rtl="0" eaLnBrk="0" fontAlgn="base" hangingPunct="0">
        <a:spcBef>
          <a:spcPct val="20000"/>
        </a:spcBef>
        <a:spcAft>
          <a:spcPct val="0"/>
        </a:spcAft>
        <a:buChar char="–"/>
        <a:defRPr sz="12500">
          <a:solidFill>
            <a:schemeClr val="tx1"/>
          </a:solidFill>
          <a:latin typeface="+mn-lt"/>
        </a:defRPr>
      </a:lvl2pPr>
      <a:lvl3pPr marL="5094288" indent="-1020763" algn="l" defTabSz="4073525" rtl="0" eaLnBrk="0" fontAlgn="base" hangingPunct="0">
        <a:spcBef>
          <a:spcPct val="20000"/>
        </a:spcBef>
        <a:spcAft>
          <a:spcPct val="0"/>
        </a:spcAft>
        <a:buChar char="•"/>
        <a:defRPr sz="10700">
          <a:solidFill>
            <a:schemeClr val="tx1"/>
          </a:solidFill>
          <a:latin typeface="+mn-lt"/>
        </a:defRPr>
      </a:lvl3pPr>
      <a:lvl4pPr marL="7132638" indent="-1020763" algn="l" defTabSz="4073525" rtl="0" eaLnBrk="0" fontAlgn="base" hangingPunct="0">
        <a:spcBef>
          <a:spcPct val="20000"/>
        </a:spcBef>
        <a:spcAft>
          <a:spcPct val="0"/>
        </a:spcAft>
        <a:buChar char="–"/>
        <a:defRPr sz="8900">
          <a:solidFill>
            <a:schemeClr val="tx1"/>
          </a:solidFill>
          <a:latin typeface="+mn-lt"/>
        </a:defRPr>
      </a:lvl4pPr>
      <a:lvl5pPr marL="9167813" indent="-1016000" algn="l" defTabSz="4073525"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1140"/>
          <p:cNvSpPr txBox="1">
            <a:spLocks noChangeArrowheads="1"/>
          </p:cNvSpPr>
          <p:nvPr/>
        </p:nvSpPr>
        <p:spPr bwMode="auto">
          <a:xfrm>
            <a:off x="762000" y="3170238"/>
            <a:ext cx="49606200" cy="2020887"/>
          </a:xfrm>
          <a:prstGeom prst="rect">
            <a:avLst/>
          </a:prstGeom>
          <a:gradFill flip="none" rotWithShape="1">
            <a:gsLst>
              <a:gs pos="0">
                <a:srgbClr val="AA87DE"/>
              </a:gs>
              <a:gs pos="8000">
                <a:srgbClr val="AA87DE"/>
              </a:gs>
              <a:gs pos="100000">
                <a:srgbClr val="FFFFFF"/>
              </a:gs>
            </a:gsLst>
            <a:lin ang="16200000" scaled="1"/>
            <a:tileRect/>
          </a:gradFill>
          <a:ln w="28575">
            <a:noFill/>
            <a:miter lim="800000"/>
            <a:headEnd/>
            <a:tailEnd/>
          </a:ln>
        </p:spPr>
        <p:txBody>
          <a:bodyPr lIns="91431" tIns="91431" rIns="91431" bIns="91431">
            <a:spAutoFit/>
          </a:bodyPr>
          <a:lstStyle/>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p:txBody>
      </p:sp>
      <p:sp>
        <p:nvSpPr>
          <p:cNvPr id="2056" name="Text Box 14"/>
          <p:cNvSpPr txBox="1">
            <a:spLocks noChangeArrowheads="1"/>
          </p:cNvSpPr>
          <p:nvPr/>
        </p:nvSpPr>
        <p:spPr bwMode="auto">
          <a:xfrm>
            <a:off x="10972800" y="411163"/>
            <a:ext cx="27584400" cy="422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91431" rIns="91431" bIns="91431">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ct val="50000"/>
              </a:spcBef>
              <a:buFontTx/>
              <a:buNone/>
            </a:pPr>
            <a:r>
              <a:rPr lang="da-DK" altLang="en-US" sz="7200" b="1" dirty="0" err="1">
                <a:latin typeface="Arial" panose="020B0604020202020204" pitchFamily="34" charset="0"/>
                <a:cs typeface="Arial" panose="020B0604020202020204" pitchFamily="34" charset="0"/>
              </a:rPr>
              <a:t>Differentially</a:t>
            </a:r>
            <a:r>
              <a:rPr lang="da-DK" altLang="en-US" sz="7200" b="1" dirty="0">
                <a:latin typeface="Arial" panose="020B0604020202020204" pitchFamily="34" charset="0"/>
                <a:cs typeface="Arial" panose="020B0604020202020204" pitchFamily="34" charset="0"/>
              </a:rPr>
              <a:t> Private Rasch Model </a:t>
            </a:r>
            <a:endParaRPr lang="hr-HR" altLang="en-US" sz="7200" b="1" dirty="0">
              <a:latin typeface="Arial" panose="020B0604020202020204" pitchFamily="34" charset="0"/>
              <a:cs typeface="Arial" panose="020B0604020202020204" pitchFamily="34" charset="0"/>
            </a:endParaRPr>
          </a:p>
          <a:p>
            <a:pPr algn="ctr" eaLnBrk="1" hangingPunct="1">
              <a:spcBef>
                <a:spcPct val="50000"/>
              </a:spcBef>
              <a:buFontTx/>
              <a:buNone/>
            </a:pPr>
            <a:r>
              <a:rPr lang="da-DK" altLang="en-US" sz="4800" b="1" dirty="0">
                <a:latin typeface="Arial" panose="020B0604020202020204" pitchFamily="34" charset="0"/>
                <a:cs typeface="Arial" panose="020B0604020202020204" pitchFamily="34" charset="0"/>
              </a:rPr>
              <a:t>Teresa Steiner</a:t>
            </a:r>
            <a:r>
              <a:rPr lang="en-US" altLang="en-US" sz="4800" b="1" baseline="30000" dirty="0">
                <a:latin typeface="Arial" panose="020B0604020202020204" pitchFamily="34" charset="0"/>
                <a:cs typeface="Arial" panose="020B0604020202020204" pitchFamily="34" charset="0"/>
              </a:rPr>
              <a:t>1</a:t>
            </a:r>
            <a:r>
              <a:rPr lang="da-DK" altLang="en-US" sz="4800" b="1" dirty="0">
                <a:latin typeface="Arial" panose="020B0604020202020204" pitchFamily="34" charset="0"/>
                <a:cs typeface="Arial" panose="020B0604020202020204" pitchFamily="34" charset="0"/>
              </a:rPr>
              <a:t>, David Nyrnberg</a:t>
            </a:r>
            <a:r>
              <a:rPr lang="en-US" altLang="en-US" sz="4800" b="1" baseline="30000" dirty="0">
                <a:latin typeface="Arial" panose="020B0604020202020204" pitchFamily="34" charset="0"/>
                <a:cs typeface="Arial" panose="020B0604020202020204" pitchFamily="34" charset="0"/>
              </a:rPr>
              <a:t>1 </a:t>
            </a:r>
            <a:r>
              <a:rPr lang="hr-HR" altLang="en-US" sz="4800" b="1" dirty="0">
                <a:latin typeface="Arial" panose="020B0604020202020204" pitchFamily="34" charset="0"/>
                <a:cs typeface="Arial" panose="020B0604020202020204" pitchFamily="34" charset="0"/>
              </a:rPr>
              <a:t>and</a:t>
            </a:r>
            <a:r>
              <a:rPr lang="en-US" altLang="en-US" sz="4800" b="1" dirty="0">
                <a:latin typeface="Arial" panose="020B0604020202020204" pitchFamily="34" charset="0"/>
                <a:cs typeface="Arial" panose="020B0604020202020204" pitchFamily="34" charset="0"/>
              </a:rPr>
              <a:t> </a:t>
            </a:r>
            <a:r>
              <a:rPr lang="da-DK" altLang="en-US" sz="4800" b="1" dirty="0">
                <a:latin typeface="Arial" panose="020B0604020202020204" pitchFamily="34" charset="0"/>
                <a:cs typeface="Arial" panose="020B0604020202020204" pitchFamily="34" charset="0"/>
              </a:rPr>
              <a:t>Martin Djurhuus</a:t>
            </a:r>
            <a:r>
              <a:rPr lang="en-US" altLang="en-US" sz="4800" b="1" baseline="30000" dirty="0">
                <a:latin typeface="Arial" panose="020B0604020202020204" pitchFamily="34" charset="0"/>
                <a:cs typeface="Arial" panose="020B0604020202020204" pitchFamily="34" charset="0"/>
              </a:rPr>
              <a:t>2</a:t>
            </a:r>
            <a:endParaRPr lang="en-US" altLang="en-US" sz="4800" b="1" dirty="0">
              <a:latin typeface="Arial" panose="020B0604020202020204" pitchFamily="34" charset="0"/>
              <a:cs typeface="Arial" panose="020B0604020202020204" pitchFamily="34" charset="0"/>
            </a:endParaRPr>
          </a:p>
          <a:p>
            <a:pPr algn="ctr" eaLnBrk="1" hangingPunct="1">
              <a:lnSpc>
                <a:spcPct val="60000"/>
              </a:lnSpc>
              <a:spcBef>
                <a:spcPct val="50000"/>
              </a:spcBef>
              <a:buFontTx/>
              <a:buNone/>
            </a:pPr>
            <a:r>
              <a:rPr lang="hr-HR" altLang="en-US" sz="3600" i="1" baseline="30000" dirty="0">
                <a:latin typeface="Arial" panose="020B0604020202020204" pitchFamily="34" charset="0"/>
                <a:cs typeface="Arial" panose="020B0604020202020204" pitchFamily="34" charset="0"/>
              </a:rPr>
              <a:t>1</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a:t>
            </a:r>
            <a:r>
              <a:rPr lang="da-DK" altLang="en-US" sz="3600" i="1" dirty="0" err="1">
                <a:latin typeface="Arial" panose="020B0604020202020204" pitchFamily="34" charset="0"/>
                <a:cs typeface="Arial" panose="020B0604020202020204" pitchFamily="34" charset="0"/>
              </a:rPr>
              <a:t>Compute</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None/>
            </a:pPr>
            <a:r>
              <a:rPr lang="da-DK" altLang="en-US" sz="3600" i="1" baseline="30000" dirty="0">
                <a:latin typeface="Arial" panose="020B0604020202020204" pitchFamily="34" charset="0"/>
                <a:cs typeface="Arial" panose="020B0604020202020204" pitchFamily="34" charset="0"/>
              </a:rPr>
              <a:t>2</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Fotonik</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FontTx/>
              <a:buNone/>
            </a:pPr>
            <a:endParaRPr lang="en-US" altLang="en-US" sz="3600" i="1" dirty="0">
              <a:latin typeface="Arial" panose="020B0604020202020204" pitchFamily="34" charset="0"/>
              <a:cs typeface="Arial" panose="020B0604020202020204" pitchFamily="34" charset="0"/>
            </a:endParaRPr>
          </a:p>
        </p:txBody>
      </p:sp>
      <p:sp>
        <p:nvSpPr>
          <p:cNvPr id="2057" name="Rectangle 632"/>
          <p:cNvSpPr>
            <a:spLocks noChangeArrowheads="1"/>
          </p:cNvSpPr>
          <p:nvPr/>
        </p:nvSpPr>
        <p:spPr bwMode="auto">
          <a:xfrm>
            <a:off x="152400" y="15759113"/>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061" name="Text Box 1108"/>
          <p:cNvSpPr txBox="1">
            <a:spLocks noChangeArrowheads="1"/>
          </p:cNvSpPr>
          <p:nvPr/>
        </p:nvSpPr>
        <p:spPr bwMode="auto">
          <a:xfrm>
            <a:off x="914400" y="29916438"/>
            <a:ext cx="1562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2800" b="1" i="1" dirty="0">
                <a:solidFill>
                  <a:srgbClr val="292929"/>
                </a:solidFill>
                <a:latin typeface="Arial" panose="020B0604020202020204" pitchFamily="34" charset="0"/>
              </a:rPr>
              <a:t>02460 Advanced Machine Learning</a:t>
            </a:r>
            <a:endParaRPr lang="en-US" altLang="en-US" sz="2800" b="1" i="1" dirty="0">
              <a:solidFill>
                <a:srgbClr val="292929"/>
              </a:solidFill>
              <a:latin typeface="Arial" panose="020B0604020202020204" pitchFamily="34" charset="0"/>
            </a:endParaRPr>
          </a:p>
        </p:txBody>
      </p:sp>
      <p:pic>
        <p:nvPicPr>
          <p:cNvPr id="2062" name="Picture 21"/>
          <p:cNvPicPr>
            <a:picLocks noChangeAspect="1" noChangeArrowheads="1"/>
          </p:cNvPicPr>
          <p:nvPr/>
        </p:nvPicPr>
        <p:blipFill rotWithShape="1">
          <a:blip r:embed="rId2">
            <a:extLst>
              <a:ext uri="{28A0092B-C50C-407E-A947-70E740481C1C}">
                <a14:useLocalDpi xmlns:a14="http://schemas.microsoft.com/office/drawing/2010/main" val="0"/>
              </a:ext>
            </a:extLst>
          </a:blip>
          <a:srcRect t="33935" r="10342" b="32130"/>
          <a:stretch/>
        </p:blipFill>
        <p:spPr bwMode="auto">
          <a:xfrm>
            <a:off x="42288655" y="631794"/>
            <a:ext cx="792714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6" descr="DTU UK A2"/>
          <p:cNvPicPr>
            <a:picLocks noChangeAspect="1" noChangeArrowheads="1"/>
          </p:cNvPicPr>
          <p:nvPr/>
        </p:nvPicPr>
        <p:blipFill>
          <a:blip r:embed="rId3">
            <a:extLst>
              <a:ext uri="{28A0092B-C50C-407E-A947-70E740481C1C}">
                <a14:useLocalDpi xmlns:a14="http://schemas.microsoft.com/office/drawing/2010/main" val="0"/>
              </a:ext>
            </a:extLst>
          </a:blip>
          <a:srcRect l="75790"/>
          <a:stretch>
            <a:fillRect/>
          </a:stretch>
        </p:blipFill>
        <p:spPr bwMode="auto">
          <a:xfrm>
            <a:off x="762000" y="771525"/>
            <a:ext cx="1279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8" descr="DTU UK B2 SH"/>
          <p:cNvPicPr>
            <a:picLocks noChangeAspect="1" noChangeArrowheads="1"/>
          </p:cNvPicPr>
          <p:nvPr/>
        </p:nvPicPr>
        <p:blipFill>
          <a:blip r:embed="rId4">
            <a:extLst>
              <a:ext uri="{28A0092B-C50C-407E-A947-70E740481C1C}">
                <a14:useLocalDpi xmlns:a14="http://schemas.microsoft.com/office/drawing/2010/main" val="0"/>
              </a:ext>
            </a:extLst>
          </a:blip>
          <a:srcRect l="30666" r="-5710"/>
          <a:stretch>
            <a:fillRect/>
          </a:stretch>
        </p:blipFill>
        <p:spPr bwMode="auto">
          <a:xfrm>
            <a:off x="2281238" y="627063"/>
            <a:ext cx="462438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1108"/>
          <p:cNvSpPr txBox="1">
            <a:spLocks noChangeArrowheads="1"/>
          </p:cNvSpPr>
          <p:nvPr/>
        </p:nvSpPr>
        <p:spPr bwMode="auto">
          <a:xfrm>
            <a:off x="46413512" y="29780286"/>
            <a:ext cx="388620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3200" i="1" dirty="0">
                <a:latin typeface="Optima Black" charset="0"/>
              </a:rPr>
              <a:t>May 16</a:t>
            </a:r>
            <a:r>
              <a:rPr lang="da-DK" altLang="en-US" sz="3200" i="1" baseline="30000" dirty="0">
                <a:latin typeface="Optima Black" charset="0"/>
              </a:rPr>
              <a:t>th </a:t>
            </a:r>
            <a:r>
              <a:rPr lang="da-DK" altLang="en-US" sz="3200" i="1" dirty="0">
                <a:latin typeface="Optima Black" charset="0"/>
              </a:rPr>
              <a:t>, 2018</a:t>
            </a:r>
            <a:endParaRPr lang="en-US" altLang="en-US" sz="2800" i="1" baseline="30000" dirty="0">
              <a:latin typeface="Arial" panose="020B0604020202020204" pitchFamily="34" charset="0"/>
            </a:endParaRPr>
          </a:p>
        </p:txBody>
      </p:sp>
      <p:sp>
        <p:nvSpPr>
          <p:cNvPr id="2066" name="Rectangle 1058"/>
          <p:cNvSpPr>
            <a:spLocks noChangeArrowheads="1"/>
          </p:cNvSpPr>
          <p:nvPr/>
        </p:nvSpPr>
        <p:spPr bwMode="auto">
          <a:xfrm>
            <a:off x="720818" y="19491845"/>
            <a:ext cx="16178414" cy="10441159"/>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2" name="Text Box 1102"/>
          <p:cNvSpPr txBox="1">
            <a:spLocks noChangeArrowheads="1"/>
          </p:cNvSpPr>
          <p:nvPr/>
        </p:nvSpPr>
        <p:spPr bwMode="auto">
          <a:xfrm>
            <a:off x="34080024" y="14576118"/>
            <a:ext cx="16059150" cy="12218711"/>
          </a:xfrm>
          <a:prstGeom prst="rect">
            <a:avLst/>
          </a:prstGeom>
          <a:solidFill>
            <a:schemeClr val="bg1"/>
          </a:solid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err="1"/>
              <a:t>Discussion</a:t>
            </a:r>
            <a:endParaRPr lang="hr-HR" sz="4800" b="1" u="sng" dirty="0"/>
          </a:p>
          <a:p>
            <a:pPr algn="just">
              <a:defRPr/>
            </a:pPr>
            <a:endParaRPr lang="da-DK" sz="3600" dirty="0"/>
          </a:p>
          <a:p>
            <a:pPr marL="571500" indent="-571500" algn="just">
              <a:buFont typeface="Symbol" panose="05050102010706020507" pitchFamily="18" charset="2"/>
              <a:buChar char="-"/>
              <a:defRPr/>
            </a:pPr>
            <a:r>
              <a:rPr lang="da-DK" sz="3800" dirty="0"/>
              <a:t>Differential private Rasch model is possible and yields good results on simulated data</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Large data set sizes are necessary (f.e.  N = 1000, I = 40)</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Real data results here are unusable because of very small class size (i.e. N = 62)</a:t>
            </a:r>
          </a:p>
          <a:p>
            <a:pPr algn="just">
              <a:defRPr/>
            </a:pPr>
            <a:endParaRPr lang="da-DK" sz="3600" dirty="0">
              <a:cs typeface="Arial" pitchFamily="34" charset="0"/>
            </a:endParaRPr>
          </a:p>
          <a:p>
            <a:pPr marL="571500" indent="-571500" algn="just">
              <a:buFont typeface="Symbol" panose="05050102010706020507" pitchFamily="18" charset="2"/>
              <a:buChar char="-"/>
              <a:defRPr/>
            </a:pPr>
            <a:r>
              <a:rPr lang="da-DK" sz="3800" dirty="0">
                <a:cs typeface="Arial" pitchFamily="34" charset="0"/>
              </a:rPr>
              <a:t>Tradeoff!</a:t>
            </a: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p:txBody>
      </p:sp>
      <p:sp>
        <p:nvSpPr>
          <p:cNvPr id="2068" name="Rectangle 71"/>
          <p:cNvSpPr>
            <a:spLocks noChangeArrowheads="1"/>
          </p:cNvSpPr>
          <p:nvPr/>
        </p:nvSpPr>
        <p:spPr bwMode="auto">
          <a:xfrm>
            <a:off x="0" y="15547975"/>
            <a:ext cx="512064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8900">
              <a:latin typeface="Arial" panose="020B0604020202020204" pitchFamily="34" charset="0"/>
            </a:endParaRPr>
          </a:p>
        </p:txBody>
      </p:sp>
      <mc:AlternateContent xmlns:mc="http://schemas.openxmlformats.org/markup-compatibility/2006">
        <mc:Choice xmlns:a14="http://schemas.microsoft.com/office/drawing/2010/main" Requires="a14">
          <p:sp>
            <p:nvSpPr>
              <p:cNvPr id="1046" name="Text Box 1080"/>
              <p:cNvSpPr txBox="1">
                <a:spLocks noChangeArrowheads="1"/>
              </p:cNvSpPr>
              <p:nvPr/>
            </p:nvSpPr>
            <p:spPr bwMode="auto">
              <a:xfrm>
                <a:off x="794258" y="19617332"/>
                <a:ext cx="16032966" cy="9956554"/>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err="1"/>
                  <a:t>Differential</a:t>
                </a:r>
                <a:r>
                  <a:rPr lang="da-DK" sz="4800" b="1" u="sng" dirty="0"/>
                  <a:t> </a:t>
                </a:r>
                <a:r>
                  <a:rPr lang="da-DK" sz="4800" b="1" u="sng" dirty="0" err="1"/>
                  <a:t>privacy</a:t>
                </a:r>
                <a:endParaRPr lang="da-DK" sz="4800" b="1" u="sng" dirty="0"/>
              </a:p>
              <a:p>
                <a:pPr marL="628650" indent="-571500" algn="just">
                  <a:lnSpc>
                    <a:spcPct val="150000"/>
                  </a:lnSpc>
                  <a:spcBef>
                    <a:spcPct val="50000"/>
                  </a:spcBef>
                  <a:spcAft>
                    <a:spcPts val="0"/>
                  </a:spcAft>
                  <a:buFontTx/>
                  <a:buChar char="-"/>
                  <a:tabLst>
                    <a:tab pos="509588" algn="l"/>
                  </a:tabLst>
                  <a:defRPr/>
                </a:pPr>
                <a:r>
                  <a:rPr lang="en-US" sz="3800" dirty="0"/>
                  <a:t>Differential privacy is based around a privacy parameter </a:t>
                </a:r>
                <a14:m>
                  <m:oMath xmlns:m="http://schemas.openxmlformats.org/officeDocument/2006/math">
                    <m:r>
                      <a:rPr lang="da-DK" sz="3800" b="0" i="1">
                        <a:latin typeface="Cambria Math" panose="02040503050406030204" pitchFamily="18" charset="0"/>
                      </a:rPr>
                      <m:t>𝜖</m:t>
                    </m:r>
                  </m:oMath>
                </a14:m>
                <a:r>
                  <a:rPr lang="en-US" sz="3800" dirty="0"/>
                  <a:t>.</a:t>
                </a:r>
              </a:p>
              <a:p>
                <a:pPr marL="457200" indent="-400050" algn="just">
                  <a:lnSpc>
                    <a:spcPct val="150000"/>
                  </a:lnSpc>
                  <a:spcBef>
                    <a:spcPct val="500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1</m:t>
                                  </m:r>
                                </m:sub>
                              </m:sSub>
                            </m:e>
                          </m:d>
                        </m:e>
                      </m:d>
                      <m:r>
                        <a:rPr lang="da-DK" sz="3800" b="0" i="1" smtClean="0">
                          <a:latin typeface="Cambria Math" panose="02040503050406030204" pitchFamily="18" charset="0"/>
                        </a:rPr>
                        <m:t>≤</m:t>
                      </m:r>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2</m:t>
                                  </m:r>
                                </m:sub>
                              </m:sSub>
                            </m:e>
                          </m:d>
                        </m:e>
                      </m:d>
                      <m:r>
                        <a:rPr lang="da-DK" sz="3800" b="0" i="1" smtClean="0">
                          <a:latin typeface="Cambria Math" panose="02040503050406030204" pitchFamily="18" charset="0"/>
                        </a:rPr>
                        <m:t> </m:t>
                      </m:r>
                      <m:r>
                        <m:rPr>
                          <m:sty m:val="p"/>
                        </m:rPr>
                        <a:rPr lang="da-DK" sz="3800" b="0" i="0" smtClean="0">
                          <a:latin typeface="Cambria Math" panose="02040503050406030204" pitchFamily="18" charset="0"/>
                        </a:rPr>
                        <m:t>exp</m:t>
                      </m:r>
                      <m:r>
                        <a:rPr lang="da-DK" sz="3800" b="0" i="1" smtClean="0">
                          <a:latin typeface="Cambria Math" panose="02040503050406030204" pitchFamily="18" charset="0"/>
                        </a:rPr>
                        <m:t>⁡(</m:t>
                      </m:r>
                      <m:r>
                        <a:rPr lang="da-DK" sz="3800" b="0" i="1" smtClean="0">
                          <a:latin typeface="Cambria Math" panose="02040503050406030204" pitchFamily="18" charset="0"/>
                        </a:rPr>
                        <m:t>𝜖</m:t>
                      </m:r>
                      <m:r>
                        <a:rPr lang="da-DK" sz="3800" b="0" i="1" smtClean="0">
                          <a:latin typeface="Cambria Math" panose="02040503050406030204" pitchFamily="18" charset="0"/>
                        </a:rPr>
                        <m:t>)</m:t>
                      </m:r>
                    </m:oMath>
                  </m:oMathPara>
                </a14:m>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628650" indent="-571500" algn="just">
                  <a:spcBef>
                    <a:spcPct val="50000"/>
                  </a:spcBef>
                  <a:buFontTx/>
                  <a:buChar char="-"/>
                  <a:tabLst>
                    <a:tab pos="509588" algn="l"/>
                  </a:tabLst>
                  <a:defRPr/>
                </a:pPr>
                <a:r>
                  <a:rPr lang="da-DK" sz="3800" dirty="0"/>
                  <a:t>Done by </a:t>
                </a:r>
                <a:r>
                  <a:rPr lang="en-US" sz="3800" dirty="0"/>
                  <a:t>incorporating randomness e.g. through the addition of noise that is scaled </a:t>
                </a:r>
                <a14:m>
                  <m:oMath xmlns:m="http://schemas.openxmlformats.org/officeDocument/2006/math">
                    <m:r>
                      <m:rPr>
                        <m:sty m:val="p"/>
                      </m:rPr>
                      <a:rPr lang="da-DK" sz="3800" b="0" i="0" smtClean="0">
                        <a:latin typeface="Cambria Math" panose="02040503050406030204" pitchFamily="18" charset="0"/>
                      </a:rPr>
                      <m:t>Δ</m:t>
                    </m:r>
                    <m:r>
                      <a:rPr lang="da-DK" sz="3800" b="0" i="1" smtClean="0">
                        <a:latin typeface="Cambria Math" panose="02040503050406030204" pitchFamily="18" charset="0"/>
                      </a:rPr>
                      <m:t>𝑓</m:t>
                    </m:r>
                    <m:r>
                      <a:rPr lang="da-DK" sz="3800" b="0" i="1" smtClean="0">
                        <a:latin typeface="Cambria Math" panose="02040503050406030204" pitchFamily="18" charset="0"/>
                      </a:rPr>
                      <m:t>/</m:t>
                    </m:r>
                    <m:r>
                      <a:rPr lang="da-DK" sz="3800" b="0" i="1">
                        <a:latin typeface="Cambria Math" panose="02040503050406030204" pitchFamily="18" charset="0"/>
                      </a:rPr>
                      <m:t>𝜖</m:t>
                    </m:r>
                  </m:oMath>
                </a14:m>
                <a:r>
                  <a:rPr lang="da-DK" sz="3800" dirty="0"/>
                  <a:t>.</a:t>
                </a:r>
              </a:p>
              <a:p>
                <a:pPr marL="628650" indent="-571500" algn="just">
                  <a:spcBef>
                    <a:spcPct val="50000"/>
                  </a:spcBef>
                  <a:buFontTx/>
                  <a:buChar char="-"/>
                  <a:tabLst>
                    <a:tab pos="509588" algn="l"/>
                  </a:tabLst>
                  <a:defRPr/>
                </a:pPr>
                <a:r>
                  <a:rPr lang="da-DK" sz="3800" dirty="0" err="1"/>
                  <a:t>Sensitivity</a:t>
                </a:r>
                <a:r>
                  <a:rPr lang="da-DK" sz="3800" dirty="0"/>
                  <a:t> is </a:t>
                </a:r>
                <a:r>
                  <a:rPr lang="da-DK" sz="3800" dirty="0" err="1"/>
                  <a:t>how</a:t>
                </a:r>
                <a:r>
                  <a:rPr lang="da-DK" sz="3800" dirty="0"/>
                  <a:t> sensitive a </a:t>
                </a:r>
                <a:r>
                  <a:rPr lang="da-DK" sz="3800" dirty="0" err="1"/>
                  <a:t>function</a:t>
                </a:r>
                <a:r>
                  <a:rPr lang="da-DK" sz="3800" dirty="0"/>
                  <a:t> is to the </a:t>
                </a:r>
                <a:r>
                  <a:rPr lang="da-DK" sz="3800" dirty="0" err="1"/>
                  <a:t>change</a:t>
                </a:r>
                <a:r>
                  <a:rPr lang="da-DK" sz="3800" dirty="0"/>
                  <a:t> of a single </a:t>
                </a:r>
                <a:r>
                  <a:rPr lang="da-DK" sz="3800" dirty="0" err="1"/>
                  <a:t>entry</a:t>
                </a:r>
                <a:r>
                  <a:rPr lang="da-DK" sz="3800" dirty="0"/>
                  <a:t>  in the data set.</a:t>
                </a:r>
              </a:p>
              <a:p>
                <a:pPr marL="57150" algn="just">
                  <a:spcBef>
                    <a:spcPct val="50000"/>
                  </a:spcBef>
                  <a:tabLst>
                    <a:tab pos="509588" algn="l"/>
                  </a:tabLst>
                  <a:defRPr/>
                </a:pPr>
                <a14:m>
                  <m:oMathPara xmlns:m="http://schemas.openxmlformats.org/officeDocument/2006/math">
                    <m:oMathParaPr>
                      <m:jc m:val="centerGroup"/>
                    </m:oMathParaPr>
                    <m:oMath xmlns:m="http://schemas.openxmlformats.org/officeDocument/2006/math">
                      <m:r>
                        <m:rPr>
                          <m:sty m:val="p"/>
                        </m:rPr>
                        <a:rPr lang="da-DK" sz="3600" b="0" i="0" smtClean="0">
                          <a:latin typeface="Cambria Math" panose="02040503050406030204" pitchFamily="18" charset="0"/>
                        </a:rPr>
                        <m:t>Δ</m:t>
                      </m:r>
                      <m:r>
                        <a:rPr lang="da-DK" sz="3600" b="0" i="1" smtClean="0">
                          <a:latin typeface="Cambria Math" panose="02040503050406030204" pitchFamily="18" charset="0"/>
                        </a:rPr>
                        <m:t>𝑓</m:t>
                      </m:r>
                      <m:r>
                        <a:rPr lang="da-DK" sz="3600" b="0" i="1" smtClean="0">
                          <a:latin typeface="Cambria Math" panose="02040503050406030204" pitchFamily="18" charset="0"/>
                        </a:rPr>
                        <m:t>=</m:t>
                      </m:r>
                      <m:r>
                        <m:rPr>
                          <m:sty m:val="p"/>
                        </m:rPr>
                        <a:rPr lang="da-DK" sz="3600" b="0" i="0" smtClean="0">
                          <a:latin typeface="Cambria Math" panose="02040503050406030204" pitchFamily="18" charset="0"/>
                        </a:rPr>
                        <m:t>max</m:t>
                      </m:r>
                      <m:r>
                        <a:rPr lang="da-DK" sz="3600" b="0" i="1" smtClean="0">
                          <a:latin typeface="Cambria Math" panose="02040503050406030204" pitchFamily="18" charset="0"/>
                        </a:rPr>
                        <m:t>⁡||</m:t>
                      </m:r>
                      <m:r>
                        <a:rPr lang="da-DK" sz="3600" b="0" i="1" smtClean="0">
                          <a:latin typeface="Cambria Math" panose="02040503050406030204" pitchFamily="18" charset="0"/>
                        </a:rPr>
                        <m:t>𝑓</m:t>
                      </m:r>
                      <m:d>
                        <m:dPr>
                          <m:ctrlPr>
                            <a:rPr lang="da-DK" sz="3600" i="1" smtClean="0">
                              <a:latin typeface="Cambria Math" panose="02040503050406030204" pitchFamily="18" charset="0"/>
                            </a:rPr>
                          </m:ctrlPr>
                        </m:dPr>
                        <m:e>
                          <m:sSub>
                            <m:sSubPr>
                              <m:ctrlPr>
                                <a:rPr lang="da-DK" sz="3600" i="1" smtClean="0">
                                  <a:latin typeface="Cambria Math" panose="02040503050406030204" pitchFamily="18" charset="0"/>
                                </a:rPr>
                              </m:ctrlPr>
                            </m:sSubPr>
                            <m:e>
                              <m:r>
                                <a:rPr lang="da-DK" sz="3600" b="0" i="1" smtClean="0">
                                  <a:latin typeface="Cambria Math" panose="02040503050406030204" pitchFamily="18" charset="0"/>
                                </a:rPr>
                                <m:t>𝐷</m:t>
                              </m:r>
                            </m:e>
                            <m:sub>
                              <m:r>
                                <a:rPr lang="da-DK" sz="3600" b="0" i="1" smtClean="0">
                                  <a:latin typeface="Cambria Math" panose="02040503050406030204" pitchFamily="18" charset="0"/>
                                </a:rPr>
                                <m:t>1</m:t>
                              </m:r>
                            </m:sub>
                          </m:sSub>
                        </m:e>
                      </m:d>
                      <m:r>
                        <a:rPr lang="da-DK" sz="3600" b="0" i="1" smtClean="0">
                          <a:latin typeface="Cambria Math" panose="02040503050406030204" pitchFamily="18" charset="0"/>
                        </a:rPr>
                        <m:t>−</m:t>
                      </m:r>
                      <m:r>
                        <a:rPr lang="da-DK" sz="3600" b="0" i="1" smtClean="0">
                          <a:latin typeface="Cambria Math" panose="02040503050406030204" pitchFamily="18" charset="0"/>
                        </a:rPr>
                        <m:t>𝑓</m:t>
                      </m:r>
                      <m:d>
                        <m:dPr>
                          <m:ctrlPr>
                            <a:rPr lang="da-DK" sz="3600" i="1" smtClean="0">
                              <a:latin typeface="Cambria Math" panose="02040503050406030204" pitchFamily="18" charset="0"/>
                            </a:rPr>
                          </m:ctrlPr>
                        </m:dPr>
                        <m:e>
                          <m:sSub>
                            <m:sSubPr>
                              <m:ctrlPr>
                                <a:rPr lang="da-DK" sz="3600" i="1" smtClean="0">
                                  <a:latin typeface="Cambria Math" panose="02040503050406030204" pitchFamily="18" charset="0"/>
                                </a:rPr>
                              </m:ctrlPr>
                            </m:sSubPr>
                            <m:e>
                              <m:r>
                                <a:rPr lang="da-DK" sz="3600" b="0" i="1" smtClean="0">
                                  <a:latin typeface="Cambria Math" panose="02040503050406030204" pitchFamily="18" charset="0"/>
                                </a:rPr>
                                <m:t>𝐷</m:t>
                              </m:r>
                            </m:e>
                            <m:sub>
                              <m:r>
                                <a:rPr lang="da-DK" sz="3600" b="0" i="1" smtClean="0">
                                  <a:latin typeface="Cambria Math" panose="02040503050406030204" pitchFamily="18" charset="0"/>
                                </a:rPr>
                                <m:t>2</m:t>
                              </m:r>
                            </m:sub>
                          </m:sSub>
                        </m:e>
                      </m:d>
                      <m:r>
                        <a:rPr lang="da-DK" sz="3600" b="0" i="1" smtClean="0">
                          <a:latin typeface="Cambria Math" panose="02040503050406030204" pitchFamily="18" charset="0"/>
                        </a:rPr>
                        <m:t>||</m:t>
                      </m:r>
                    </m:oMath>
                  </m:oMathPara>
                </a14:m>
                <a:endParaRPr lang="da-DK" sz="3600" dirty="0"/>
              </a:p>
            </p:txBody>
          </p:sp>
        </mc:Choice>
        <mc:Fallback>
          <p:sp>
            <p:nvSpPr>
              <p:cNvPr id="1046" name="Text Box 1080"/>
              <p:cNvSpPr txBox="1">
                <a:spLocks noRot="1" noChangeAspect="1" noMove="1" noResize="1" noEditPoints="1" noAdjustHandles="1" noChangeArrowheads="1" noChangeShapeType="1" noTextEdit="1"/>
              </p:cNvSpPr>
              <p:nvPr/>
            </p:nvSpPr>
            <p:spPr bwMode="auto">
              <a:xfrm>
                <a:off x="794258" y="19617332"/>
                <a:ext cx="16032966" cy="9956554"/>
              </a:xfrm>
              <a:prstGeom prst="rect">
                <a:avLst/>
              </a:prstGeom>
              <a:blipFill>
                <a:blip r:embed="rId5"/>
                <a:stretch>
                  <a:fillRect l="-798" t="-980" r="-1255"/>
                </a:stretch>
              </a:blipFill>
              <a:ln w="28575">
                <a:noFill/>
                <a:miter lim="800000"/>
                <a:headEnd/>
                <a:tailEnd/>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70" name="Text Box 1080"/>
              <p:cNvSpPr txBox="1">
                <a:spLocks noChangeArrowheads="1"/>
              </p:cNvSpPr>
              <p:nvPr/>
            </p:nvSpPr>
            <p:spPr bwMode="auto">
              <a:xfrm>
                <a:off x="17466296" y="16289227"/>
                <a:ext cx="15774987" cy="9510278"/>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1431" tIns="91431" rIns="91431" bIns="91431">
                <a:spAutoFit/>
              </a:bodyPr>
              <a:lstStyle>
                <a:lvl1pPr marL="457200" indent="-400050" eaLnBrk="0" hangingPunct="0">
                  <a:spcBef>
                    <a:spcPct val="20000"/>
                  </a:spcBef>
                  <a:buChar char="•"/>
                  <a:tabLst>
                    <a:tab pos="509588"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509588"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509588"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509588"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509588"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da-DK" altLang="en-US" sz="4800" b="1" u="sng" dirty="0">
                    <a:latin typeface="Arial" panose="020B0604020202020204" pitchFamily="34" charset="0"/>
                  </a:rPr>
                  <a:t>Results – Simulated Data</a:t>
                </a:r>
              </a:p>
              <a:p>
                <a:pPr eaLnBrk="1" hangingPunct="1">
                  <a:spcBef>
                    <a:spcPct val="50000"/>
                  </a:spcBef>
                  <a:buFontTx/>
                  <a:buNone/>
                </a:pPr>
                <a:r>
                  <a:rPr lang="da-DK" altLang="en-US" sz="3600" b="1" dirty="0">
                    <a:latin typeface="Arial" panose="020B0604020202020204" pitchFamily="34" charset="0"/>
                  </a:rPr>
                  <a:t>Linear Regression with FM / Logistic Regression with OP:</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
                </a:r>
                <a:br>
                  <a:rPr lang="da-DK" altLang="en-US" sz="3600" b="1" dirty="0">
                    <a:latin typeface="Arial" panose="020B0604020202020204" pitchFamily="34" charset="0"/>
                  </a:rPr>
                </a:br>
                <a:r>
                  <a:rPr lang="da-DK" altLang="en-US" sz="3600" b="1" dirty="0">
                    <a:latin typeface="Arial" panose="020B0604020202020204" pitchFamily="34" charset="0"/>
                  </a:rPr>
                  <a:t>Rasch Model Non Private / Private with </a:t>
                </a:r>
                <a14:m>
                  <m:oMath xmlns:m="http://schemas.openxmlformats.org/officeDocument/2006/math">
                    <m:r>
                      <a:rPr lang="da-DK" sz="3600" b="1" i="1">
                        <a:latin typeface="Cambria Math" panose="02040503050406030204" pitchFamily="18" charset="0"/>
                      </a:rPr>
                      <m:t>𝝐</m:t>
                    </m:r>
                    <m:r>
                      <a:rPr lang="de-DE" sz="3600" b="1" i="1" smtClean="0">
                        <a:latin typeface="Cambria Math" panose="02040503050406030204" pitchFamily="18" charset="0"/>
                      </a:rPr>
                      <m:t>=</m:t>
                    </m:r>
                    <m:r>
                      <a:rPr lang="de-DE" sz="3600" b="1" i="1" smtClean="0">
                        <a:latin typeface="Cambria Math" panose="02040503050406030204" pitchFamily="18" charset="0"/>
                      </a:rPr>
                      <m:t>𝟏𝟎</m:t>
                    </m:r>
                  </m:oMath>
                </a14:m>
                <a:r>
                  <a:rPr lang="da-DK" altLang="en-US" sz="3600" b="1" dirty="0">
                    <a:latin typeface="Arial" panose="020B0604020202020204" pitchFamily="34" charset="0"/>
                  </a:rPr>
                  <a:t> </a:t>
                </a:r>
              </a:p>
              <a:p>
                <a:pPr algn="just" eaLnBrk="1" hangingPunct="1">
                  <a:spcBef>
                    <a:spcPct val="50000"/>
                  </a:spcBef>
                  <a:buFontTx/>
                  <a:buNone/>
                </a:pPr>
                <a:endParaRPr lang="da-DK" altLang="en-US" sz="4800" dirty="0">
                  <a:latin typeface="Arial" panose="020B0604020202020204" pitchFamily="34" charset="0"/>
                </a:endParaRPr>
              </a:p>
            </p:txBody>
          </p:sp>
        </mc:Choice>
        <mc:Fallback>
          <p:sp>
            <p:nvSpPr>
              <p:cNvPr id="2070" name="Text Box 1080"/>
              <p:cNvSpPr txBox="1">
                <a:spLocks noRot="1" noChangeAspect="1" noMove="1" noResize="1" noEditPoints="1" noAdjustHandles="1" noChangeArrowheads="1" noChangeShapeType="1" noTextEdit="1"/>
              </p:cNvSpPr>
              <p:nvPr/>
            </p:nvSpPr>
            <p:spPr bwMode="auto">
              <a:xfrm>
                <a:off x="17466296" y="16289227"/>
                <a:ext cx="15774987" cy="9510278"/>
              </a:xfrm>
              <a:prstGeom prst="rect">
                <a:avLst/>
              </a:prstGeom>
              <a:blipFill>
                <a:blip r:embed="rId6"/>
                <a:stretch>
                  <a:fillRect l="-1391" t="-10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GB">
                    <a:noFill/>
                  </a:rPr>
                  <a:t> </a:t>
                </a:r>
              </a:p>
            </p:txBody>
          </p:sp>
        </mc:Fallback>
      </mc:AlternateContent>
      <p:sp>
        <p:nvSpPr>
          <p:cNvPr id="2071" name="Line 266"/>
          <p:cNvSpPr>
            <a:spLocks noChangeShapeType="1"/>
          </p:cNvSpPr>
          <p:nvPr/>
        </p:nvSpPr>
        <p:spPr bwMode="auto">
          <a:xfrm>
            <a:off x="34062988" y="29764038"/>
            <a:ext cx="1622901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dirty="0"/>
          </a:p>
        </p:txBody>
      </p:sp>
      <p:sp>
        <p:nvSpPr>
          <p:cNvPr id="2103" name="Rectangle 1122"/>
          <p:cNvSpPr>
            <a:spLocks noChangeArrowheads="1"/>
          </p:cNvSpPr>
          <p:nvPr/>
        </p:nvSpPr>
        <p:spPr bwMode="auto">
          <a:xfrm>
            <a:off x="17466071" y="16106157"/>
            <a:ext cx="16202025" cy="1382684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112" name="Rectangle 1124"/>
          <p:cNvSpPr>
            <a:spLocks noChangeArrowheads="1"/>
          </p:cNvSpPr>
          <p:nvPr/>
        </p:nvSpPr>
        <p:spPr bwMode="auto">
          <a:xfrm>
            <a:off x="34078863" y="5522293"/>
            <a:ext cx="16213137" cy="8403233"/>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73" name="Text Box 1080"/>
          <p:cNvSpPr txBox="1">
            <a:spLocks noChangeArrowheads="1"/>
          </p:cNvSpPr>
          <p:nvPr/>
        </p:nvSpPr>
        <p:spPr bwMode="auto">
          <a:xfrm>
            <a:off x="34078863" y="5522294"/>
            <a:ext cx="10363200" cy="923312"/>
          </a:xfrm>
          <a:prstGeom prst="rect">
            <a:avLst/>
          </a:prstGeom>
          <a:no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a:t>Results – Real Data</a:t>
            </a:r>
            <a:endParaRPr lang="hr-HR" sz="3600" u="sng" dirty="0"/>
          </a:p>
        </p:txBody>
      </p:sp>
      <p:sp>
        <p:nvSpPr>
          <p:cNvPr id="2052" name="Rectangle 664"/>
          <p:cNvSpPr>
            <a:spLocks noChangeArrowheads="1"/>
          </p:cNvSpPr>
          <p:nvPr/>
        </p:nvSpPr>
        <p:spPr bwMode="auto">
          <a:xfrm>
            <a:off x="720818" y="5513638"/>
            <a:ext cx="16211550" cy="13762184"/>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mc:AlternateContent xmlns:mc="http://schemas.openxmlformats.org/markup-compatibility/2006">
        <mc:Choice xmlns:a14="http://schemas.microsoft.com/office/drawing/2010/main" Requires="a14">
          <p:sp>
            <p:nvSpPr>
              <p:cNvPr id="2058" name="Text Box 7"/>
              <p:cNvSpPr txBox="1">
                <a:spLocks noChangeArrowheads="1"/>
              </p:cNvSpPr>
              <p:nvPr/>
            </p:nvSpPr>
            <p:spPr bwMode="auto">
              <a:xfrm>
                <a:off x="876300" y="5522293"/>
                <a:ext cx="16049626" cy="6771066"/>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lIns="91431" tIns="91431" rIns="91431" bIns="91431">
                <a:spAutoFit/>
              </a:bodyPr>
              <a:lstStyle>
                <a:lvl1pPr marL="457200" indent="-400050" eaLnBrk="0" hangingPunct="0">
                  <a:spcBef>
                    <a:spcPct val="20000"/>
                  </a:spcBef>
                  <a:buChar char="•"/>
                  <a:tabLst>
                    <a:tab pos="971550" algn="l"/>
                    <a:tab pos="2457450"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971550" algn="l"/>
                    <a:tab pos="2457450"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971550" algn="l"/>
                    <a:tab pos="2457450"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hr-HR" altLang="en-US" sz="3600" b="1" dirty="0">
                    <a:latin typeface="Arial" panose="020B0604020202020204" pitchFamily="34" charset="0"/>
                  </a:rPr>
                  <a:t> </a:t>
                </a:r>
                <a:r>
                  <a:rPr lang="en-US" altLang="en-US" sz="4800" b="1" u="sng" dirty="0">
                    <a:latin typeface="Arial" panose="020B0604020202020204" pitchFamily="34" charset="0"/>
                    <a:ea typeface="Tahoma" panose="020B0604030504040204" pitchFamily="34" charset="0"/>
                    <a:cs typeface="Arial" panose="020B0604020202020204" pitchFamily="34" charset="0"/>
                  </a:rPr>
                  <a:t>Introduction</a:t>
                </a:r>
                <a:endParaRPr lang="da-DK" altLang="en-US" sz="3600" dirty="0">
                  <a:latin typeface="Arial" panose="020B0604020202020204" pitchFamily="34" charset="0"/>
                  <a:ea typeface="Tahoma" panose="020B0604030504040204" pitchFamily="34" charset="0"/>
                  <a:cs typeface="Arial" panose="020B0604020202020204" pitchFamily="34" charset="0"/>
                </a:endParaRPr>
              </a:p>
              <a:p>
                <a:pPr marL="182563" indent="-33338" algn="just" eaLnBrk="1" hangingPunct="1">
                  <a:spcBef>
                    <a:spcPct val="0"/>
                  </a:spcBef>
                  <a:buFontTx/>
                  <a:buNone/>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en-US" altLang="en-US" sz="3800" dirty="0">
                    <a:latin typeface="Arial" panose="020B0604020202020204" pitchFamily="34" charset="0"/>
                    <a:ea typeface="Tahoma" panose="020B0604030504040204" pitchFamily="34" charset="0"/>
                    <a:cs typeface="Arial" panose="020B0604020202020204" pitchFamily="34" charset="0"/>
                  </a:rPr>
                  <a:t>The backbone of medical and social studies is the access and use of personal data. As an incentive privacy should be ensured. The traditional method of anonymizing the data is not always enough.</a:t>
                </a:r>
              </a:p>
              <a:p>
                <a:pPr marL="720725" indent="-571500" eaLnBrk="1" hangingPunct="1">
                  <a:spcBef>
                    <a:spcPct val="0"/>
                  </a:spcBef>
                  <a:buFontTx/>
                  <a:buChar char="-"/>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14:m>
                  <m:oMath xmlns:m="http://schemas.openxmlformats.org/officeDocument/2006/math">
                    <m:r>
                      <a:rPr lang="da-DK" sz="3800" b="0" i="1" smtClean="0">
                        <a:latin typeface="Cambria Math" panose="02040503050406030204" pitchFamily="18" charset="0"/>
                      </a:rPr>
                      <m:t>𝜖</m:t>
                    </m:r>
                  </m:oMath>
                </a14:m>
                <a:r>
                  <a:rPr lang="en-US" altLang="en-US" sz="3800" dirty="0">
                    <a:latin typeface="Arial" panose="020B0604020202020204" pitchFamily="34" charset="0"/>
                    <a:ea typeface="Tahoma" panose="020B0604030504040204" pitchFamily="34" charset="0"/>
                    <a:cs typeface="Arial" panose="020B0604020202020204" pitchFamily="34" charset="0"/>
                  </a:rPr>
                  <a:t>-D</a:t>
                </a:r>
                <a:r>
                  <a:rPr lang="da-DK" altLang="en-US" sz="3800" dirty="0" err="1">
                    <a:latin typeface="Arial" panose="020B0604020202020204" pitchFamily="34" charset="0"/>
                    <a:ea typeface="Tahoma" panose="020B0604030504040204" pitchFamily="34" charset="0"/>
                    <a:cs typeface="Arial" panose="020B0604020202020204" pitchFamily="34" charset="0"/>
                  </a:rPr>
                  <a:t>ifferential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privacy</a:t>
                </a:r>
                <a:r>
                  <a:rPr lang="da-DK" altLang="en-US" sz="3800" dirty="0">
                    <a:latin typeface="Arial" panose="020B0604020202020204" pitchFamily="34" charset="0"/>
                    <a:ea typeface="Tahoma" panose="020B0604030504040204" pitchFamily="34" charset="0"/>
                    <a:cs typeface="Arial" panose="020B0604020202020204" pitchFamily="34" charset="0"/>
                  </a:rPr>
                  <a:t> is a </a:t>
                </a:r>
                <a:r>
                  <a:rPr lang="da-DK" altLang="en-US" sz="3800" dirty="0" err="1">
                    <a:latin typeface="Arial" panose="020B0604020202020204" pitchFamily="34" charset="0"/>
                    <a:ea typeface="Tahoma" panose="020B0604030504040204" pitchFamily="34" charset="0"/>
                    <a:cs typeface="Arial" panose="020B0604020202020204" pitchFamily="34" charset="0"/>
                  </a:rPr>
                  <a:t>tool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that</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en-US" altLang="en-US" sz="3800" dirty="0">
                    <a:latin typeface="Arial" panose="020B0604020202020204" pitchFamily="34" charset="0"/>
                    <a:ea typeface="Tahoma" panose="020B0604030504040204" pitchFamily="34" charset="0"/>
                    <a:cs typeface="Arial" panose="020B0604020202020204" pitchFamily="34" charset="0"/>
                  </a:rPr>
                  <a:t>allows for the release of test results without revealing information about any participant</a:t>
                </a:r>
                <a:r>
                  <a:rPr lang="da-DK" altLang="en-US" sz="3800" dirty="0">
                    <a:latin typeface="Arial" panose="020B0604020202020204" pitchFamily="34" charset="0"/>
                    <a:ea typeface="Tahoma" panose="020B0604030504040204" pitchFamily="34" charset="0"/>
                    <a:cs typeface="Arial" panose="020B0604020202020204" pitchFamily="34" charset="0"/>
                  </a:rPr>
                  <a:t>.</a:t>
                </a:r>
              </a:p>
              <a:p>
                <a:pPr marL="720725" indent="-571500" eaLnBrk="1" hangingPunct="1">
                  <a:spcBef>
                    <a:spcPct val="0"/>
                  </a:spcBef>
                  <a:buFontTx/>
                  <a:buChar char="-"/>
                </a:pPr>
                <a:endParaRPr lang="da-DK"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da-DK" altLang="en-US" sz="3800" dirty="0">
                    <a:latin typeface="Arial" panose="020B0604020202020204" pitchFamily="34" charset="0"/>
                    <a:ea typeface="Tahoma" panose="020B0604030504040204" pitchFamily="34" charset="0"/>
                    <a:cs typeface="Arial" panose="020B0604020202020204" pitchFamily="34" charset="0"/>
                  </a:rPr>
                  <a:t>Is it </a:t>
                </a:r>
                <a:r>
                  <a:rPr lang="da-DK" altLang="en-US" sz="3800" dirty="0" err="1">
                    <a:latin typeface="Arial" panose="020B0604020202020204" pitchFamily="34" charset="0"/>
                    <a:ea typeface="Tahoma" panose="020B0604030504040204" pitchFamily="34" charset="0"/>
                    <a:cs typeface="Arial" panose="020B0604020202020204" pitchFamily="34" charset="0"/>
                  </a:rPr>
                  <a:t>possible</a:t>
                </a:r>
                <a:r>
                  <a:rPr lang="da-DK" altLang="en-US" sz="3800" dirty="0">
                    <a:latin typeface="Arial" panose="020B0604020202020204" pitchFamily="34" charset="0"/>
                    <a:ea typeface="Tahoma" panose="020B0604030504040204" pitchFamily="34" charset="0"/>
                    <a:cs typeface="Arial" panose="020B0604020202020204" pitchFamily="34" charset="0"/>
                  </a:rPr>
                  <a:t> to </a:t>
                </a:r>
                <a:r>
                  <a:rPr lang="da-DK" altLang="en-US" sz="3800" dirty="0" err="1">
                    <a:latin typeface="Arial" panose="020B0604020202020204" pitchFamily="34" charset="0"/>
                    <a:ea typeface="Tahoma" panose="020B0604030504040204" pitchFamily="34" charset="0"/>
                    <a:cs typeface="Arial" panose="020B0604020202020204" pitchFamily="34" charset="0"/>
                  </a:rPr>
                  <a:t>develop</a:t>
                </a:r>
                <a:r>
                  <a:rPr lang="da-DK" altLang="en-US" sz="3800" dirty="0">
                    <a:latin typeface="Arial" panose="020B0604020202020204" pitchFamily="34" charset="0"/>
                    <a:ea typeface="Tahoma" panose="020B0604030504040204" pitchFamily="34" charset="0"/>
                    <a:cs typeface="Arial" panose="020B0604020202020204" pitchFamily="34" charset="0"/>
                  </a:rPr>
                  <a:t> a </a:t>
                </a:r>
                <a:r>
                  <a:rPr lang="da-DK" altLang="en-US" sz="3800" dirty="0" err="1">
                    <a:latin typeface="Arial" panose="020B0604020202020204" pitchFamily="34" charset="0"/>
                    <a:ea typeface="Tahoma" panose="020B0604030504040204" pitchFamily="34" charset="0"/>
                    <a:cs typeface="Arial" panose="020B0604020202020204" pitchFamily="34" charset="0"/>
                  </a:rPr>
                  <a:t>differentially</a:t>
                </a:r>
                <a:r>
                  <a:rPr lang="da-DK" altLang="en-US" sz="3800" dirty="0">
                    <a:latin typeface="Arial" panose="020B0604020202020204" pitchFamily="34" charset="0"/>
                    <a:ea typeface="Tahoma" panose="020B0604030504040204" pitchFamily="34" charset="0"/>
                    <a:cs typeface="Arial" panose="020B0604020202020204" pitchFamily="34" charset="0"/>
                  </a:rPr>
                  <a:t> private feedback system for</a:t>
                </a:r>
              </a:p>
              <a:p>
                <a:pPr marL="149225" indent="0" eaLnBrk="1" hangingPunct="1">
                  <a:spcBef>
                    <a:spcPct val="0"/>
                  </a:spcBef>
                  <a:buNone/>
                </a:pPr>
                <a:r>
                  <a:rPr lang="da-DK" altLang="en-US" sz="3800" dirty="0">
                    <a:latin typeface="Tahoma" panose="020B0604030504040204" pitchFamily="34" charset="0"/>
                    <a:ea typeface="Tahoma" panose="020B0604030504040204" pitchFamily="34" charset="0"/>
                    <a:cs typeface="Tahoma" panose="020B0604030504040204" pitchFamily="34" charset="0"/>
                  </a:rPr>
                  <a:t>    students?</a:t>
                </a:r>
                <a:endParaRPr lang="en-US" altLang="en-US" sz="3800" dirty="0">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058" name="Text Box 7"/>
              <p:cNvSpPr txBox="1">
                <a:spLocks noRot="1" noChangeAspect="1" noMove="1" noResize="1" noEditPoints="1" noAdjustHandles="1" noChangeArrowheads="1" noChangeShapeType="1" noTextEdit="1"/>
              </p:cNvSpPr>
              <p:nvPr/>
            </p:nvSpPr>
            <p:spPr bwMode="auto">
              <a:xfrm>
                <a:off x="876300" y="5522293"/>
                <a:ext cx="16049626" cy="6771066"/>
              </a:xfrm>
              <a:prstGeom prst="rect">
                <a:avLst/>
              </a:prstGeom>
              <a:blipFill>
                <a:blip r:embed="rId7"/>
                <a:stretch>
                  <a:fillRect l="-608" t="-1530" b="-19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GB">
                    <a:noFill/>
                  </a:rPr>
                  <a:t> </a:t>
                </a:r>
              </a:p>
            </p:txBody>
          </p:sp>
        </mc:Fallback>
      </mc:AlternateContent>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9087" y="12759125"/>
            <a:ext cx="13046969" cy="5778087"/>
          </a:xfrm>
          <a:prstGeom prst="rect">
            <a:avLst/>
          </a:prstGeom>
        </p:spPr>
      </p:pic>
      <p:grpSp>
        <p:nvGrpSpPr>
          <p:cNvPr id="10" name="Gruppe 9">
            <a:extLst>
              <a:ext uri="{FF2B5EF4-FFF2-40B4-BE49-F238E27FC236}">
                <a16:creationId xmlns:a16="http://schemas.microsoft.com/office/drawing/2014/main" id="{B3758D54-7412-4ADA-960A-87625F4F7FE2}"/>
              </a:ext>
            </a:extLst>
          </p:cNvPr>
          <p:cNvGrpSpPr/>
          <p:nvPr/>
        </p:nvGrpSpPr>
        <p:grpSpPr>
          <a:xfrm>
            <a:off x="17450631" y="5450285"/>
            <a:ext cx="16217465" cy="4724417"/>
            <a:chOff x="832448" y="25021471"/>
            <a:chExt cx="16217465" cy="4724417"/>
          </a:xfrm>
        </p:grpSpPr>
        <p:sp>
          <p:nvSpPr>
            <p:cNvPr id="76" name="Rectangle 1058"/>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mc:AlternateContent xmlns:mc="http://schemas.openxmlformats.org/markup-compatibility/2006" xmlns:a14="http://schemas.microsoft.com/office/drawing/2010/main">
          <mc:Choice Requires="a14">
            <p:sp>
              <p:nvSpPr>
                <p:cNvPr id="29" name="Text Box 1080"/>
                <p:cNvSpPr txBox="1">
                  <a:spLocks noChangeArrowheads="1"/>
                </p:cNvSpPr>
                <p:nvPr/>
              </p:nvSpPr>
              <p:spPr bwMode="auto">
                <a:xfrm>
                  <a:off x="847888" y="25021471"/>
                  <a:ext cx="16202025" cy="4724417"/>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a:t>Rasch Model</a:t>
                  </a:r>
                </a:p>
                <a:p>
                  <a:pPr marL="628650" indent="-571500" algn="just">
                    <a:spcBef>
                      <a:spcPts val="2400"/>
                    </a:spcBef>
                    <a:buFontTx/>
                    <a:buChar char="-"/>
                    <a:tabLst>
                      <a:tab pos="509588" algn="l"/>
                    </a:tabLst>
                    <a:defRPr/>
                  </a:pPr>
                  <a:r>
                    <a:rPr lang="en-US" sz="3800" dirty="0"/>
                    <a:t>The </a:t>
                  </a:r>
                  <a:r>
                    <a:rPr lang="en-US" sz="3800" dirty="0" err="1"/>
                    <a:t>Rasch</a:t>
                  </a:r>
                  <a:r>
                    <a:rPr lang="en-US" sz="3800" dirty="0"/>
                    <a:t> model is used to calculate the probability of passing a task</a:t>
                  </a:r>
                </a:p>
                <a:p>
                  <a:pPr marL="57150" algn="just">
                    <a:spcBef>
                      <a:spcPts val="24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𝑃</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𝑌</m:t>
                                </m:r>
                              </m:e>
                              <m:sub>
                                <m:r>
                                  <a:rPr lang="da-DK" sz="3800" b="0" i="1" smtClean="0">
                                    <a:latin typeface="Cambria Math" panose="02040503050406030204" pitchFamily="18" charset="0"/>
                                  </a:rPr>
                                  <m:t>𝑖</m:t>
                                </m:r>
                                <m:r>
                                  <a:rPr lang="da-DK" sz="3800" b="0" i="1" smtClean="0">
                                    <a:latin typeface="Cambria Math" panose="02040503050406030204" pitchFamily="18" charset="0"/>
                                  </a:rPr>
                                  <m:t>,</m:t>
                                </m:r>
                                <m:r>
                                  <a:rPr lang="da-DK" sz="3800" b="0" i="1" smtClean="0">
                                    <a:latin typeface="Cambria Math" panose="02040503050406030204" pitchFamily="18" charset="0"/>
                                  </a:rPr>
                                  <m:t>𝑗</m:t>
                                </m:r>
                              </m:sub>
                            </m:sSub>
                            <m:r>
                              <a:rPr lang="da-DK" sz="3800" b="0" i="1" smtClean="0">
                                <a:latin typeface="Cambria Math" panose="02040503050406030204" pitchFamily="18" charset="0"/>
                              </a:rPr>
                              <m:t>=1</m:t>
                            </m:r>
                          </m:e>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r>
                          <a:rPr lang="da-DK" sz="3800" b="0" i="1" smtClean="0">
                            <a:latin typeface="Cambria Math" panose="02040503050406030204" pitchFamily="18" charset="0"/>
                          </a:rPr>
                          <m:t>=</m:t>
                        </m:r>
                        <m:f>
                          <m:fPr>
                            <m:ctrlPr>
                              <a:rPr lang="da-DK" sz="3800" i="1" smtClean="0">
                                <a:latin typeface="Cambria Math" panose="02040503050406030204" pitchFamily="18" charset="0"/>
                              </a:rPr>
                            </m:ctrlPr>
                          </m:fPr>
                          <m:num>
                            <m:func>
                              <m:funcPr>
                                <m:ctrlPr>
                                  <a:rPr lang="da-DK" sz="3800" i="1" smtClean="0">
                                    <a:latin typeface="Cambria Math" panose="02040503050406030204" pitchFamily="18" charset="0"/>
                                  </a:rPr>
                                </m:ctrlPr>
                              </m:funcPr>
                              <m:fName>
                                <m:r>
                                  <m:rPr>
                                    <m:sty m:val="p"/>
                                  </m:rPr>
                                  <a:rPr lang="da-DK" sz="3800" b="0" i="0" smtClean="0">
                                    <a:latin typeface="Cambria Math" panose="02040503050406030204" pitchFamily="18" charset="0"/>
                                  </a:rPr>
                                  <m:t>exp</m:t>
                                </m:r>
                              </m:fName>
                              <m:e>
                                <m:d>
                                  <m:dPr>
                                    <m:ctrlPr>
                                      <a:rPr lang="da-DK" sz="3800" i="1" smtClean="0">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num>
                          <m:den>
                            <m:r>
                              <a:rPr lang="da-DK" sz="3800" b="0" i="1" smtClean="0">
                                <a:latin typeface="Cambria Math" panose="02040503050406030204" pitchFamily="18" charset="0"/>
                              </a:rPr>
                              <m:t>1+</m:t>
                            </m:r>
                            <m:func>
                              <m:funcPr>
                                <m:ctrlPr>
                                  <a:rPr lang="da-DK" sz="3800" i="1">
                                    <a:latin typeface="Cambria Math" panose="02040503050406030204" pitchFamily="18" charset="0"/>
                                  </a:rPr>
                                </m:ctrlPr>
                              </m:funcPr>
                              <m:fName>
                                <m:r>
                                  <a:rPr lang="da-DK" sz="3800" b="0" i="1" smtClean="0">
                                    <a:latin typeface="Cambria Math" panose="02040503050406030204" pitchFamily="18" charset="0"/>
                                  </a:rPr>
                                  <m:t>𝑒𝑥𝑝</m:t>
                                </m:r>
                              </m:fName>
                              <m:e>
                                <m:d>
                                  <m:dPr>
                                    <m:ctrlPr>
                                      <a:rPr lang="da-DK" sz="3800" i="1">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den>
                        </m:f>
                      </m:oMath>
                    </m:oMathPara>
                  </a14:m>
                  <a:endParaRPr lang="en-US" sz="3800" dirty="0"/>
                </a:p>
                <a:p>
                  <a:pPr marL="628650" indent="-571500" algn="just">
                    <a:spcBef>
                      <a:spcPts val="2400"/>
                    </a:spcBef>
                    <a:buFontTx/>
                    <a:buChar char="-"/>
                    <a:tabLst>
                      <a:tab pos="509588" algn="l"/>
                    </a:tabLst>
                    <a:defRPr/>
                  </a:pPr>
                  <a:r>
                    <a:rPr lang="en-US" sz="3800" dirty="0"/>
                    <a:t>The parameter used describes the difficulty of the task and the ability of the students.</a:t>
                  </a:r>
                  <a:endParaRPr lang="hr-HR" sz="3800" dirty="0"/>
                </a:p>
              </p:txBody>
            </p:sp>
          </mc:Choice>
          <mc:Fallback xmlns="">
            <p:sp>
              <p:nvSpPr>
                <p:cNvPr id="29" name="Text Box 1080"/>
                <p:cNvSpPr txBox="1">
                  <a:spLocks noRot="1" noChangeAspect="1" noMove="1" noResize="1" noEditPoints="1" noAdjustHandles="1" noChangeArrowheads="1" noChangeShapeType="1" noTextEdit="1"/>
                </p:cNvSpPr>
                <p:nvPr/>
              </p:nvSpPr>
              <p:spPr bwMode="auto">
                <a:xfrm>
                  <a:off x="847888" y="25021471"/>
                  <a:ext cx="16202025" cy="4724417"/>
                </a:xfrm>
                <a:prstGeom prst="rect">
                  <a:avLst/>
                </a:prstGeom>
                <a:blipFill>
                  <a:blip r:embed="rId10"/>
                  <a:stretch>
                    <a:fillRect l="-790" t="-2065" r="-1242" b="-3226"/>
                  </a:stretch>
                </a:blipFill>
                <a:ln w="28575">
                  <a:noFill/>
                  <a:miter lim="800000"/>
                  <a:headEnd/>
                  <a:tailEnd/>
                </a:ln>
              </p:spPr>
              <p:txBody>
                <a:bodyPr/>
                <a:lstStyle/>
                <a:p>
                  <a:r>
                    <a:rPr lang="en-GB">
                      <a:noFill/>
                    </a:rPr>
                    <a:t> </a:t>
                  </a:r>
                </a:p>
              </p:txBody>
            </p:sp>
          </mc:Fallback>
        </mc:AlternateContent>
      </p:grpSp>
      <p:pic>
        <p:nvPicPr>
          <p:cNvPr id="5" name="Picture 4"/>
          <p:cNvPicPr>
            <a:picLocks noChangeAspect="1"/>
          </p:cNvPicPr>
          <p:nvPr/>
        </p:nvPicPr>
        <p:blipFill>
          <a:blip r:embed="rId11"/>
          <a:stretch>
            <a:fillRect/>
          </a:stretch>
        </p:blipFill>
        <p:spPr>
          <a:xfrm>
            <a:off x="3856153" y="22493603"/>
            <a:ext cx="9909177" cy="3258723"/>
          </a:xfrm>
          <a:prstGeom prst="rect">
            <a:avLst/>
          </a:prstGeom>
        </p:spPr>
      </p:pic>
      <p:pic>
        <p:nvPicPr>
          <p:cNvPr id="7" name="Grafik 6">
            <a:extLst>
              <a:ext uri="{FF2B5EF4-FFF2-40B4-BE49-F238E27FC236}">
                <a16:creationId xmlns:a16="http://schemas.microsoft.com/office/drawing/2014/main" id="{F074537C-275F-4961-BB82-1675047B8F4A}"/>
              </a:ext>
            </a:extLst>
          </p:cNvPr>
          <p:cNvPicPr>
            <a:picLocks noChangeAspect="1"/>
          </p:cNvPicPr>
          <p:nvPr/>
        </p:nvPicPr>
        <p:blipFill rotWithShape="1">
          <a:blip r:embed="rId12">
            <a:extLst>
              <a:ext uri="{28A0092B-C50C-407E-A947-70E740481C1C}">
                <a14:useLocalDpi xmlns:a14="http://schemas.microsoft.com/office/drawing/2010/main" val="0"/>
              </a:ext>
            </a:extLst>
          </a:blip>
          <a:srcRect l="3500"/>
          <a:stretch/>
        </p:blipFill>
        <p:spPr>
          <a:xfrm>
            <a:off x="34388176" y="6343860"/>
            <a:ext cx="15883169" cy="7315215"/>
          </a:xfrm>
          <a:prstGeom prst="rect">
            <a:avLst/>
          </a:prstGeom>
        </p:spPr>
      </p:pic>
      <p:pic>
        <p:nvPicPr>
          <p:cNvPr id="9" name="Grafik 8">
            <a:extLst>
              <a:ext uri="{FF2B5EF4-FFF2-40B4-BE49-F238E27FC236}">
                <a16:creationId xmlns:a16="http://schemas.microsoft.com/office/drawing/2014/main" id="{D6F1A4E9-D209-4712-94AE-398EB8C6CB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37663" y="17966383"/>
            <a:ext cx="7649513" cy="6050413"/>
          </a:xfrm>
          <a:prstGeom prst="rect">
            <a:avLst/>
          </a:prstGeom>
        </p:spPr>
      </p:pic>
      <p:pic>
        <p:nvPicPr>
          <p:cNvPr id="15" name="Grafik 14">
            <a:extLst>
              <a:ext uri="{FF2B5EF4-FFF2-40B4-BE49-F238E27FC236}">
                <a16:creationId xmlns:a16="http://schemas.microsoft.com/office/drawing/2014/main" id="{9EAC63ED-E191-444C-A18A-FFF2377719B1}"/>
              </a:ext>
            </a:extLst>
          </p:cNvPr>
          <p:cNvPicPr>
            <a:picLocks noChangeAspect="1"/>
          </p:cNvPicPr>
          <p:nvPr/>
        </p:nvPicPr>
        <p:blipFill rotWithShape="1">
          <a:blip r:embed="rId14">
            <a:extLst>
              <a:ext uri="{28A0092B-C50C-407E-A947-70E740481C1C}">
                <a14:useLocalDpi xmlns:a14="http://schemas.microsoft.com/office/drawing/2010/main" val="0"/>
              </a:ext>
            </a:extLst>
          </a:blip>
          <a:srcRect l="49503" t="-360" r="6756" b="360"/>
          <a:stretch/>
        </p:blipFill>
        <p:spPr>
          <a:xfrm>
            <a:off x="26251272" y="17912767"/>
            <a:ext cx="5715000" cy="5966824"/>
          </a:xfrm>
          <a:prstGeom prst="rect">
            <a:avLst/>
          </a:prstGeom>
        </p:spPr>
      </p:pic>
      <p:pic>
        <p:nvPicPr>
          <p:cNvPr id="17" name="Grafik 16">
            <a:extLst>
              <a:ext uri="{FF2B5EF4-FFF2-40B4-BE49-F238E27FC236}">
                <a16:creationId xmlns:a16="http://schemas.microsoft.com/office/drawing/2014/main" id="{EF7747DC-E66A-48FB-AC2A-D265464C9CE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12512" y="20946134"/>
            <a:ext cx="7834370" cy="4862548"/>
          </a:xfrm>
          <a:prstGeom prst="rect">
            <a:avLst/>
          </a:prstGeom>
        </p:spPr>
      </p:pic>
      <p:sp>
        <p:nvSpPr>
          <p:cNvPr id="2078" name="Text Box 1104"/>
          <p:cNvSpPr txBox="1">
            <a:spLocks noChangeArrowheads="1"/>
          </p:cNvSpPr>
          <p:nvPr/>
        </p:nvSpPr>
        <p:spPr bwMode="auto">
          <a:xfrm>
            <a:off x="34232424" y="25981462"/>
            <a:ext cx="16229012" cy="4093410"/>
          </a:xfrm>
          <a:prstGeom prst="rect">
            <a:avLst/>
          </a:prstGeom>
          <a:noFill/>
          <a:ln w="28575">
            <a:noFill/>
            <a:miter lim="800000"/>
            <a:headEnd/>
            <a:tailEnd/>
          </a:ln>
        </p:spPr>
        <p:txBody>
          <a:bodyPr wrap="square" lIns="91431" tIns="91431" rIns="91431" bIns="91431">
            <a:spAutoFit/>
          </a:bodyPr>
          <a:lstStyle/>
          <a:p>
            <a:pPr marL="392113" indent="-392113" algn="just" defTabSz="479425">
              <a:spcBef>
                <a:spcPct val="50000"/>
              </a:spcBef>
              <a:tabLst>
                <a:tab pos="304800" algn="l"/>
              </a:tabLst>
              <a:defRPr/>
            </a:pPr>
            <a:r>
              <a:rPr lang="en-US" sz="3000" b="1" dirty="0"/>
              <a:t>References</a:t>
            </a:r>
            <a:endParaRPr lang="hr-HR" sz="3000" b="1" dirty="0"/>
          </a:p>
          <a:p>
            <a:pPr>
              <a:defRPr/>
            </a:pPr>
            <a:r>
              <a:rPr lang="en-US" sz="2400" b="1" dirty="0" smtClean="0"/>
              <a:t>- </a:t>
            </a:r>
            <a:r>
              <a:rPr lang="en-US" sz="2400" b="1" dirty="0" err="1" smtClean="0"/>
              <a:t>Zhanglong</a:t>
            </a:r>
            <a:r>
              <a:rPr lang="en-US" sz="2400" b="1" dirty="0" smtClean="0"/>
              <a:t> </a:t>
            </a:r>
            <a:r>
              <a:rPr lang="en-US" sz="2400" b="1" dirty="0"/>
              <a:t>Ji, Zachary C. Lipton, Charles Elkan, “Differential Privacy and Machine Learning: a Survey and Review,” </a:t>
            </a:r>
            <a:r>
              <a:rPr lang="en-US" sz="2400" b="1" i="1" dirty="0" err="1"/>
              <a:t>arXiv</a:t>
            </a:r>
            <a:r>
              <a:rPr lang="en-US" sz="2400" b="1" i="1" dirty="0"/>
              <a:t> </a:t>
            </a:r>
            <a:r>
              <a:rPr lang="en-US" sz="2400" b="1" dirty="0"/>
              <a:t>(2014).</a:t>
            </a:r>
          </a:p>
          <a:p>
            <a:pPr>
              <a:defRPr/>
            </a:pPr>
            <a:r>
              <a:rPr lang="da-DK" sz="2400" b="1" dirty="0" smtClean="0"/>
              <a:t>- Jun </a:t>
            </a:r>
            <a:r>
              <a:rPr lang="da-DK" sz="2400" b="1" dirty="0"/>
              <a:t>Zhang, </a:t>
            </a:r>
            <a:r>
              <a:rPr lang="da-DK" sz="2400" b="1" dirty="0" err="1"/>
              <a:t>Zhenjie</a:t>
            </a:r>
            <a:r>
              <a:rPr lang="da-DK" sz="2400" b="1" dirty="0"/>
              <a:t> Zhang, </a:t>
            </a:r>
            <a:r>
              <a:rPr lang="da-DK" sz="2400" b="1" dirty="0" err="1"/>
              <a:t>Xiaokui</a:t>
            </a:r>
            <a:r>
              <a:rPr lang="da-DK" sz="2400" b="1" dirty="0"/>
              <a:t> </a:t>
            </a:r>
            <a:r>
              <a:rPr lang="da-DK" sz="2400" b="1" dirty="0" err="1"/>
              <a:t>Xiao</a:t>
            </a:r>
            <a:r>
              <a:rPr lang="da-DK" sz="2400" b="1" dirty="0"/>
              <a:t>, Ying Yan, Marianne </a:t>
            </a:r>
            <a:r>
              <a:rPr lang="da-DK" sz="2400" b="1" dirty="0" err="1"/>
              <a:t>Winslett</a:t>
            </a:r>
            <a:r>
              <a:rPr lang="da-DK" sz="2400" b="1" dirty="0"/>
              <a:t>, ”</a:t>
            </a:r>
            <a:r>
              <a:rPr lang="da-DK" sz="2400" b="1" dirty="0" err="1"/>
              <a:t>Functional</a:t>
            </a:r>
            <a:r>
              <a:rPr lang="da-DK" sz="2400" b="1" dirty="0"/>
              <a:t> </a:t>
            </a:r>
            <a:r>
              <a:rPr lang="da-DK" sz="2400" b="1" dirty="0" err="1"/>
              <a:t>mechanism</a:t>
            </a:r>
            <a:r>
              <a:rPr lang="da-DK" sz="2400" b="1" dirty="0"/>
              <a:t>: </a:t>
            </a:r>
            <a:r>
              <a:rPr lang="da-DK" sz="2400" b="1" dirty="0" err="1"/>
              <a:t>Regrassion</a:t>
            </a:r>
            <a:r>
              <a:rPr lang="da-DK" sz="2400" b="1" dirty="0"/>
              <a:t> </a:t>
            </a:r>
            <a:r>
              <a:rPr lang="da-DK" sz="2400" b="1" dirty="0" err="1"/>
              <a:t>analysis</a:t>
            </a:r>
            <a:r>
              <a:rPr lang="da-DK" sz="2400" b="1" dirty="0"/>
              <a:t> under </a:t>
            </a:r>
            <a:r>
              <a:rPr lang="da-DK" sz="2400" b="1" dirty="0" err="1"/>
              <a:t>differential</a:t>
            </a:r>
            <a:r>
              <a:rPr lang="da-DK" sz="2400" b="1" dirty="0"/>
              <a:t> </a:t>
            </a:r>
            <a:r>
              <a:rPr lang="da-DK" sz="2400" b="1" dirty="0" err="1"/>
              <a:t>privacy</a:t>
            </a:r>
            <a:r>
              <a:rPr lang="da-DK" sz="2400" b="1" dirty="0"/>
              <a:t>”, International </a:t>
            </a:r>
            <a:r>
              <a:rPr lang="da-DK" sz="2400" b="1" dirty="0" err="1"/>
              <a:t>Conferance</a:t>
            </a:r>
            <a:r>
              <a:rPr lang="da-DK" sz="2400" b="1" dirty="0"/>
              <a:t> on </a:t>
            </a:r>
            <a:r>
              <a:rPr lang="da-DK" sz="2400" b="1" dirty="0" err="1"/>
              <a:t>very</a:t>
            </a:r>
            <a:r>
              <a:rPr lang="da-DK" sz="2400" b="1" dirty="0"/>
              <a:t> large data bases pages 1364-1375, 2012</a:t>
            </a:r>
            <a:endParaRPr lang="da-DK" sz="2400" b="1" dirty="0">
              <a:cs typeface="Arial" pitchFamily="34" charset="0"/>
            </a:endParaRPr>
          </a:p>
          <a:p>
            <a:r>
              <a:rPr lang="de-DE" sz="2400" b="1" dirty="0" smtClean="0"/>
              <a:t>- </a:t>
            </a:r>
            <a:r>
              <a:rPr lang="de-DE" sz="2400" b="1" dirty="0" err="1" smtClean="0"/>
              <a:t>Kamalika</a:t>
            </a:r>
            <a:r>
              <a:rPr lang="de-DE" sz="2400" b="1" dirty="0" smtClean="0"/>
              <a:t> </a:t>
            </a:r>
            <a:r>
              <a:rPr lang="de-DE" sz="2400" b="1" dirty="0"/>
              <a:t>Chaudhuri and Claire </a:t>
            </a:r>
            <a:r>
              <a:rPr lang="de-DE" sz="2400" b="1" dirty="0" err="1"/>
              <a:t>Monteleoni</a:t>
            </a:r>
            <a:r>
              <a:rPr lang="de-DE" sz="2400" b="1" dirty="0"/>
              <a:t>. Privacy-</a:t>
            </a:r>
            <a:r>
              <a:rPr lang="de-DE" sz="2400" b="1" dirty="0" err="1"/>
              <a:t>preserving</a:t>
            </a:r>
            <a:r>
              <a:rPr lang="de-DE" sz="2400" b="1" dirty="0"/>
              <a:t> </a:t>
            </a:r>
            <a:r>
              <a:rPr lang="de-DE" sz="2400" b="1" dirty="0" err="1"/>
              <a:t>logistic</a:t>
            </a:r>
            <a:r>
              <a:rPr lang="de-DE" sz="2400" b="1" dirty="0"/>
              <a:t> </a:t>
            </a:r>
            <a:r>
              <a:rPr lang="de-DE" sz="2400" b="1" dirty="0" err="1"/>
              <a:t>regression</a:t>
            </a:r>
            <a:r>
              <a:rPr lang="de-DE" sz="2400" b="1" dirty="0"/>
              <a:t>. In </a:t>
            </a:r>
            <a:r>
              <a:rPr lang="de-DE" sz="2400" b="1" dirty="0" err="1" smtClean="0"/>
              <a:t>Proceed</a:t>
            </a:r>
            <a:r>
              <a:rPr lang="en-US" sz="2400" b="1" dirty="0" err="1" smtClean="0"/>
              <a:t>ings</a:t>
            </a:r>
            <a:r>
              <a:rPr lang="en-US" sz="2400" b="1" dirty="0" smtClean="0"/>
              <a:t> </a:t>
            </a:r>
            <a:r>
              <a:rPr lang="en-US" sz="2400" b="1" dirty="0"/>
              <a:t>of the 21st International Conference on Neural Information Processing Systems, </a:t>
            </a:r>
            <a:r>
              <a:rPr lang="en-US" sz="2400" b="1" dirty="0" smtClean="0"/>
              <a:t>NIPS'08, </a:t>
            </a:r>
            <a:r>
              <a:rPr lang="fr-FR" sz="2400" b="1" dirty="0" smtClean="0"/>
              <a:t>pages </a:t>
            </a:r>
            <a:r>
              <a:rPr lang="fr-FR" sz="2400" b="1" dirty="0"/>
              <a:t>289{296, USA, 2008. </a:t>
            </a:r>
            <a:r>
              <a:rPr lang="fr-FR" sz="2400" b="1" dirty="0" err="1"/>
              <a:t>Curran</a:t>
            </a:r>
            <a:r>
              <a:rPr lang="fr-FR" sz="2400" b="1" dirty="0"/>
              <a:t> Associates Inc.</a:t>
            </a:r>
          </a:p>
          <a:p>
            <a:r>
              <a:rPr lang="en-US" sz="2400" b="1" dirty="0" smtClean="0"/>
              <a:t>- [</a:t>
            </a:r>
            <a:r>
              <a:rPr lang="en-US" sz="2400" b="1" dirty="0"/>
              <a:t>NIPSKA17]: </a:t>
            </a:r>
            <a:r>
              <a:rPr lang="en-US" sz="2400" b="1" dirty="0" err="1"/>
              <a:t>Kamalika</a:t>
            </a:r>
            <a:r>
              <a:rPr lang="en-US" sz="2400" b="1" dirty="0"/>
              <a:t> Chaudhuri and Anand D. </a:t>
            </a:r>
            <a:r>
              <a:rPr lang="en-US" sz="2400" b="1" dirty="0" err="1"/>
              <a:t>Sarwate's</a:t>
            </a:r>
            <a:r>
              <a:rPr lang="en-US" sz="2400" b="1" dirty="0"/>
              <a:t> tutorial on Differentially Private Machine Learning: Theory, Algorithms, and Applications from NIPS 2017</a:t>
            </a:r>
            <a:endParaRPr lang="da-DK" sz="2400" b="1" dirty="0">
              <a:cs typeface="Arial" pitchFamily="34" charset="0"/>
            </a:endParaRPr>
          </a:p>
        </p:txBody>
      </p:sp>
      <p:sp>
        <p:nvSpPr>
          <p:cNvPr id="18" name="Textfeld 17">
            <a:extLst>
              <a:ext uri="{FF2B5EF4-FFF2-40B4-BE49-F238E27FC236}">
                <a16:creationId xmlns:a16="http://schemas.microsoft.com/office/drawing/2014/main" id="{FAF25376-C8FB-469D-BC60-638EFFDCDDD2}"/>
              </a:ext>
            </a:extLst>
          </p:cNvPr>
          <p:cNvSpPr txBox="1"/>
          <p:nvPr/>
        </p:nvSpPr>
        <p:spPr>
          <a:xfrm>
            <a:off x="45324508" y="24253518"/>
            <a:ext cx="3254862" cy="523220"/>
          </a:xfrm>
          <a:prstGeom prst="rect">
            <a:avLst/>
          </a:prstGeom>
          <a:noFill/>
        </p:spPr>
        <p:txBody>
          <a:bodyPr wrap="square" rtlCol="0">
            <a:spAutoFit/>
          </a:bodyPr>
          <a:lstStyle/>
          <a:p>
            <a:r>
              <a:rPr lang="en-US" sz="2800" b="1" dirty="0"/>
              <a:t>[NIPSKA17]</a:t>
            </a:r>
            <a:endParaRPr lang="de-DE" sz="2800" dirty="0"/>
          </a:p>
        </p:txBody>
      </p:sp>
      <p:sp>
        <p:nvSpPr>
          <p:cNvPr id="41" name="Textfeld 40">
            <a:extLst>
              <a:ext uri="{FF2B5EF4-FFF2-40B4-BE49-F238E27FC236}">
                <a16:creationId xmlns:a16="http://schemas.microsoft.com/office/drawing/2014/main" id="{3C24F4FC-43D6-4B3B-BBAA-72DBC0BAD8C5}"/>
              </a:ext>
            </a:extLst>
          </p:cNvPr>
          <p:cNvSpPr txBox="1"/>
          <p:nvPr/>
        </p:nvSpPr>
        <p:spPr>
          <a:xfrm>
            <a:off x="12721281" y="25283606"/>
            <a:ext cx="3254862" cy="523221"/>
          </a:xfrm>
          <a:prstGeom prst="rect">
            <a:avLst/>
          </a:prstGeom>
          <a:noFill/>
        </p:spPr>
        <p:txBody>
          <a:bodyPr wrap="square" rtlCol="0">
            <a:spAutoFit/>
          </a:bodyPr>
          <a:lstStyle/>
          <a:p>
            <a:r>
              <a:rPr lang="en-US" sz="2800" b="1" dirty="0"/>
              <a:t>[NIPSKA17]</a:t>
            </a:r>
            <a:endParaRPr lang="de-DE" sz="2800" dirty="0"/>
          </a:p>
        </p:txBody>
      </p:sp>
      <p:pic>
        <p:nvPicPr>
          <p:cNvPr id="20" name="Grafik 19">
            <a:extLst>
              <a:ext uri="{FF2B5EF4-FFF2-40B4-BE49-F238E27FC236}">
                <a16:creationId xmlns:a16="http://schemas.microsoft.com/office/drawing/2014/main" id="{CF1DC093-6101-4E5A-B60E-733F8D98ED8F}"/>
              </a:ext>
            </a:extLst>
          </p:cNvPr>
          <p:cNvPicPr>
            <a:picLocks noChangeAspect="1"/>
          </p:cNvPicPr>
          <p:nvPr/>
        </p:nvPicPr>
        <p:blipFill rotWithShape="1">
          <a:blip r:embed="rId16">
            <a:extLst>
              <a:ext uri="{28A0092B-C50C-407E-A947-70E740481C1C}">
                <a14:useLocalDpi xmlns:a14="http://schemas.microsoft.com/office/drawing/2010/main" val="0"/>
              </a:ext>
            </a:extLst>
          </a:blip>
          <a:srcRect t="6540" b="1354"/>
          <a:stretch/>
        </p:blipFill>
        <p:spPr>
          <a:xfrm>
            <a:off x="18600129" y="24534687"/>
            <a:ext cx="6097491" cy="5256373"/>
          </a:xfrm>
          <a:prstGeom prst="rect">
            <a:avLst/>
          </a:prstGeom>
        </p:spPr>
      </p:pic>
      <p:pic>
        <p:nvPicPr>
          <p:cNvPr id="22" name="Grafik 21">
            <a:extLst>
              <a:ext uri="{FF2B5EF4-FFF2-40B4-BE49-F238E27FC236}">
                <a16:creationId xmlns:a16="http://schemas.microsoft.com/office/drawing/2014/main" id="{8ABCA933-9621-4AE0-9AF8-73087C6BB45D}"/>
              </a:ext>
            </a:extLst>
          </p:cNvPr>
          <p:cNvPicPr>
            <a:picLocks noChangeAspect="1"/>
          </p:cNvPicPr>
          <p:nvPr/>
        </p:nvPicPr>
        <p:blipFill rotWithShape="1">
          <a:blip r:embed="rId17">
            <a:extLst>
              <a:ext uri="{28A0092B-C50C-407E-A947-70E740481C1C}">
                <a14:useLocalDpi xmlns:a14="http://schemas.microsoft.com/office/drawing/2010/main" val="0"/>
              </a:ext>
            </a:extLst>
          </a:blip>
          <a:srcRect t="5829" b="1345"/>
          <a:stretch/>
        </p:blipFill>
        <p:spPr>
          <a:xfrm>
            <a:off x="26257424" y="24536942"/>
            <a:ext cx="6186536" cy="5254118"/>
          </a:xfrm>
          <a:prstGeom prst="rect">
            <a:avLst/>
          </a:prstGeom>
        </p:spPr>
      </p:pic>
      <p:grpSp>
        <p:nvGrpSpPr>
          <p:cNvPr id="47" name="Gruppe 46">
            <a:extLst>
              <a:ext uri="{FF2B5EF4-FFF2-40B4-BE49-F238E27FC236}">
                <a16:creationId xmlns:a16="http://schemas.microsoft.com/office/drawing/2014/main" id="{9D47D41E-52AE-463A-88A9-B725AF816930}"/>
              </a:ext>
            </a:extLst>
          </p:cNvPr>
          <p:cNvGrpSpPr/>
          <p:nvPr/>
        </p:nvGrpSpPr>
        <p:grpSpPr>
          <a:xfrm>
            <a:off x="17456367" y="10274821"/>
            <a:ext cx="16217465" cy="5601780"/>
            <a:chOff x="832448" y="25021471"/>
            <a:chExt cx="16217465" cy="4695510"/>
          </a:xfrm>
        </p:grpSpPr>
        <p:sp>
          <p:nvSpPr>
            <p:cNvPr id="48" name="Rectangle 1058">
              <a:extLst>
                <a:ext uri="{FF2B5EF4-FFF2-40B4-BE49-F238E27FC236}">
                  <a16:creationId xmlns:a16="http://schemas.microsoft.com/office/drawing/2014/main" id="{CC63829B-E829-4DF4-876C-7DF39884F522}"/>
                </a:ext>
              </a:extLst>
            </p:cNvPr>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49" name="Text Box 1080">
              <a:extLst>
                <a:ext uri="{FF2B5EF4-FFF2-40B4-BE49-F238E27FC236}">
                  <a16:creationId xmlns:a16="http://schemas.microsoft.com/office/drawing/2014/main" id="{6D4FFE5C-8DB2-43F8-9E0E-42A2C2D24682}"/>
                </a:ext>
              </a:extLst>
            </p:cNvPr>
            <p:cNvSpPr txBox="1">
              <a:spLocks noChangeArrowheads="1"/>
            </p:cNvSpPr>
            <p:nvPr/>
          </p:nvSpPr>
          <p:spPr bwMode="auto">
            <a:xfrm>
              <a:off x="847888" y="25021471"/>
              <a:ext cx="16202025" cy="4256716"/>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da-DK" sz="4800" b="1" u="sng" dirty="0"/>
                <a:t>Methods</a:t>
              </a:r>
            </a:p>
            <a:p>
              <a:pPr marL="628650" indent="-571500" algn="just">
                <a:spcBef>
                  <a:spcPts val="2400"/>
                </a:spcBef>
                <a:buFontTx/>
                <a:buChar char="-"/>
                <a:tabLst>
                  <a:tab pos="509588" algn="l"/>
                </a:tabLst>
                <a:defRPr/>
              </a:pPr>
              <a:r>
                <a:rPr lang="en-US" sz="3800" dirty="0"/>
                <a:t>Functional mechanism:</a:t>
              </a:r>
            </a:p>
            <a:p>
              <a:pPr marL="1085850" lvl="1" indent="-571500" algn="just">
                <a:spcBef>
                  <a:spcPts val="2400"/>
                </a:spcBef>
                <a:buFontTx/>
                <a:buChar char="-"/>
                <a:tabLst>
                  <a:tab pos="509588" algn="l"/>
                </a:tabLst>
                <a:defRPr/>
              </a:pPr>
              <a:r>
                <a:rPr lang="en-US" sz="3800" dirty="0"/>
                <a:t>Adding noise to the coefficients of a polynomial approximation of the objective function</a:t>
              </a:r>
            </a:p>
            <a:p>
              <a:pPr marL="628650" indent="-571500" algn="just">
                <a:spcBef>
                  <a:spcPts val="2400"/>
                </a:spcBef>
                <a:buFontTx/>
                <a:buChar char="-"/>
                <a:tabLst>
                  <a:tab pos="509588" algn="l"/>
                </a:tabLst>
                <a:defRPr/>
              </a:pPr>
              <a:r>
                <a:rPr lang="en-US" sz="3800" dirty="0"/>
                <a:t>Objective perturbation:</a:t>
              </a:r>
            </a:p>
            <a:p>
              <a:pPr marL="1085850" lvl="1" indent="-571500" algn="just">
                <a:spcBef>
                  <a:spcPts val="2400"/>
                </a:spcBef>
                <a:buFontTx/>
                <a:buChar char="-"/>
                <a:tabLst>
                  <a:tab pos="509588" algn="l"/>
                </a:tabLst>
                <a:defRPr/>
              </a:pPr>
              <a:r>
                <a:rPr lang="en-US" sz="3800" dirty="0"/>
                <a:t>Adding noise directly to the objective function</a:t>
              </a:r>
            </a:p>
          </p:txBody>
        </p:sp>
      </p:grpSp>
      <p:sp>
        <p:nvSpPr>
          <p:cNvPr id="38" name="Rectangle 1124"/>
          <p:cNvSpPr>
            <a:spLocks noChangeArrowheads="1"/>
          </p:cNvSpPr>
          <p:nvPr/>
        </p:nvSpPr>
        <p:spPr bwMode="auto">
          <a:xfrm>
            <a:off x="34078863" y="14175789"/>
            <a:ext cx="16213137" cy="1172476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1533525" marR="0" indent="-1533525" algn="l" defTabSz="4089400" rtl="0" eaLnBrk="1" fontAlgn="base" latinLnBrk="0" hangingPunct="1">
          <a:lnSpc>
            <a:spcPct val="100000"/>
          </a:lnSpc>
          <a:spcBef>
            <a:spcPct val="0"/>
          </a:spcBef>
          <a:spcAft>
            <a:spcPct val="0"/>
          </a:spcAft>
          <a:buClrTx/>
          <a:buSzTx/>
          <a:buFontTx/>
          <a:buChar char="•"/>
          <a:tabLst/>
          <a:defRPr kumimoji="0" sz="8900" b="0" i="0" u="none" strike="noStrike" cap="none" normalizeH="0" baseline="0" dirty="0" smtClean="0">
            <a:ln>
              <a:noFill/>
            </a:ln>
            <a:solidFill>
              <a:schemeClr val="tx1"/>
            </a:solidFill>
            <a:effectLst/>
            <a:latin typeface="Arial" charset="0"/>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370</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Optima Black</vt:lpstr>
      <vt:lpstr>Symbol</vt:lpstr>
      <vt:lpstr>Tahoma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cp:lastModifiedBy>Martin Søren Engmann Djurhuus</cp:lastModifiedBy>
  <cp:revision>1174</cp:revision>
  <cp:lastPrinted>2002-05-09T22:11:16Z</cp:lastPrinted>
  <dcterms:created xsi:type="dcterms:W3CDTF">2000-07-07T15:10:51Z</dcterms:created>
  <dcterms:modified xsi:type="dcterms:W3CDTF">2018-05-15T15:15:37Z</dcterms:modified>
</cp:coreProperties>
</file>