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51206400" cy="31638875"/>
  <p:notesSz cx="41376600" cy="29260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8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8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8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8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4">
          <p15:clr>
            <a:srgbClr val="A4A3A4"/>
          </p15:clr>
        </p15:guide>
        <p15:guide id="2" orient="horz" pos="19376">
          <p15:clr>
            <a:srgbClr val="A4A3A4"/>
          </p15:clr>
        </p15:guide>
        <p15:guide id="3" pos="20736">
          <p15:clr>
            <a:srgbClr val="A4A3A4"/>
          </p15:clr>
        </p15:guide>
        <p15:guide id="4" pos="11520">
          <p15:clr>
            <a:srgbClr val="A4A3A4"/>
          </p15:clr>
        </p15:guide>
        <p15:guide id="5" pos="28224">
          <p15:clr>
            <a:srgbClr val="A4A3A4"/>
          </p15:clr>
        </p15:guide>
        <p15:guide id="6" pos="20160">
          <p15:clr>
            <a:srgbClr val="A4A3A4"/>
          </p15:clr>
        </p15:guide>
        <p15:guide id="7" pos="4032">
          <p15:clr>
            <a:srgbClr val="A4A3A4"/>
          </p15:clr>
        </p15:guide>
        <p15:guide id="8" pos="12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87DE"/>
    <a:srgbClr val="FF8D3F"/>
    <a:srgbClr val="FFB380"/>
    <a:srgbClr val="FC7928"/>
    <a:srgbClr val="FDA169"/>
    <a:srgbClr val="FFFFFF"/>
    <a:srgbClr val="F60000"/>
    <a:srgbClr val="00CC66"/>
    <a:srgbClr val="008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 autoAdjust="0"/>
    <p:restoredTop sz="99859" autoAdjust="0"/>
  </p:normalViewPr>
  <p:slideViewPr>
    <p:cSldViewPr>
      <p:cViewPr>
        <p:scale>
          <a:sx n="20" d="100"/>
          <a:sy n="20" d="100"/>
        </p:scale>
        <p:origin x="-1470" y="-1125"/>
      </p:cViewPr>
      <p:guideLst>
        <p:guide orient="horz" pos="554"/>
        <p:guide orient="horz" pos="19376"/>
        <p:guide pos="20736"/>
        <p:guide pos="11520"/>
        <p:guide pos="28224"/>
        <p:guide pos="20160"/>
        <p:guide pos="4032"/>
        <p:guide pos="12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075275" cy="144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00169" tIns="200091" rIns="400169" bIns="200091" numCol="1" anchor="t" anchorCtr="0" compatLnSpc="1">
            <a:prstTxWarp prst="textNoShape">
              <a:avLst/>
            </a:prstTxWarp>
          </a:bodyPr>
          <a:lstStyle>
            <a:lvl1pPr defTabSz="4002088">
              <a:defRPr sz="5100">
                <a:latin typeface="Optima Black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3479125" y="0"/>
            <a:ext cx="18056225" cy="144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00169" tIns="200091" rIns="400169" bIns="200091" numCol="1" anchor="t" anchorCtr="0" compatLnSpc="1">
            <a:prstTxWarp prst="textNoShape">
              <a:avLst/>
            </a:prstTxWarp>
          </a:bodyPr>
          <a:lstStyle>
            <a:lvl1pPr algn="r" defTabSz="4002088">
              <a:defRPr sz="5100">
                <a:latin typeface="Optima Black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7852688"/>
            <a:ext cx="18075275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00169" tIns="200091" rIns="400169" bIns="200091" numCol="1" anchor="b" anchorCtr="0" compatLnSpc="1">
            <a:prstTxWarp prst="textNoShape">
              <a:avLst/>
            </a:prstTxWarp>
          </a:bodyPr>
          <a:lstStyle>
            <a:lvl1pPr defTabSz="4002088">
              <a:defRPr sz="5100">
                <a:latin typeface="Optima Black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3479125" y="27852688"/>
            <a:ext cx="18056225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00169" tIns="200091" rIns="400169" bIns="200091" numCol="1" anchor="b" anchorCtr="0" compatLnSpc="1">
            <a:prstTxWarp prst="textNoShape">
              <a:avLst/>
            </a:prstTxWarp>
          </a:bodyPr>
          <a:lstStyle>
            <a:lvl1pPr algn="r" defTabSz="4002088">
              <a:defRPr sz="5100">
                <a:latin typeface="Optima Black" charset="0"/>
              </a:defRPr>
            </a:lvl1pPr>
          </a:lstStyle>
          <a:p>
            <a:fld id="{744FB776-DB49-4077-BCD1-6FF64C55E5E5}" type="slidenum">
              <a:rPr lang="en-US" altLang="en-US"/>
              <a:pPr/>
              <a:t>‹Nr.›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165" y="9828213"/>
            <a:ext cx="43526075" cy="6781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325" y="17929225"/>
            <a:ext cx="35845750" cy="80851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07DBBD-A2EF-41B8-943D-FA7AE16CE57F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79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3A5F7-CDBB-44F3-A3A4-26B266F65A14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207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485515" y="2811464"/>
            <a:ext cx="10880725" cy="25312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0163" y="2811464"/>
            <a:ext cx="32492950" cy="25312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9AD9-4A97-4DE6-8CBE-D8D297BCD5E3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184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EE5076-9E0E-4ADE-8C4C-CA522C6267B6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746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2" y="20331114"/>
            <a:ext cx="43526075" cy="6283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2" y="13409613"/>
            <a:ext cx="43526075" cy="69215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E802A-8F92-442D-B3FB-5EA652A86530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22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165" y="9140825"/>
            <a:ext cx="21686837" cy="18983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79400" y="9140825"/>
            <a:ext cx="21686838" cy="18983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9E8727-231B-4BB0-9E1C-995E4551D8D9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222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40" y="1266826"/>
            <a:ext cx="46085125" cy="5273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638" y="7081839"/>
            <a:ext cx="22625050" cy="2951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638" y="10033001"/>
            <a:ext cx="22625050" cy="18229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775" y="7081839"/>
            <a:ext cx="22632988" cy="2951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775" y="10033001"/>
            <a:ext cx="22632988" cy="18229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641F95-7A14-4E10-B6C2-64A0D46AF847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59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AD74C3-24B8-44D5-8467-81B391F9CFB1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19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54F7CA-DBC5-425F-AFF8-CBC5E4A896EF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76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38" y="1260475"/>
            <a:ext cx="16846550" cy="5360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19963" y="1260476"/>
            <a:ext cx="28625800" cy="270017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638" y="6621464"/>
            <a:ext cx="16846550" cy="21640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D02F74-6BEE-4F6A-B858-EBCEFCB84762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41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177" y="22147214"/>
            <a:ext cx="30724475" cy="2614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177" y="2827339"/>
            <a:ext cx="30724475" cy="18983325"/>
          </a:xfrm>
        </p:spPr>
        <p:txBody>
          <a:bodyPr lIns="407557" tIns="203779" rIns="407557" bIns="203779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177" y="24761826"/>
            <a:ext cx="30724475" cy="371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334B2-0221-4277-8AC2-45D166B770D6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234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40163" y="2811463"/>
            <a:ext cx="43526075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18" tIns="203759" rIns="407518" bIns="2037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40163" y="9140825"/>
            <a:ext cx="43526075" cy="1898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18" tIns="203759" rIns="407518" bIns="2037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40163" y="28827413"/>
            <a:ext cx="10668000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07518" tIns="203759" rIns="407518" bIns="203759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6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95838" y="28827413"/>
            <a:ext cx="16214725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07518" tIns="203759" rIns="407518" bIns="203759" numCol="1" anchor="t" anchorCtr="0" compatLnSpc="1">
            <a:prstTxWarp prst="textNoShape">
              <a:avLst/>
            </a:prstTxWarp>
          </a:bodyPr>
          <a:lstStyle>
            <a:lvl1pPr algn="ctr">
              <a:buFontTx/>
              <a:buNone/>
              <a:defRPr sz="6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98238" y="28827413"/>
            <a:ext cx="10668000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07518" tIns="203759" rIns="407518" bIns="203759" numCol="1" anchor="t" anchorCtr="0" compatLnSpc="1">
            <a:prstTxWarp prst="textNoShape">
              <a:avLst/>
            </a:prstTxWarp>
          </a:bodyPr>
          <a:lstStyle>
            <a:lvl1pPr algn="r">
              <a:defRPr sz="6200">
                <a:latin typeface="Times New Roman" panose="02020603050405020304" pitchFamily="18" charset="0"/>
              </a:defRPr>
            </a:lvl1pPr>
          </a:lstStyle>
          <a:p>
            <a:fld id="{0C0AB8CD-295E-481E-B811-65B229C649DE}" type="slidenum">
              <a:rPr lang="en-US" altLang="en-US"/>
              <a:pPr/>
              <a:t>‹Nr.›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73525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073525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18" charset="0"/>
        </a:defRPr>
      </a:lvl2pPr>
      <a:lvl3pPr algn="ctr" defTabSz="4073525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18" charset="0"/>
        </a:defRPr>
      </a:lvl3pPr>
      <a:lvl4pPr algn="ctr" defTabSz="4073525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18" charset="0"/>
        </a:defRPr>
      </a:lvl4pPr>
      <a:lvl5pPr algn="ctr" defTabSz="4073525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18" charset="0"/>
        </a:defRPr>
      </a:lvl5pPr>
      <a:lvl6pPr marL="4572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18" charset="0"/>
        </a:defRPr>
      </a:lvl6pPr>
      <a:lvl7pPr marL="9144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18" charset="0"/>
        </a:defRPr>
      </a:lvl7pPr>
      <a:lvl8pPr marL="13716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18" charset="0"/>
        </a:defRPr>
      </a:lvl8pPr>
      <a:lvl9pPr marL="18288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18" charset="0"/>
        </a:defRPr>
      </a:lvl9pPr>
    </p:titleStyle>
    <p:bodyStyle>
      <a:lvl1pPr marL="1528763" indent="-1528763" algn="l" defTabSz="4073525" rtl="0" eaLnBrk="0" fontAlgn="base" hangingPunct="0">
        <a:spcBef>
          <a:spcPct val="20000"/>
        </a:spcBef>
        <a:spcAft>
          <a:spcPct val="0"/>
        </a:spcAft>
        <a:buChar char="•"/>
        <a:defRPr sz="14400">
          <a:solidFill>
            <a:schemeClr val="tx1"/>
          </a:solidFill>
          <a:latin typeface="+mn-lt"/>
          <a:ea typeface="+mn-ea"/>
          <a:cs typeface="+mn-cs"/>
        </a:defRPr>
      </a:lvl1pPr>
      <a:lvl2pPr marL="3311525" indent="-1273175" algn="l" defTabSz="4073525" rtl="0" eaLnBrk="0" fontAlgn="base" hangingPunct="0">
        <a:spcBef>
          <a:spcPct val="20000"/>
        </a:spcBef>
        <a:spcAft>
          <a:spcPct val="0"/>
        </a:spcAft>
        <a:buChar char="–"/>
        <a:defRPr sz="12500">
          <a:solidFill>
            <a:schemeClr val="tx1"/>
          </a:solidFill>
          <a:latin typeface="+mn-lt"/>
        </a:defRPr>
      </a:lvl2pPr>
      <a:lvl3pPr marL="5094288" indent="-1020763" algn="l" defTabSz="4073525" rtl="0" eaLnBrk="0" fontAlgn="base" hangingPunct="0">
        <a:spcBef>
          <a:spcPct val="20000"/>
        </a:spcBef>
        <a:spcAft>
          <a:spcPct val="0"/>
        </a:spcAft>
        <a:buChar char="•"/>
        <a:defRPr sz="10700">
          <a:solidFill>
            <a:schemeClr val="tx1"/>
          </a:solidFill>
          <a:latin typeface="+mn-lt"/>
        </a:defRPr>
      </a:lvl3pPr>
      <a:lvl4pPr marL="7132638" indent="-1020763" algn="l" defTabSz="4073525" rtl="0" eaLnBrk="0" fontAlgn="base" hangingPunct="0">
        <a:spcBef>
          <a:spcPct val="20000"/>
        </a:spcBef>
        <a:spcAft>
          <a:spcPct val="0"/>
        </a:spcAft>
        <a:buChar char="–"/>
        <a:defRPr sz="8900">
          <a:solidFill>
            <a:schemeClr val="tx1"/>
          </a:solidFill>
          <a:latin typeface="+mn-lt"/>
        </a:defRPr>
      </a:lvl4pPr>
      <a:lvl5pPr marL="9167813" indent="-1016000" algn="l" defTabSz="4073525" rtl="0" eaLnBrk="0" fontAlgn="base" hangingPunct="0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</a:defRPr>
      </a:lvl5pPr>
      <a:lvl6pPr marL="96266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</a:defRPr>
      </a:lvl6pPr>
      <a:lvl7pPr marL="100838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</a:defRPr>
      </a:lvl7pPr>
      <a:lvl8pPr marL="105410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</a:defRPr>
      </a:lvl8pPr>
      <a:lvl9pPr marL="109982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664"/>
          <p:cNvSpPr>
            <a:spLocks noChangeArrowheads="1"/>
          </p:cNvSpPr>
          <p:nvPr/>
        </p:nvSpPr>
        <p:spPr bwMode="auto">
          <a:xfrm>
            <a:off x="832448" y="5684837"/>
            <a:ext cx="16211550" cy="18919575"/>
          </a:xfrm>
          <a:prstGeom prst="rect">
            <a:avLst/>
          </a:prstGeom>
          <a:noFill/>
          <a:ln w="2857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1" tIns="45716" rIns="91431" bIns="45716" anchor="ctr"/>
          <a:lstStyle>
            <a:lvl1pPr eaLnBrk="0" hangingPunct="0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latin typeface="Optima Black" charset="0"/>
            </a:endParaRPr>
          </a:p>
        </p:txBody>
      </p:sp>
      <p:sp>
        <p:nvSpPr>
          <p:cNvPr id="1028" name="Text Box 1140"/>
          <p:cNvSpPr txBox="1">
            <a:spLocks noChangeArrowheads="1"/>
          </p:cNvSpPr>
          <p:nvPr/>
        </p:nvSpPr>
        <p:spPr bwMode="auto">
          <a:xfrm>
            <a:off x="762000" y="3170238"/>
            <a:ext cx="49606200" cy="2020887"/>
          </a:xfrm>
          <a:prstGeom prst="rect">
            <a:avLst/>
          </a:prstGeom>
          <a:gradFill flip="none" rotWithShape="1">
            <a:gsLst>
              <a:gs pos="0">
                <a:srgbClr val="AA87DE"/>
              </a:gs>
              <a:gs pos="8000">
                <a:srgbClr val="AA87DE"/>
              </a:gs>
              <a:gs pos="100000">
                <a:srgbClr val="FFFFFF"/>
              </a:gs>
            </a:gsLst>
            <a:lin ang="16200000" scaled="1"/>
            <a:tileRect/>
          </a:gradFill>
          <a:ln w="28575">
            <a:noFill/>
            <a:miter lim="800000"/>
            <a:headEnd/>
            <a:tailEnd/>
          </a:ln>
        </p:spPr>
        <p:txBody>
          <a:bodyPr lIns="91431" tIns="91431" rIns="91431" bIns="91431">
            <a:spAutoFit/>
          </a:bodyPr>
          <a:lstStyle/>
          <a:p>
            <a:pPr marL="742950" indent="-742950" algn="just">
              <a:spcBef>
                <a:spcPct val="10000"/>
              </a:spcBef>
              <a:tabLst>
                <a:tab pos="509588" algn="l"/>
              </a:tabLst>
              <a:defRPr/>
            </a:pPr>
            <a:endParaRPr lang="hr-HR" sz="2800" b="1">
              <a:solidFill>
                <a:schemeClr val="bg1"/>
              </a:solidFill>
            </a:endParaRPr>
          </a:p>
          <a:p>
            <a:pPr marL="742950" indent="-742950" algn="just">
              <a:spcBef>
                <a:spcPct val="10000"/>
              </a:spcBef>
              <a:tabLst>
                <a:tab pos="509588" algn="l"/>
              </a:tabLst>
              <a:defRPr/>
            </a:pPr>
            <a:endParaRPr lang="hr-HR" sz="2800" b="1">
              <a:solidFill>
                <a:schemeClr val="bg1"/>
              </a:solidFill>
            </a:endParaRPr>
          </a:p>
          <a:p>
            <a:pPr marL="742950" indent="-742950" algn="just">
              <a:spcBef>
                <a:spcPct val="10000"/>
              </a:spcBef>
              <a:tabLst>
                <a:tab pos="509588" algn="l"/>
              </a:tabLst>
              <a:defRPr/>
            </a:pPr>
            <a:endParaRPr lang="hr-HR" sz="2800" b="1">
              <a:solidFill>
                <a:schemeClr val="bg1"/>
              </a:solidFill>
            </a:endParaRPr>
          </a:p>
          <a:p>
            <a:pPr marL="742950" indent="-742950" algn="just">
              <a:spcBef>
                <a:spcPct val="10000"/>
              </a:spcBef>
              <a:tabLst>
                <a:tab pos="509588" algn="l"/>
              </a:tabLst>
              <a:defRPr/>
            </a:pPr>
            <a:endParaRPr lang="hr-HR" sz="2800" b="1">
              <a:solidFill>
                <a:schemeClr val="bg1"/>
              </a:solidFill>
            </a:endParaRPr>
          </a:p>
        </p:txBody>
      </p:sp>
      <p:sp>
        <p:nvSpPr>
          <p:cNvPr id="2056" name="Text Box 14"/>
          <p:cNvSpPr txBox="1">
            <a:spLocks noChangeArrowheads="1"/>
          </p:cNvSpPr>
          <p:nvPr/>
        </p:nvSpPr>
        <p:spPr bwMode="auto">
          <a:xfrm>
            <a:off x="10972800" y="411163"/>
            <a:ext cx="27584400" cy="422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91431" rIns="91431" bIns="91431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en-US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Differentially</a:t>
            </a:r>
            <a:r>
              <a:rPr lang="da-DK" alt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Private Rasch Model </a:t>
            </a:r>
            <a:endParaRPr lang="hr-HR" alt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Teresa Steiner</a:t>
            </a:r>
            <a:r>
              <a:rPr lang="en-US" altLang="en-US" sz="4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a-DK" alt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, David Nyrnberg</a:t>
            </a:r>
            <a:r>
              <a:rPr lang="en-US" altLang="en-US" sz="4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hr-HR" alt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alt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Martin Djurhuus</a:t>
            </a:r>
            <a:r>
              <a:rPr lang="en-US" altLang="en-US" sz="4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hr-HR" altLang="en-US" sz="36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hr-HR" alt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TU </a:t>
            </a:r>
            <a:r>
              <a:rPr lang="da-DK" alt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alt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lang="hr-HR" alt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 Technical University of Denmark, </a:t>
            </a:r>
            <a:r>
              <a:rPr lang="en-US" alt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Kgs</a:t>
            </a:r>
            <a:r>
              <a:rPr lang="en-US" alt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Lyngby</a:t>
            </a:r>
            <a:r>
              <a:rPr lang="en-US" alt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, Denmark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None/>
            </a:pPr>
            <a:r>
              <a:rPr lang="da-DK" altLang="en-US" sz="36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hr-HR" alt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TU </a:t>
            </a:r>
            <a:r>
              <a:rPr lang="da-DK" alt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 Fotonik</a:t>
            </a:r>
            <a:r>
              <a:rPr lang="hr-HR" alt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 Technical University of Denmark, </a:t>
            </a:r>
            <a:r>
              <a:rPr lang="en-US" alt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Kgs</a:t>
            </a:r>
            <a:r>
              <a:rPr lang="en-US" alt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Lyngby</a:t>
            </a:r>
            <a:r>
              <a:rPr lang="en-US" alt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, Denmark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endParaRPr lang="en-US" altLang="en-US" sz="3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7" name="Rectangle 632"/>
          <p:cNvSpPr>
            <a:spLocks noChangeArrowheads="1"/>
          </p:cNvSpPr>
          <p:nvPr/>
        </p:nvSpPr>
        <p:spPr bwMode="auto">
          <a:xfrm>
            <a:off x="152400" y="15759113"/>
            <a:ext cx="184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latin typeface="Optima Black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8" name="Text Box 7"/>
              <p:cNvSpPr txBox="1">
                <a:spLocks noChangeArrowheads="1"/>
              </p:cNvSpPr>
              <p:nvPr/>
            </p:nvSpPr>
            <p:spPr bwMode="auto">
              <a:xfrm>
                <a:off x="876300" y="5684838"/>
                <a:ext cx="16049626" cy="9694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91431" rIns="91431" bIns="91431">
                <a:spAutoFit/>
              </a:bodyPr>
              <a:lstStyle>
                <a:lvl1pPr marL="457200" indent="-400050" eaLnBrk="0" hangingPunct="0">
                  <a:spcBef>
                    <a:spcPct val="20000"/>
                  </a:spcBef>
                  <a:buChar char="•"/>
                  <a:tabLst>
                    <a:tab pos="971550" algn="l"/>
                    <a:tab pos="2457450" algn="l"/>
                  </a:tabLst>
                  <a:defRPr sz="14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tabLst>
                    <a:tab pos="971550" algn="l"/>
                    <a:tab pos="2457450" algn="l"/>
                  </a:tabLst>
                  <a:defRPr sz="125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tabLst>
                    <a:tab pos="971550" algn="l"/>
                    <a:tab pos="2457450" algn="l"/>
                  </a:tabLst>
                  <a:defRPr sz="10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tabLst>
                    <a:tab pos="971550" algn="l"/>
                    <a:tab pos="2457450" algn="l"/>
                  </a:tabLst>
                  <a:defRPr sz="89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tabLst>
                    <a:tab pos="971550" algn="l"/>
                    <a:tab pos="2457450" algn="l"/>
                  </a:tabLst>
                  <a:defRPr sz="89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971550" algn="l"/>
                    <a:tab pos="2457450" algn="l"/>
                  </a:tabLst>
                  <a:defRPr sz="89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971550" algn="l"/>
                    <a:tab pos="2457450" algn="l"/>
                  </a:tabLst>
                  <a:defRPr sz="89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971550" algn="l"/>
                    <a:tab pos="2457450" algn="l"/>
                  </a:tabLst>
                  <a:defRPr sz="89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971550" algn="l"/>
                    <a:tab pos="2457450" algn="l"/>
                  </a:tabLst>
                  <a:defRPr sz="89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FontTx/>
                  <a:buNone/>
                </a:pPr>
                <a:r>
                  <a:rPr lang="hr-HR" altLang="en-US" sz="3600" b="1" dirty="0">
                    <a:latin typeface="Arial" panose="020B0604020202020204" pitchFamily="34" charset="0"/>
                  </a:rPr>
                  <a:t> </a:t>
                </a:r>
                <a:r>
                  <a:rPr lang="en-US" altLang="en-US" sz="4800" b="1" u="sng" dirty="0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Introduction</a:t>
                </a:r>
                <a:endParaRPr lang="da-DK" altLang="en-US" sz="3600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  <a:p>
                <a:pPr marL="182563" indent="-33338" algn="just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3800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  <a:p>
                <a:pPr marL="720725" indent="-571500" algn="just" eaLnBrk="1" hangingPunct="1">
                  <a:spcBef>
                    <a:spcPct val="0"/>
                  </a:spcBef>
                  <a:buFontTx/>
                  <a:buChar char="-"/>
                </a:pPr>
                <a:r>
                  <a:rPr lang="en-US" altLang="en-US" sz="3800" dirty="0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The backbone of medical and social studies is the access and use of personal data.</a:t>
                </a:r>
              </a:p>
              <a:p>
                <a:pPr marL="720725" indent="-571500" algn="just" eaLnBrk="1" hangingPunct="1">
                  <a:spcBef>
                    <a:spcPct val="0"/>
                  </a:spcBef>
                  <a:buFontTx/>
                  <a:buChar char="-"/>
                </a:pPr>
                <a:endParaRPr lang="en-US" altLang="en-US" sz="3800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  <a:p>
                <a:pPr marL="720725" indent="-571500" algn="just" eaLnBrk="1" hangingPunct="1">
                  <a:spcBef>
                    <a:spcPct val="0"/>
                  </a:spcBef>
                  <a:buFontTx/>
                  <a:buChar char="-"/>
                </a:pPr>
                <a:r>
                  <a:rPr lang="en-US" altLang="en-US" sz="3800" dirty="0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As an incentive privacy should be ensured.</a:t>
                </a:r>
              </a:p>
              <a:p>
                <a:pPr marL="720725" indent="-571500" algn="just" eaLnBrk="1" hangingPunct="1">
                  <a:spcBef>
                    <a:spcPct val="0"/>
                  </a:spcBef>
                  <a:buFontTx/>
                  <a:buChar char="-"/>
                </a:pPr>
                <a:endParaRPr lang="en-US" altLang="en-US" sz="3800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  <a:p>
                <a:pPr marL="720725" indent="-571500" algn="just" eaLnBrk="1" hangingPunct="1">
                  <a:spcBef>
                    <a:spcPct val="0"/>
                  </a:spcBef>
                  <a:buFontTx/>
                  <a:buChar char="-"/>
                </a:pPr>
                <a:r>
                  <a:rPr lang="en-US" altLang="en-US" sz="3800" dirty="0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The traditional approach is to anonymize the data.</a:t>
                </a:r>
              </a:p>
              <a:p>
                <a:pPr marL="720725" indent="-571500" algn="just" eaLnBrk="1" hangingPunct="1">
                  <a:spcBef>
                    <a:spcPct val="0"/>
                  </a:spcBef>
                  <a:buFontTx/>
                  <a:buChar char="-"/>
                </a:pPr>
                <a:endParaRPr lang="en-US" altLang="en-US" sz="3800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  <a:p>
                <a:pPr marL="720725" indent="-571500" eaLnBrk="1" hangingPunct="1">
                  <a:spcBef>
                    <a:spcPct val="0"/>
                  </a:spcBef>
                  <a:buFontTx/>
                  <a:buChar char="-"/>
                </a:pPr>
                <a:r>
                  <a:rPr lang="en-US" altLang="en-US" sz="3800" dirty="0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But this is not always enough.</a:t>
                </a:r>
              </a:p>
              <a:p>
                <a:pPr marL="720725" indent="-571500" algn="just" eaLnBrk="1" hangingPunct="1">
                  <a:spcBef>
                    <a:spcPct val="0"/>
                  </a:spcBef>
                  <a:buFontTx/>
                  <a:buChar char="-"/>
                </a:pPr>
                <a:endParaRPr lang="en-US" altLang="en-US" sz="3800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  <a:p>
                <a:pPr marL="720725" indent="-571500" eaLnBrk="1" hangingPunct="1">
                  <a:spcBef>
                    <a:spcPct val="0"/>
                  </a:spcBef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da-DK" sz="3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en-US" sz="3800" dirty="0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-D</a:t>
                </a:r>
                <a:r>
                  <a:rPr lang="da-DK" altLang="en-US" sz="3800" dirty="0" err="1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ifferential</a:t>
                </a:r>
                <a:r>
                  <a:rPr lang="da-DK" altLang="en-US" sz="3800" dirty="0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 </a:t>
                </a:r>
                <a:r>
                  <a:rPr lang="da-DK" altLang="en-US" sz="3800" dirty="0" err="1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privacy</a:t>
                </a:r>
                <a:r>
                  <a:rPr lang="da-DK" altLang="en-US" sz="3800" dirty="0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 is a </a:t>
                </a:r>
                <a:r>
                  <a:rPr lang="da-DK" altLang="en-US" sz="3800" dirty="0" err="1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tool</a:t>
                </a:r>
                <a:r>
                  <a:rPr lang="da-DK" altLang="en-US" sz="3800" dirty="0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 </a:t>
                </a:r>
                <a:r>
                  <a:rPr lang="da-DK" altLang="en-US" sz="3800" dirty="0" err="1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that</a:t>
                </a:r>
                <a:r>
                  <a:rPr lang="da-DK" altLang="en-US" sz="3800" dirty="0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3800" dirty="0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allows for the release of test results without revealing information about any participant</a:t>
                </a:r>
                <a:r>
                  <a:rPr lang="da-DK" altLang="en-US" sz="3800" dirty="0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149225" indent="0" eaLnBrk="1" hangingPunct="1">
                  <a:spcBef>
                    <a:spcPct val="0"/>
                  </a:spcBef>
                  <a:buNone/>
                </a:pPr>
                <a:endParaRPr lang="da-DK" altLang="en-US" sz="3800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  <a:p>
                <a:pPr marL="720725" indent="-571500" eaLnBrk="1" hangingPunct="1">
                  <a:spcBef>
                    <a:spcPct val="0"/>
                  </a:spcBef>
                  <a:buFontTx/>
                  <a:buChar char="-"/>
                </a:pPr>
                <a:r>
                  <a:rPr lang="da-DK" altLang="en-US" sz="3800" dirty="0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Is it </a:t>
                </a:r>
                <a:r>
                  <a:rPr lang="da-DK" altLang="en-US" sz="3800" dirty="0" err="1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possible</a:t>
                </a:r>
                <a:r>
                  <a:rPr lang="da-DK" altLang="en-US" sz="3800" dirty="0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 to </a:t>
                </a:r>
                <a:r>
                  <a:rPr lang="da-DK" altLang="en-US" sz="3800" dirty="0" err="1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develop</a:t>
                </a:r>
                <a:r>
                  <a:rPr lang="da-DK" altLang="en-US" sz="3800" dirty="0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 a </a:t>
                </a:r>
                <a:r>
                  <a:rPr lang="da-DK" altLang="en-US" sz="3800" dirty="0" err="1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differentially</a:t>
                </a:r>
                <a:r>
                  <a:rPr lang="da-DK" altLang="en-US" sz="3800" dirty="0"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 private feedback system for</a:t>
                </a:r>
              </a:p>
              <a:p>
                <a:pPr marL="149225" indent="0" eaLnBrk="1" hangingPunct="1">
                  <a:spcBef>
                    <a:spcPct val="0"/>
                  </a:spcBef>
                  <a:buNone/>
                </a:pPr>
                <a:r>
                  <a:rPr lang="da-DK" altLang="en-US" sz="3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students?</a:t>
                </a:r>
                <a:endParaRPr lang="en-US" altLang="en-US" sz="3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205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6300" y="5684838"/>
                <a:ext cx="16049626" cy="9694944"/>
              </a:xfrm>
              <a:prstGeom prst="rect">
                <a:avLst/>
              </a:prstGeom>
              <a:blipFill>
                <a:blip r:embed="rId2"/>
                <a:stretch>
                  <a:fillRect l="-608" t="-1069" r="-1253" b="-11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1" name="Text Box 1108"/>
          <p:cNvSpPr txBox="1">
            <a:spLocks noChangeArrowheads="1"/>
          </p:cNvSpPr>
          <p:nvPr/>
        </p:nvSpPr>
        <p:spPr bwMode="auto">
          <a:xfrm>
            <a:off x="914400" y="29916438"/>
            <a:ext cx="1562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2800" b="1" i="1" dirty="0">
                <a:solidFill>
                  <a:srgbClr val="292929"/>
                </a:solidFill>
                <a:latin typeface="Arial" panose="020B0604020202020204" pitchFamily="34" charset="0"/>
              </a:rPr>
              <a:t>02460 Advanced Machine Learning</a:t>
            </a:r>
            <a:endParaRPr lang="en-US" altLang="en-US" sz="2800" b="1" i="1" dirty="0">
              <a:solidFill>
                <a:srgbClr val="292929"/>
              </a:solidFill>
              <a:latin typeface="Arial" panose="020B0604020202020204" pitchFamily="34" charset="0"/>
            </a:endParaRPr>
          </a:p>
        </p:txBody>
      </p:sp>
      <p:pic>
        <p:nvPicPr>
          <p:cNvPr id="2062" name="Picture 2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35" r="10342" b="32130"/>
          <a:stretch/>
        </p:blipFill>
        <p:spPr bwMode="auto">
          <a:xfrm>
            <a:off x="42288655" y="631794"/>
            <a:ext cx="792714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6" descr="DTU UK 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90"/>
          <a:stretch>
            <a:fillRect/>
          </a:stretch>
        </p:blipFill>
        <p:spPr bwMode="auto">
          <a:xfrm>
            <a:off x="762000" y="771525"/>
            <a:ext cx="12795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8" descr="DTU UK B2 S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6" r="-5710"/>
          <a:stretch>
            <a:fillRect/>
          </a:stretch>
        </p:blipFill>
        <p:spPr bwMode="auto">
          <a:xfrm>
            <a:off x="2281238" y="627063"/>
            <a:ext cx="4624387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5" name="Text Box 1108"/>
          <p:cNvSpPr txBox="1">
            <a:spLocks noChangeArrowheads="1"/>
          </p:cNvSpPr>
          <p:nvPr/>
        </p:nvSpPr>
        <p:spPr bwMode="auto">
          <a:xfrm>
            <a:off x="46413512" y="29780286"/>
            <a:ext cx="3886200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3200" i="1" dirty="0">
                <a:latin typeface="Optima Black" charset="0"/>
              </a:rPr>
              <a:t>May 16</a:t>
            </a:r>
            <a:r>
              <a:rPr lang="da-DK" altLang="en-US" sz="3200" i="1" baseline="30000" dirty="0">
                <a:latin typeface="Optima Black" charset="0"/>
              </a:rPr>
              <a:t>th </a:t>
            </a:r>
            <a:r>
              <a:rPr lang="da-DK" altLang="en-US" sz="3200" i="1" dirty="0">
                <a:latin typeface="Optima Black" charset="0"/>
              </a:rPr>
              <a:t>, 2018</a:t>
            </a:r>
            <a:endParaRPr lang="en-US" altLang="en-US" sz="2800" i="1" baseline="30000" dirty="0">
              <a:latin typeface="Arial" panose="020B0604020202020204" pitchFamily="34" charset="0"/>
            </a:endParaRPr>
          </a:p>
        </p:txBody>
      </p:sp>
      <p:sp>
        <p:nvSpPr>
          <p:cNvPr id="2066" name="Rectangle 1058"/>
          <p:cNvSpPr>
            <a:spLocks noChangeArrowheads="1"/>
          </p:cNvSpPr>
          <p:nvPr/>
        </p:nvSpPr>
        <p:spPr bwMode="auto">
          <a:xfrm>
            <a:off x="17482248" y="5684837"/>
            <a:ext cx="16210800" cy="10134599"/>
          </a:xfrm>
          <a:prstGeom prst="rect">
            <a:avLst/>
          </a:prstGeom>
          <a:noFill/>
          <a:ln w="2857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1" tIns="45716" rIns="91431" bIns="45716" anchor="ctr"/>
          <a:lstStyle>
            <a:lvl1pPr eaLnBrk="0" hangingPunct="0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Optima Black" charset="0"/>
            </a:endParaRPr>
          </a:p>
        </p:txBody>
      </p:sp>
      <p:sp>
        <p:nvSpPr>
          <p:cNvPr id="2" name="Text Box 1102"/>
          <p:cNvSpPr txBox="1">
            <a:spLocks noChangeArrowheads="1"/>
          </p:cNvSpPr>
          <p:nvPr/>
        </p:nvSpPr>
        <p:spPr bwMode="auto">
          <a:xfrm>
            <a:off x="34080024" y="14576118"/>
            <a:ext cx="16059150" cy="12218711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 lIns="91431" tIns="91431" rIns="91431" bIns="91431">
            <a:spAutoFit/>
          </a:bodyPr>
          <a:lstStyle/>
          <a:p>
            <a:pPr marL="457200" indent="-400050" algn="just">
              <a:spcBef>
                <a:spcPct val="50000"/>
              </a:spcBef>
              <a:tabLst>
                <a:tab pos="509588" algn="l"/>
              </a:tabLst>
              <a:defRPr/>
            </a:pPr>
            <a:r>
              <a:rPr lang="da-DK" sz="4800" b="1" u="sng" dirty="0" err="1"/>
              <a:t>Discussion</a:t>
            </a:r>
            <a:endParaRPr lang="hr-HR" sz="4800" b="1" u="sng" dirty="0"/>
          </a:p>
          <a:p>
            <a:pPr algn="just">
              <a:defRPr/>
            </a:pPr>
            <a:endParaRPr lang="da-DK" sz="3600" dirty="0"/>
          </a:p>
          <a:p>
            <a:pPr marL="571500" indent="-571500" algn="just">
              <a:buFont typeface="Symbol" panose="05050102010706020507" pitchFamily="18" charset="2"/>
              <a:buChar char="-"/>
              <a:defRPr/>
            </a:pPr>
            <a:r>
              <a:rPr lang="da-DK" sz="3800" dirty="0"/>
              <a:t>Differential private Rasch model is possible and yields good results on simulated data</a:t>
            </a:r>
          </a:p>
          <a:p>
            <a:pPr marL="571500" indent="-571500" algn="just">
              <a:buFont typeface="Symbol" panose="05050102010706020507" pitchFamily="18" charset="2"/>
              <a:buChar char="-"/>
              <a:defRPr/>
            </a:pPr>
            <a:endParaRPr lang="da-DK" sz="3800" dirty="0"/>
          </a:p>
          <a:p>
            <a:pPr marL="571500" indent="-571500" algn="just">
              <a:buFont typeface="Symbol" panose="05050102010706020507" pitchFamily="18" charset="2"/>
              <a:buChar char="-"/>
              <a:defRPr/>
            </a:pPr>
            <a:r>
              <a:rPr lang="da-DK" sz="3800" dirty="0"/>
              <a:t>Large data set sizes are necessary (f.e.  N=1000, I=40)</a:t>
            </a:r>
          </a:p>
          <a:p>
            <a:pPr marL="571500" indent="-571500" algn="just">
              <a:buFont typeface="Symbol" panose="05050102010706020507" pitchFamily="18" charset="2"/>
              <a:buChar char="-"/>
              <a:defRPr/>
            </a:pPr>
            <a:endParaRPr lang="da-DK" sz="3800" dirty="0"/>
          </a:p>
          <a:p>
            <a:pPr marL="571500" indent="-571500" algn="just">
              <a:buFont typeface="Symbol" panose="05050102010706020507" pitchFamily="18" charset="2"/>
              <a:buChar char="-"/>
              <a:defRPr/>
            </a:pPr>
            <a:r>
              <a:rPr lang="da-DK" sz="3800" dirty="0"/>
              <a:t>Real data results here are unusable because of very small class size (i.e. N=62)</a:t>
            </a:r>
          </a:p>
          <a:p>
            <a:pPr algn="just">
              <a:defRPr/>
            </a:pPr>
            <a:endParaRPr lang="da-DK" sz="3600" dirty="0">
              <a:cs typeface="Arial" pitchFamily="34" charset="0"/>
            </a:endParaRPr>
          </a:p>
          <a:p>
            <a:pPr marL="571500" indent="-571500" algn="just">
              <a:buFont typeface="Symbol" panose="05050102010706020507" pitchFamily="18" charset="2"/>
              <a:buChar char="-"/>
              <a:defRPr/>
            </a:pPr>
            <a:r>
              <a:rPr lang="da-DK" sz="3800" dirty="0">
                <a:cs typeface="Arial" pitchFamily="34" charset="0"/>
              </a:rPr>
              <a:t>Tradeoff!</a:t>
            </a:r>
          </a:p>
          <a:p>
            <a:pPr algn="just">
              <a:defRPr/>
            </a:pPr>
            <a:endParaRPr lang="da-DK" sz="3600" dirty="0">
              <a:cs typeface="Arial" pitchFamily="34" charset="0"/>
            </a:endParaRPr>
          </a:p>
          <a:p>
            <a:pPr algn="just">
              <a:defRPr/>
            </a:pPr>
            <a:endParaRPr lang="da-DK" sz="3600" dirty="0">
              <a:cs typeface="Arial" pitchFamily="34" charset="0"/>
            </a:endParaRPr>
          </a:p>
          <a:p>
            <a:pPr algn="just">
              <a:defRPr/>
            </a:pPr>
            <a:endParaRPr lang="da-DK" sz="3600" dirty="0">
              <a:cs typeface="Arial" pitchFamily="34" charset="0"/>
            </a:endParaRPr>
          </a:p>
          <a:p>
            <a:pPr algn="just">
              <a:defRPr/>
            </a:pPr>
            <a:endParaRPr lang="da-DK" sz="3600" dirty="0">
              <a:cs typeface="Arial" pitchFamily="34" charset="0"/>
            </a:endParaRPr>
          </a:p>
          <a:p>
            <a:pPr algn="just">
              <a:defRPr/>
            </a:pPr>
            <a:endParaRPr lang="da-DK" sz="3600" dirty="0">
              <a:cs typeface="Arial" pitchFamily="34" charset="0"/>
            </a:endParaRPr>
          </a:p>
          <a:p>
            <a:pPr algn="just">
              <a:defRPr/>
            </a:pPr>
            <a:endParaRPr lang="da-DK" sz="3600" dirty="0">
              <a:cs typeface="Arial" pitchFamily="34" charset="0"/>
            </a:endParaRPr>
          </a:p>
          <a:p>
            <a:pPr algn="just">
              <a:defRPr/>
            </a:pPr>
            <a:endParaRPr lang="da-DK" sz="3600" dirty="0">
              <a:cs typeface="Arial" pitchFamily="34" charset="0"/>
            </a:endParaRPr>
          </a:p>
          <a:p>
            <a:pPr algn="just">
              <a:defRPr/>
            </a:pPr>
            <a:endParaRPr lang="da-DK" sz="3600" dirty="0">
              <a:cs typeface="Arial" pitchFamily="34" charset="0"/>
            </a:endParaRPr>
          </a:p>
          <a:p>
            <a:pPr algn="just">
              <a:defRPr/>
            </a:pPr>
            <a:endParaRPr lang="da-DK" sz="3600" dirty="0">
              <a:cs typeface="Arial" pitchFamily="34" charset="0"/>
            </a:endParaRPr>
          </a:p>
          <a:p>
            <a:pPr algn="just">
              <a:defRPr/>
            </a:pPr>
            <a:endParaRPr lang="da-DK" sz="3600" dirty="0">
              <a:cs typeface="Arial" pitchFamily="34" charset="0"/>
            </a:endParaRPr>
          </a:p>
        </p:txBody>
      </p:sp>
      <p:sp>
        <p:nvSpPr>
          <p:cNvPr id="2068" name="Rectangle 71"/>
          <p:cNvSpPr>
            <a:spLocks noChangeArrowheads="1"/>
          </p:cNvSpPr>
          <p:nvPr/>
        </p:nvSpPr>
        <p:spPr bwMode="auto">
          <a:xfrm>
            <a:off x="0" y="15547975"/>
            <a:ext cx="512064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9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6" name="Text Box 1080"/>
              <p:cNvSpPr txBox="1">
                <a:spLocks noChangeArrowheads="1"/>
              </p:cNvSpPr>
              <p:nvPr/>
            </p:nvSpPr>
            <p:spPr bwMode="auto">
              <a:xfrm>
                <a:off x="17498908" y="5718867"/>
                <a:ext cx="16032966" cy="99565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square" lIns="91431" tIns="91431" rIns="91431" bIns="91431">
                <a:spAutoFit/>
              </a:bodyPr>
              <a:lstStyle/>
              <a:p>
                <a:pPr marL="457200" indent="-400050" algn="just">
                  <a:spcBef>
                    <a:spcPct val="50000"/>
                  </a:spcBef>
                  <a:tabLst>
                    <a:tab pos="509588" algn="l"/>
                  </a:tabLst>
                  <a:defRPr/>
                </a:pPr>
                <a:r>
                  <a:rPr lang="en-US" sz="4800" b="1" dirty="0"/>
                  <a:t> </a:t>
                </a:r>
                <a:r>
                  <a:rPr lang="da-DK" sz="4800" b="1" u="sng" dirty="0" err="1"/>
                  <a:t>Differential</a:t>
                </a:r>
                <a:r>
                  <a:rPr lang="da-DK" sz="4800" b="1" u="sng" dirty="0"/>
                  <a:t> </a:t>
                </a:r>
                <a:r>
                  <a:rPr lang="da-DK" sz="4800" b="1" u="sng" dirty="0" err="1"/>
                  <a:t>privacy</a:t>
                </a:r>
                <a:endParaRPr lang="da-DK" sz="4800" b="1" u="sng" dirty="0"/>
              </a:p>
              <a:p>
                <a:pPr marL="628650" indent="-571500" algn="just">
                  <a:lnSpc>
                    <a:spcPct val="150000"/>
                  </a:lnSpc>
                  <a:spcBef>
                    <a:spcPct val="50000"/>
                  </a:spcBef>
                  <a:spcAft>
                    <a:spcPts val="0"/>
                  </a:spcAft>
                  <a:buFontTx/>
                  <a:buChar char="-"/>
                  <a:tabLst>
                    <a:tab pos="509588" algn="l"/>
                  </a:tabLst>
                  <a:defRPr/>
                </a:pPr>
                <a:r>
                  <a:rPr lang="en-US" sz="3800" dirty="0"/>
                  <a:t>Differential privacy is based around a privacy parameter </a:t>
                </a:r>
                <a14:m>
                  <m:oMath xmlns:m="http://schemas.openxmlformats.org/officeDocument/2006/math">
                    <m:r>
                      <a:rPr lang="da-DK" sz="3800" b="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800" dirty="0"/>
                  <a:t>.</a:t>
                </a:r>
              </a:p>
              <a:p>
                <a:pPr marL="457200" indent="-400050" algn="just">
                  <a:lnSpc>
                    <a:spcPct val="150000"/>
                  </a:lnSpc>
                  <a:spcBef>
                    <a:spcPct val="50000"/>
                  </a:spcBef>
                  <a:tabLst>
                    <a:tab pos="50958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3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da-DK" sz="3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3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da-DK" sz="3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3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da-DK" sz="3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da-DK" sz="3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a-DK" sz="3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da-DK" sz="3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3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da-DK" sz="3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3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da-DK" sz="3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da-DK" sz="3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a-DK" sz="3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da-DK" sz="3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da-DK" sz="38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da-DK" sz="3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3800" dirty="0"/>
              </a:p>
              <a:p>
                <a:pPr marL="457200" indent="-400050" algn="just">
                  <a:spcBef>
                    <a:spcPct val="50000"/>
                  </a:spcBef>
                  <a:tabLst>
                    <a:tab pos="509588" algn="l"/>
                  </a:tabLst>
                  <a:defRPr/>
                </a:pPr>
                <a:endParaRPr lang="da-DK" sz="3800" dirty="0"/>
              </a:p>
              <a:p>
                <a:pPr marL="457200" indent="-400050" algn="just">
                  <a:spcBef>
                    <a:spcPct val="50000"/>
                  </a:spcBef>
                  <a:tabLst>
                    <a:tab pos="509588" algn="l"/>
                  </a:tabLst>
                  <a:defRPr/>
                </a:pPr>
                <a:endParaRPr lang="da-DK" sz="3800" dirty="0"/>
              </a:p>
              <a:p>
                <a:pPr marL="457200" indent="-400050" algn="just">
                  <a:spcBef>
                    <a:spcPct val="50000"/>
                  </a:spcBef>
                  <a:tabLst>
                    <a:tab pos="509588" algn="l"/>
                  </a:tabLst>
                  <a:defRPr/>
                </a:pPr>
                <a:endParaRPr lang="da-DK" sz="3800" dirty="0"/>
              </a:p>
              <a:p>
                <a:pPr marL="457200" indent="-400050" algn="just">
                  <a:spcBef>
                    <a:spcPct val="50000"/>
                  </a:spcBef>
                  <a:tabLst>
                    <a:tab pos="509588" algn="l"/>
                  </a:tabLst>
                  <a:defRPr/>
                </a:pPr>
                <a:endParaRPr lang="da-DK" sz="3800" dirty="0"/>
              </a:p>
              <a:p>
                <a:pPr marL="628650" indent="-571500" algn="just">
                  <a:spcBef>
                    <a:spcPct val="50000"/>
                  </a:spcBef>
                  <a:buFontTx/>
                  <a:buChar char="-"/>
                  <a:tabLst>
                    <a:tab pos="509588" algn="l"/>
                  </a:tabLst>
                  <a:defRPr/>
                </a:pPr>
                <a:r>
                  <a:rPr lang="da-DK" sz="3800" dirty="0"/>
                  <a:t>Done by </a:t>
                </a:r>
                <a:r>
                  <a:rPr lang="en-US" sz="3800" dirty="0"/>
                  <a:t>incorporating randomness e.g. through the addition of noise that is scaled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sz="3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a-DK" sz="3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a-DK" sz="3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da-DK" sz="3800" b="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da-DK" sz="3800" dirty="0"/>
                  <a:t>.</a:t>
                </a:r>
              </a:p>
              <a:p>
                <a:pPr marL="628650" indent="-571500" algn="just">
                  <a:spcBef>
                    <a:spcPct val="50000"/>
                  </a:spcBef>
                  <a:buFontTx/>
                  <a:buChar char="-"/>
                  <a:tabLst>
                    <a:tab pos="509588" algn="l"/>
                  </a:tabLst>
                  <a:defRPr/>
                </a:pPr>
                <a:r>
                  <a:rPr lang="da-DK" sz="3800" dirty="0" err="1"/>
                  <a:t>Sensitivity</a:t>
                </a:r>
                <a:r>
                  <a:rPr lang="da-DK" sz="3800" dirty="0"/>
                  <a:t> is </a:t>
                </a:r>
                <a:r>
                  <a:rPr lang="da-DK" sz="3800" dirty="0" err="1"/>
                  <a:t>how</a:t>
                </a:r>
                <a:r>
                  <a:rPr lang="da-DK" sz="3800" dirty="0"/>
                  <a:t> sensitive a </a:t>
                </a:r>
                <a:r>
                  <a:rPr lang="da-DK" sz="3800" dirty="0" err="1"/>
                  <a:t>function</a:t>
                </a:r>
                <a:r>
                  <a:rPr lang="da-DK" sz="3800" dirty="0"/>
                  <a:t> is to the </a:t>
                </a:r>
                <a:r>
                  <a:rPr lang="da-DK" sz="3800" dirty="0" err="1"/>
                  <a:t>change</a:t>
                </a:r>
                <a:r>
                  <a:rPr lang="da-DK" sz="3800" dirty="0"/>
                  <a:t> of a single </a:t>
                </a:r>
                <a:r>
                  <a:rPr lang="da-DK" sz="3800" dirty="0" err="1"/>
                  <a:t>entry</a:t>
                </a:r>
                <a:r>
                  <a:rPr lang="da-DK" sz="3800" dirty="0"/>
                  <a:t>  in the data set.</a:t>
                </a:r>
              </a:p>
              <a:p>
                <a:pPr marL="57150" algn="just">
                  <a:spcBef>
                    <a:spcPct val="50000"/>
                  </a:spcBef>
                  <a:tabLst>
                    <a:tab pos="50958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3600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da-DK" sz="36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da-DK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3600" b="1" i="0" smtClean="0">
                          <a:latin typeface="Cambria Math" panose="02040503050406030204" pitchFamily="18" charset="0"/>
                        </a:rPr>
                        <m:t>𝐦𝐚𝐱</m:t>
                      </m:r>
                      <m:r>
                        <a:rPr lang="da-DK" sz="3600" b="1" i="1" smtClean="0">
                          <a:latin typeface="Cambria Math" panose="02040503050406030204" pitchFamily="18" charset="0"/>
                        </a:rPr>
                        <m:t>⁡||</m:t>
                      </m:r>
                      <m:r>
                        <a:rPr lang="da-DK" sz="3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da-DK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36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da-DK" sz="3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da-DK" sz="3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a-DK" sz="3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da-DK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36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da-DK" sz="3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da-DK" sz="3600" b="1" i="1" smtClean="0">
                          <a:latin typeface="Cambria Math" panose="02040503050406030204" pitchFamily="18" charset="0"/>
                        </a:rPr>
                        <m:t>||</m:t>
                      </m:r>
                    </m:oMath>
                  </m:oMathPara>
                </a14:m>
                <a:endParaRPr lang="da-DK" sz="3600" b="1" dirty="0"/>
              </a:p>
            </p:txBody>
          </p:sp>
        </mc:Choice>
        <mc:Fallback>
          <p:sp>
            <p:nvSpPr>
              <p:cNvPr id="1046" name="Text Box 10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98908" y="5718867"/>
                <a:ext cx="16032966" cy="9956554"/>
              </a:xfrm>
              <a:prstGeom prst="rect">
                <a:avLst/>
              </a:prstGeom>
              <a:blipFill>
                <a:blip r:embed="rId6"/>
                <a:stretch>
                  <a:fillRect l="-798" t="-980" r="-1255"/>
                </a:stretch>
              </a:blipFill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70" name="Text Box 1080"/>
              <p:cNvSpPr txBox="1">
                <a:spLocks noChangeArrowheads="1"/>
              </p:cNvSpPr>
              <p:nvPr/>
            </p:nvSpPr>
            <p:spPr bwMode="auto">
              <a:xfrm>
                <a:off x="17466296" y="16120261"/>
                <a:ext cx="15774987" cy="9510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1" tIns="91431" rIns="91431" bIns="91431">
                <a:spAutoFit/>
              </a:bodyPr>
              <a:lstStyle>
                <a:lvl1pPr marL="457200" indent="-400050" eaLnBrk="0" hangingPunct="0">
                  <a:spcBef>
                    <a:spcPct val="20000"/>
                  </a:spcBef>
                  <a:buChar char="•"/>
                  <a:tabLst>
                    <a:tab pos="509588" algn="l"/>
                  </a:tabLst>
                  <a:defRPr sz="14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tabLst>
                    <a:tab pos="509588" algn="l"/>
                  </a:tabLst>
                  <a:defRPr sz="125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tabLst>
                    <a:tab pos="509588" algn="l"/>
                  </a:tabLst>
                  <a:defRPr sz="10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tabLst>
                    <a:tab pos="509588" algn="l"/>
                  </a:tabLst>
                  <a:defRPr sz="89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tabLst>
                    <a:tab pos="509588" algn="l"/>
                  </a:tabLst>
                  <a:defRPr sz="89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509588" algn="l"/>
                  </a:tabLst>
                  <a:defRPr sz="89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509588" algn="l"/>
                  </a:tabLst>
                  <a:defRPr sz="89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509588" algn="l"/>
                  </a:tabLst>
                  <a:defRPr sz="89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509588" algn="l"/>
                  </a:tabLst>
                  <a:defRPr sz="89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en-US" sz="4800" b="1" u="sng" dirty="0">
                    <a:latin typeface="Arial" panose="020B0604020202020204" pitchFamily="34" charset="0"/>
                  </a:rPr>
                  <a:t>Results – Simulated Data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en-US" sz="3600" b="1" dirty="0">
                    <a:latin typeface="Arial" panose="020B0604020202020204" pitchFamily="34" charset="0"/>
                  </a:rPr>
                  <a:t>Linear Regression with FM / Logistic Regression with OP:</a:t>
                </a:r>
                <a:br>
                  <a:rPr lang="da-DK" altLang="en-US" sz="3600" b="1" dirty="0">
                    <a:latin typeface="Arial" panose="020B0604020202020204" pitchFamily="34" charset="0"/>
                  </a:rPr>
                </a:br>
                <a:br>
                  <a:rPr lang="da-DK" altLang="en-US" sz="3600" b="1" dirty="0">
                    <a:latin typeface="Arial" panose="020B0604020202020204" pitchFamily="34" charset="0"/>
                  </a:rPr>
                </a:br>
                <a:br>
                  <a:rPr lang="da-DK" altLang="en-US" sz="3600" b="1" dirty="0">
                    <a:latin typeface="Arial" panose="020B0604020202020204" pitchFamily="34" charset="0"/>
                  </a:rPr>
                </a:br>
                <a:br>
                  <a:rPr lang="da-DK" altLang="en-US" sz="3600" b="1" dirty="0">
                    <a:latin typeface="Arial" panose="020B0604020202020204" pitchFamily="34" charset="0"/>
                  </a:rPr>
                </a:br>
                <a:br>
                  <a:rPr lang="da-DK" altLang="en-US" sz="3600" b="1" dirty="0">
                    <a:latin typeface="Arial" panose="020B0604020202020204" pitchFamily="34" charset="0"/>
                  </a:rPr>
                </a:br>
                <a:br>
                  <a:rPr lang="da-DK" altLang="en-US" sz="3600" b="1" dirty="0">
                    <a:latin typeface="Arial" panose="020B0604020202020204" pitchFamily="34" charset="0"/>
                  </a:rPr>
                </a:br>
                <a:br>
                  <a:rPr lang="da-DK" altLang="en-US" sz="3600" b="1" dirty="0">
                    <a:latin typeface="Arial" panose="020B0604020202020204" pitchFamily="34" charset="0"/>
                  </a:rPr>
                </a:br>
                <a:br>
                  <a:rPr lang="da-DK" altLang="en-US" sz="3600" b="1" dirty="0">
                    <a:latin typeface="Arial" panose="020B0604020202020204" pitchFamily="34" charset="0"/>
                  </a:rPr>
                </a:br>
                <a:br>
                  <a:rPr lang="da-DK" altLang="en-US" sz="3600" b="1" dirty="0">
                    <a:latin typeface="Arial" panose="020B0604020202020204" pitchFamily="34" charset="0"/>
                  </a:rPr>
                </a:br>
                <a:br>
                  <a:rPr lang="da-DK" altLang="en-US" sz="3600" b="1" dirty="0">
                    <a:latin typeface="Arial" panose="020B0604020202020204" pitchFamily="34" charset="0"/>
                  </a:rPr>
                </a:br>
                <a:br>
                  <a:rPr lang="da-DK" altLang="en-US" sz="3600" b="1" dirty="0">
                    <a:latin typeface="Arial" panose="020B0604020202020204" pitchFamily="34" charset="0"/>
                  </a:rPr>
                </a:br>
                <a:br>
                  <a:rPr lang="da-DK" altLang="en-US" sz="3600" b="1" dirty="0">
                    <a:latin typeface="Arial" panose="020B0604020202020204" pitchFamily="34" charset="0"/>
                  </a:rPr>
                </a:br>
                <a:r>
                  <a:rPr lang="da-DK" altLang="en-US" sz="3600" b="1" dirty="0">
                    <a:latin typeface="Arial" panose="020B0604020202020204" pitchFamily="34" charset="0"/>
                  </a:rPr>
                  <a:t>Rasch Model Non Private / Private with </a:t>
                </a:r>
                <a14:m>
                  <m:oMath xmlns:m="http://schemas.openxmlformats.org/officeDocument/2006/math">
                    <m:r>
                      <a:rPr lang="da-DK" sz="3600" b="1" i="1">
                        <a:latin typeface="Cambria Math" panose="02040503050406030204" pitchFamily="18" charset="0"/>
                      </a:rPr>
                      <m:t>𝝐</m:t>
                    </m:r>
                    <m:r>
                      <a:rPr lang="de-DE" sz="3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36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da-DK" altLang="en-US" sz="3600" b="1" dirty="0">
                    <a:latin typeface="Arial" panose="020B0604020202020204" pitchFamily="34" charset="0"/>
                  </a:rPr>
                  <a:t> </a:t>
                </a:r>
              </a:p>
              <a:p>
                <a:pPr algn="just" eaLnBrk="1" hangingPunct="1">
                  <a:spcBef>
                    <a:spcPct val="50000"/>
                  </a:spcBef>
                  <a:buFontTx/>
                  <a:buNone/>
                </a:pPr>
                <a:endParaRPr lang="da-DK" altLang="en-US" sz="480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70" name="Text Box 10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66296" y="16120261"/>
                <a:ext cx="15774987" cy="9510278"/>
              </a:xfrm>
              <a:prstGeom prst="rect">
                <a:avLst/>
              </a:prstGeom>
              <a:blipFill>
                <a:blip r:embed="rId7"/>
                <a:stretch>
                  <a:fillRect l="-1391" t="-10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1" name="Line 266"/>
          <p:cNvSpPr>
            <a:spLocks noChangeShapeType="1"/>
          </p:cNvSpPr>
          <p:nvPr/>
        </p:nvSpPr>
        <p:spPr bwMode="auto">
          <a:xfrm>
            <a:off x="34062988" y="29764038"/>
            <a:ext cx="162290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2103" name="Rectangle 1122"/>
          <p:cNvSpPr>
            <a:spLocks noChangeArrowheads="1"/>
          </p:cNvSpPr>
          <p:nvPr/>
        </p:nvSpPr>
        <p:spPr bwMode="auto">
          <a:xfrm>
            <a:off x="17482248" y="16041689"/>
            <a:ext cx="16210800" cy="13722349"/>
          </a:xfrm>
          <a:prstGeom prst="rect">
            <a:avLst/>
          </a:prstGeom>
          <a:noFill/>
          <a:ln w="2857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1" tIns="45716" rIns="91431" bIns="45716" anchor="ctr"/>
          <a:lstStyle>
            <a:lvl1pPr eaLnBrk="0" hangingPunct="0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latin typeface="Optima Black" charset="0"/>
            </a:endParaRPr>
          </a:p>
        </p:txBody>
      </p:sp>
      <p:sp>
        <p:nvSpPr>
          <p:cNvPr id="2112" name="Rectangle 1124"/>
          <p:cNvSpPr>
            <a:spLocks noChangeArrowheads="1"/>
          </p:cNvSpPr>
          <p:nvPr/>
        </p:nvSpPr>
        <p:spPr bwMode="auto">
          <a:xfrm>
            <a:off x="34078863" y="5684837"/>
            <a:ext cx="16213137" cy="8403233"/>
          </a:xfrm>
          <a:prstGeom prst="rect">
            <a:avLst/>
          </a:prstGeom>
          <a:noFill/>
          <a:ln w="2857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1" tIns="45716" rIns="91431" bIns="45716" anchor="ctr"/>
          <a:lstStyle>
            <a:lvl1pPr eaLnBrk="0" hangingPunct="0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latin typeface="Optima Black" charset="0"/>
            </a:endParaRPr>
          </a:p>
        </p:txBody>
      </p:sp>
      <p:sp>
        <p:nvSpPr>
          <p:cNvPr id="73" name="Text Box 1080"/>
          <p:cNvSpPr txBox="1">
            <a:spLocks noChangeArrowheads="1"/>
          </p:cNvSpPr>
          <p:nvPr/>
        </p:nvSpPr>
        <p:spPr bwMode="auto">
          <a:xfrm>
            <a:off x="34078863" y="5684838"/>
            <a:ext cx="10363200" cy="9233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431" tIns="91431" rIns="91431" bIns="91431">
            <a:spAutoFit/>
          </a:bodyPr>
          <a:lstStyle/>
          <a:p>
            <a:pPr marL="457200" indent="-400050" algn="just">
              <a:spcBef>
                <a:spcPct val="50000"/>
              </a:spcBef>
              <a:tabLst>
                <a:tab pos="509588" algn="l"/>
              </a:tabLst>
              <a:defRPr/>
            </a:pPr>
            <a:r>
              <a:rPr lang="da-DK" sz="4800" b="1" u="sng" dirty="0"/>
              <a:t>Results – Real Data</a:t>
            </a:r>
            <a:endParaRPr lang="hr-HR" sz="3600" u="sng" dirty="0"/>
          </a:p>
        </p:txBody>
      </p:sp>
      <p:sp>
        <p:nvSpPr>
          <p:cNvPr id="76" name="Rectangle 1058"/>
          <p:cNvSpPr>
            <a:spLocks noChangeArrowheads="1"/>
          </p:cNvSpPr>
          <p:nvPr/>
        </p:nvSpPr>
        <p:spPr bwMode="auto">
          <a:xfrm>
            <a:off x="832448" y="25084823"/>
            <a:ext cx="16210800" cy="4632158"/>
          </a:xfrm>
          <a:prstGeom prst="rect">
            <a:avLst/>
          </a:prstGeom>
          <a:noFill/>
          <a:ln w="2857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1" tIns="45716" rIns="91431" bIns="45716" anchor="ctr"/>
          <a:lstStyle>
            <a:lvl1pPr eaLnBrk="0" hangingPunct="0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Optima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48" y="15259555"/>
            <a:ext cx="16240974" cy="8746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2448" y="23958082"/>
            <a:ext cx="1620996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3600" dirty="0"/>
              <a:t>Figure 1: </a:t>
            </a:r>
            <a:r>
              <a:rPr lang="en-US" sz="3600" dirty="0"/>
              <a:t>Concept of the differentially private </a:t>
            </a:r>
            <a:r>
              <a:rPr lang="en-US" sz="3600" dirty="0" err="1"/>
              <a:t>Rasch</a:t>
            </a:r>
            <a:r>
              <a:rPr lang="en-US" sz="3600" dirty="0"/>
              <a:t> model and its use in teaching.</a:t>
            </a:r>
            <a:endParaRPr lang="en-GB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 Box 1080"/>
              <p:cNvSpPr txBox="1">
                <a:spLocks noChangeArrowheads="1"/>
              </p:cNvSpPr>
              <p:nvPr/>
            </p:nvSpPr>
            <p:spPr bwMode="auto">
              <a:xfrm>
                <a:off x="904456" y="25072767"/>
                <a:ext cx="16202025" cy="4724417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square" lIns="91431" tIns="91431" rIns="91431" bIns="91431">
                <a:spAutoFit/>
              </a:bodyPr>
              <a:lstStyle/>
              <a:p>
                <a:pPr marL="457200" indent="-400050" algn="just">
                  <a:spcBef>
                    <a:spcPct val="50000"/>
                  </a:spcBef>
                  <a:tabLst>
                    <a:tab pos="509588" algn="l"/>
                  </a:tabLst>
                  <a:defRPr/>
                </a:pPr>
                <a:r>
                  <a:rPr lang="en-US" sz="4800" b="1" dirty="0"/>
                  <a:t> </a:t>
                </a:r>
                <a:r>
                  <a:rPr lang="da-DK" sz="4800" b="1" u="sng" dirty="0"/>
                  <a:t>Rasch Model</a:t>
                </a:r>
              </a:p>
              <a:p>
                <a:pPr marL="628650" indent="-571500" algn="just">
                  <a:spcBef>
                    <a:spcPts val="2400"/>
                  </a:spcBef>
                  <a:buFontTx/>
                  <a:buChar char="-"/>
                  <a:tabLst>
                    <a:tab pos="509588" algn="l"/>
                  </a:tabLst>
                  <a:defRPr/>
                </a:pPr>
                <a:r>
                  <a:rPr lang="en-US" sz="3800" dirty="0"/>
                  <a:t>The </a:t>
                </a:r>
                <a:r>
                  <a:rPr lang="en-US" sz="3800" dirty="0" err="1"/>
                  <a:t>Rasch</a:t>
                </a:r>
                <a:r>
                  <a:rPr lang="en-US" sz="3800" dirty="0"/>
                  <a:t> model is used to calculate the probability of passing a task</a:t>
                </a:r>
              </a:p>
              <a:p>
                <a:pPr marL="57150" algn="just">
                  <a:spcBef>
                    <a:spcPts val="2400"/>
                  </a:spcBef>
                  <a:tabLst>
                    <a:tab pos="50958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3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a-DK" sz="3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3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3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da-DK" sz="3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a-DK" sz="3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sz="3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a-DK" sz="3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da-DK" sz="3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3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a-DK" sz="3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sz="3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sz="3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3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a-DK" sz="3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da-DK" sz="3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3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da-DK" sz="38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a-DK" sz="38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a-DK" sz="3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3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3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a-DK" sz="3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a-DK" sz="3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a-DK" sz="3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38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da-DK" sz="3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da-DK" sz="3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da-DK" sz="3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da-DK" sz="3800" b="0" i="1" smtClean="0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a-DK" sz="3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3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3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a-DK" sz="3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a-DK" sz="3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a-DK" sz="3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38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da-DK" sz="3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3800" dirty="0"/>
              </a:p>
              <a:p>
                <a:pPr marL="628650" indent="-571500" algn="just">
                  <a:spcBef>
                    <a:spcPts val="2400"/>
                  </a:spcBef>
                  <a:buFontTx/>
                  <a:buChar char="-"/>
                  <a:tabLst>
                    <a:tab pos="509588" algn="l"/>
                  </a:tabLst>
                  <a:defRPr/>
                </a:pPr>
                <a:r>
                  <a:rPr lang="en-US" sz="3800" dirty="0"/>
                  <a:t>The parameter used describes the difficulty of the task and the ability of the students.</a:t>
                </a:r>
                <a:endParaRPr lang="hr-HR" sz="3800" dirty="0"/>
              </a:p>
            </p:txBody>
          </p:sp>
        </mc:Choice>
        <mc:Fallback>
          <p:sp>
            <p:nvSpPr>
              <p:cNvPr id="29" name="Text Box 10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4456" y="25072767"/>
                <a:ext cx="16202025" cy="4724417"/>
              </a:xfrm>
              <a:prstGeom prst="rect">
                <a:avLst/>
              </a:prstGeom>
              <a:blipFill>
                <a:blip r:embed="rId9"/>
                <a:stretch>
                  <a:fillRect l="-790" t="-2194" r="-1242" b="-3226"/>
                </a:stretch>
              </a:blipFill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60803" y="8595138"/>
            <a:ext cx="9909177" cy="325872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074537C-275F-4961-BB82-1675047B8F4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"/>
          <a:stretch/>
        </p:blipFill>
        <p:spPr>
          <a:xfrm>
            <a:off x="34388176" y="6506404"/>
            <a:ext cx="15883169" cy="731521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6F1A4E9-D209-4712-94AE-398EB8C6CB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7663" y="17797417"/>
            <a:ext cx="7649513" cy="605041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EAC63ED-E191-444C-A18A-FFF2377719B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03" t="-360" r="6756" b="360"/>
          <a:stretch/>
        </p:blipFill>
        <p:spPr>
          <a:xfrm>
            <a:off x="26251272" y="17743801"/>
            <a:ext cx="5715000" cy="596682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EF7747DC-E66A-48FB-AC2A-D265464C9CE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512" y="20946134"/>
            <a:ext cx="7834370" cy="4862548"/>
          </a:xfrm>
          <a:prstGeom prst="rect">
            <a:avLst/>
          </a:prstGeom>
        </p:spPr>
      </p:pic>
      <p:sp>
        <p:nvSpPr>
          <p:cNvPr id="2078" name="Text Box 1104"/>
          <p:cNvSpPr txBox="1">
            <a:spLocks noChangeArrowheads="1"/>
          </p:cNvSpPr>
          <p:nvPr/>
        </p:nvSpPr>
        <p:spPr bwMode="auto">
          <a:xfrm>
            <a:off x="34232424" y="25981462"/>
            <a:ext cx="16229012" cy="40934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91431" tIns="91431" rIns="91431" bIns="91431">
            <a:spAutoFit/>
          </a:bodyPr>
          <a:lstStyle/>
          <a:p>
            <a:pPr marL="392113" indent="-392113" algn="just" defTabSz="479425">
              <a:spcBef>
                <a:spcPct val="50000"/>
              </a:spcBef>
              <a:tabLst>
                <a:tab pos="304800" algn="l"/>
              </a:tabLst>
              <a:defRPr/>
            </a:pPr>
            <a:r>
              <a:rPr lang="en-US" sz="3000" b="1" dirty="0"/>
              <a:t>References</a:t>
            </a:r>
            <a:endParaRPr lang="hr-HR" sz="3000" b="1" dirty="0"/>
          </a:p>
          <a:p>
            <a:pPr>
              <a:defRPr/>
            </a:pPr>
            <a:r>
              <a:rPr lang="en-US" sz="2400" b="1" dirty="0" err="1"/>
              <a:t>Zhanglong</a:t>
            </a:r>
            <a:r>
              <a:rPr lang="en-US" sz="2400" b="1" dirty="0"/>
              <a:t> Ji, Zachary C. Lipton, Charles Elkan, “Differential Privacy and Machine Learning: a Survey and Review,” </a:t>
            </a:r>
            <a:r>
              <a:rPr lang="en-US" sz="2400" b="1" i="1" dirty="0" err="1"/>
              <a:t>arXiv</a:t>
            </a:r>
            <a:r>
              <a:rPr lang="en-US" sz="2400" b="1" i="1" dirty="0"/>
              <a:t> </a:t>
            </a:r>
            <a:r>
              <a:rPr lang="en-US" sz="2400" b="1" dirty="0"/>
              <a:t>(2014).</a:t>
            </a:r>
          </a:p>
          <a:p>
            <a:pPr>
              <a:defRPr/>
            </a:pPr>
            <a:r>
              <a:rPr lang="da-DK" sz="2400" b="1" dirty="0"/>
              <a:t>Jun Zhang, </a:t>
            </a:r>
            <a:r>
              <a:rPr lang="da-DK" sz="2400" b="1" dirty="0" err="1"/>
              <a:t>Zhenjie</a:t>
            </a:r>
            <a:r>
              <a:rPr lang="da-DK" sz="2400" b="1" dirty="0"/>
              <a:t> Zhang, </a:t>
            </a:r>
            <a:r>
              <a:rPr lang="da-DK" sz="2400" b="1" dirty="0" err="1"/>
              <a:t>Xiaokui</a:t>
            </a:r>
            <a:r>
              <a:rPr lang="da-DK" sz="2400" b="1" dirty="0"/>
              <a:t> </a:t>
            </a:r>
            <a:r>
              <a:rPr lang="da-DK" sz="2400" b="1" dirty="0" err="1"/>
              <a:t>Xiao</a:t>
            </a:r>
            <a:r>
              <a:rPr lang="da-DK" sz="2400" b="1" dirty="0"/>
              <a:t>, Ying Yan, Marianne </a:t>
            </a:r>
            <a:r>
              <a:rPr lang="da-DK" sz="2400" b="1" dirty="0" err="1"/>
              <a:t>Winslett</a:t>
            </a:r>
            <a:r>
              <a:rPr lang="da-DK" sz="2400" b="1" dirty="0"/>
              <a:t>, ”</a:t>
            </a:r>
            <a:r>
              <a:rPr lang="da-DK" sz="2400" b="1" dirty="0" err="1"/>
              <a:t>Functional</a:t>
            </a:r>
            <a:r>
              <a:rPr lang="da-DK" sz="2400" b="1" dirty="0"/>
              <a:t> </a:t>
            </a:r>
            <a:r>
              <a:rPr lang="da-DK" sz="2400" b="1" dirty="0" err="1"/>
              <a:t>mechanism</a:t>
            </a:r>
            <a:r>
              <a:rPr lang="da-DK" sz="2400" b="1" dirty="0"/>
              <a:t>: </a:t>
            </a:r>
            <a:r>
              <a:rPr lang="da-DK" sz="2400" b="1" dirty="0" err="1"/>
              <a:t>Regrassion</a:t>
            </a:r>
            <a:r>
              <a:rPr lang="da-DK" sz="2400" b="1" dirty="0"/>
              <a:t> </a:t>
            </a:r>
            <a:r>
              <a:rPr lang="da-DK" sz="2400" b="1" dirty="0" err="1"/>
              <a:t>analysis</a:t>
            </a:r>
            <a:r>
              <a:rPr lang="da-DK" sz="2400" b="1" dirty="0"/>
              <a:t> under </a:t>
            </a:r>
            <a:r>
              <a:rPr lang="da-DK" sz="2400" b="1" dirty="0" err="1"/>
              <a:t>differential</a:t>
            </a:r>
            <a:r>
              <a:rPr lang="da-DK" sz="2400" b="1" dirty="0"/>
              <a:t> </a:t>
            </a:r>
            <a:r>
              <a:rPr lang="da-DK" sz="2400" b="1" dirty="0" err="1"/>
              <a:t>privacy</a:t>
            </a:r>
            <a:r>
              <a:rPr lang="da-DK" sz="2400" b="1" dirty="0"/>
              <a:t>”, International </a:t>
            </a:r>
            <a:r>
              <a:rPr lang="da-DK" sz="2400" b="1" dirty="0" err="1"/>
              <a:t>Conferance</a:t>
            </a:r>
            <a:r>
              <a:rPr lang="da-DK" sz="2400" b="1" dirty="0"/>
              <a:t> on </a:t>
            </a:r>
            <a:r>
              <a:rPr lang="da-DK" sz="2400" b="1" dirty="0" err="1"/>
              <a:t>very</a:t>
            </a:r>
            <a:r>
              <a:rPr lang="da-DK" sz="2400" b="1" dirty="0"/>
              <a:t> large data bases pages 1364-1375, 2012</a:t>
            </a:r>
            <a:endParaRPr lang="da-DK" sz="2400" b="1" dirty="0">
              <a:cs typeface="Arial" pitchFamily="34" charset="0"/>
            </a:endParaRPr>
          </a:p>
          <a:p>
            <a:r>
              <a:rPr lang="de-DE" sz="2400" b="1" dirty="0" err="1"/>
              <a:t>Kamalika</a:t>
            </a:r>
            <a:r>
              <a:rPr lang="de-DE" sz="2400" b="1" dirty="0"/>
              <a:t> Chaudhuri and Claire </a:t>
            </a:r>
            <a:r>
              <a:rPr lang="de-DE" sz="2400" b="1" dirty="0" err="1"/>
              <a:t>Monteleoni</a:t>
            </a:r>
            <a:r>
              <a:rPr lang="de-DE" sz="2400" b="1" dirty="0"/>
              <a:t>. Privacy-</a:t>
            </a:r>
            <a:r>
              <a:rPr lang="de-DE" sz="2400" b="1" dirty="0" err="1"/>
              <a:t>preserving</a:t>
            </a:r>
            <a:r>
              <a:rPr lang="de-DE" sz="2400" b="1" dirty="0"/>
              <a:t> </a:t>
            </a:r>
            <a:r>
              <a:rPr lang="de-DE" sz="2400" b="1" dirty="0" err="1"/>
              <a:t>logistic</a:t>
            </a:r>
            <a:r>
              <a:rPr lang="de-DE" sz="2400" b="1" dirty="0"/>
              <a:t> </a:t>
            </a:r>
            <a:r>
              <a:rPr lang="de-DE" sz="2400" b="1" dirty="0" err="1"/>
              <a:t>regression</a:t>
            </a:r>
            <a:r>
              <a:rPr lang="de-DE" sz="2400" b="1" dirty="0"/>
              <a:t>. In </a:t>
            </a:r>
            <a:r>
              <a:rPr lang="de-DE" sz="2400" b="1" dirty="0" err="1"/>
              <a:t>Proceed</a:t>
            </a:r>
            <a:r>
              <a:rPr lang="de-DE" sz="2400" b="1" dirty="0"/>
              <a:t>-</a:t>
            </a:r>
          </a:p>
          <a:p>
            <a:r>
              <a:rPr lang="en-US" sz="2400" b="1" dirty="0" err="1"/>
              <a:t>ings</a:t>
            </a:r>
            <a:r>
              <a:rPr lang="en-US" sz="2400" b="1" dirty="0"/>
              <a:t> of the 21st International Conference on Neural Information Processing Systems, NIPS'08,</a:t>
            </a:r>
          </a:p>
          <a:p>
            <a:r>
              <a:rPr lang="fr-FR" sz="2400" b="1" dirty="0"/>
              <a:t>pages 289{296, USA, 2008. </a:t>
            </a:r>
            <a:r>
              <a:rPr lang="fr-FR" sz="2400" b="1" dirty="0" err="1"/>
              <a:t>Curran</a:t>
            </a:r>
            <a:r>
              <a:rPr lang="fr-FR" sz="2400" b="1" dirty="0"/>
              <a:t> Associates Inc.</a:t>
            </a:r>
          </a:p>
          <a:p>
            <a:r>
              <a:rPr lang="en-US" sz="2400" b="1" dirty="0"/>
              <a:t>[NIPSKA17]: </a:t>
            </a:r>
            <a:r>
              <a:rPr lang="en-US" sz="2400" b="1" dirty="0" err="1"/>
              <a:t>Kamalika</a:t>
            </a:r>
            <a:r>
              <a:rPr lang="en-US" sz="2400" b="1" dirty="0"/>
              <a:t> Chaudhuri and Anand D. </a:t>
            </a:r>
            <a:r>
              <a:rPr lang="en-US" sz="2400" b="1" dirty="0" err="1"/>
              <a:t>Sarwate's</a:t>
            </a:r>
            <a:r>
              <a:rPr lang="en-US" sz="2400" b="1" dirty="0"/>
              <a:t> tutorial on Differentially Private Machine Learning: Theory, Algorithms, and Applications from NIPS 2017</a:t>
            </a:r>
            <a:endParaRPr lang="da-DK" sz="2400" b="1" dirty="0">
              <a:cs typeface="Arial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AF25376-C8FB-469D-BC60-638EFFDCDDD2}"/>
              </a:ext>
            </a:extLst>
          </p:cNvPr>
          <p:cNvSpPr txBox="1"/>
          <p:nvPr/>
        </p:nvSpPr>
        <p:spPr>
          <a:xfrm>
            <a:off x="45324508" y="24253518"/>
            <a:ext cx="3254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[NIPSKA17]</a:t>
            </a:r>
            <a:endParaRPr lang="de-DE" sz="28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C24F4FC-43D6-4B3B-BBAA-72DBC0BAD8C5}"/>
              </a:ext>
            </a:extLst>
          </p:cNvPr>
          <p:cNvSpPr txBox="1"/>
          <p:nvPr/>
        </p:nvSpPr>
        <p:spPr>
          <a:xfrm>
            <a:off x="29425931" y="11222596"/>
            <a:ext cx="3254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[NIPSKA17]</a:t>
            </a:r>
            <a:endParaRPr lang="de-DE" sz="2800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CF1DC093-6101-4E5A-B60E-733F8D98ED8F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" t="8615" r="-2900" b="3776"/>
          <a:stretch/>
        </p:blipFill>
        <p:spPr>
          <a:xfrm>
            <a:off x="18696809" y="24447783"/>
            <a:ext cx="6068191" cy="531625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ABCA933-9621-4AE0-9AF8-73087C6BB45D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3" b="4091"/>
          <a:stretch/>
        </p:blipFill>
        <p:spPr>
          <a:xfrm>
            <a:off x="25898081" y="24411514"/>
            <a:ext cx="6068191" cy="53525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66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1533525" marR="0" indent="-1533525" algn="l" defTabSz="4089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0" sz="89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66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Benutzerdefiniert</PresentationFormat>
  <Paragraphs>66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Cambria Math</vt:lpstr>
      <vt:lpstr>Optima Black</vt:lpstr>
      <vt:lpstr>Symbol</vt:lpstr>
      <vt:lpstr>Tahoma</vt:lpstr>
      <vt:lpstr>Times New Roman</vt:lpstr>
      <vt:lpstr>Default Design</vt:lpstr>
      <vt:lpstr>PowerPoint-Präsentation</vt:lpstr>
    </vt:vector>
  </TitlesOfParts>
  <Company>Swarthmore College</Company>
  <LinksUpToDate>false</LinksUpToDate>
  <SharedDoc>false</SharedDoc>
  <HyperlinkBase>http://www.swarthmore.edu/NatSci/cpurrin1/posteradvice.htm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scientific poster</dc:title>
  <dc:creator>Colin Purrington</dc:creator>
  <cp:lastModifiedBy>Teresa Steiner</cp:lastModifiedBy>
  <cp:revision>1167</cp:revision>
  <cp:lastPrinted>2002-05-09T22:11:16Z</cp:lastPrinted>
  <dcterms:created xsi:type="dcterms:W3CDTF">2000-07-07T15:10:51Z</dcterms:created>
  <dcterms:modified xsi:type="dcterms:W3CDTF">2018-05-14T12:11:48Z</dcterms:modified>
</cp:coreProperties>
</file>