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notesMasterIdLst>
    <p:notesMasterId r:id="rId2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0DC5D-F4A1-4B56-BE63-BCA18048A275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471AE-5A77-429F-9EFD-C76F35CBF8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20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4205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D7689-28A6-4AD7-95A1-21FDFA32603E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14760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D7689-28A6-4AD7-95A1-21FDFA32603E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73420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D7689-28A6-4AD7-95A1-21FDFA32603E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87198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D7689-28A6-4AD7-95A1-21FDFA32603E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58042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D7689-28A6-4AD7-95A1-21FDFA32603E}" type="slidenum">
              <a:rPr lang="es-PE" smtClean="0"/>
              <a:t>21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84998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D7689-28A6-4AD7-95A1-21FDFA32603E}" type="slidenum">
              <a:rPr lang="es-PE" smtClean="0"/>
              <a:t>26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87837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AEAE-FC8C-431C-B1A4-B89A1CEF3323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EA0C-04C8-42C3-97AB-7495840304B2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627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AEAE-FC8C-431C-B1A4-B89A1CEF3323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EA0C-04C8-42C3-97AB-7495840304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4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AEAE-FC8C-431C-B1A4-B89A1CEF3323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EA0C-04C8-42C3-97AB-7495840304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95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AEAE-FC8C-431C-B1A4-B89A1CEF3323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EA0C-04C8-42C3-97AB-7495840304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40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AEAE-FC8C-431C-B1A4-B89A1CEF3323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EA0C-04C8-42C3-97AB-7495840304B2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51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AEAE-FC8C-431C-B1A4-B89A1CEF3323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EA0C-04C8-42C3-97AB-7495840304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15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AEAE-FC8C-431C-B1A4-B89A1CEF3323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EA0C-04C8-42C3-97AB-7495840304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AEAE-FC8C-431C-B1A4-B89A1CEF3323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EA0C-04C8-42C3-97AB-7495840304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12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AEAE-FC8C-431C-B1A4-B89A1CEF3323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EA0C-04C8-42C3-97AB-7495840304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50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B59AEAE-FC8C-431C-B1A4-B89A1CEF3323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B0EA0C-04C8-42C3-97AB-7495840304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43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AEAE-FC8C-431C-B1A4-B89A1CEF3323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EA0C-04C8-42C3-97AB-7495840304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70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B59AEAE-FC8C-431C-B1A4-B89A1CEF3323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0B0EA0C-04C8-42C3-97AB-7495840304B2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666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s-ES">
                <a:sym typeface="Arial"/>
              </a:rPr>
              <a:t>ALGORITMOS Y ESTRUCTURAS DE DATOS II</a:t>
            </a:r>
            <a:endParaRPr lang="es-ES"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pPr lvl="0"/>
            <a:r>
              <a:rPr lang="es-ES"/>
              <a:t>Profesor: Uwe Rojas Villanueva</a:t>
            </a:r>
          </a:p>
          <a:p>
            <a:pPr lvl="0"/>
            <a:r>
              <a:rPr lang="es-ES"/>
              <a:t>urojasv@uni.edu.pe</a:t>
            </a:r>
          </a:p>
          <a:p>
            <a:pPr lvl="0"/>
            <a:endParaRPr lang="es-ES"/>
          </a:p>
          <a:p>
            <a:pPr lvl="0"/>
            <a:r>
              <a:rPr lang="es-ES"/>
              <a:t>Ciclo 2023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31637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62032" y="343342"/>
            <a:ext cx="1144662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s-PE" sz="2400" b="1" dirty="0">
                <a:solidFill>
                  <a:srgbClr val="FF0000"/>
                </a:solidFill>
                <a:ea typeface="Verdana" pitchFamily="34" charset="0"/>
                <a:cs typeface="Arial" panose="020B0604020202020204" pitchFamily="34" charset="0"/>
              </a:rPr>
              <a:t>2.2 Segunda Forma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s-PE" sz="2400" b="1" dirty="0"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s-PE" sz="2400" dirty="0">
                <a:ea typeface="Verdana" pitchFamily="34" charset="0"/>
                <a:cs typeface="Arial" panose="020B0604020202020204" pitchFamily="34" charset="0"/>
              </a:rPr>
              <a:t>Para cargar los datos en esta segunda forma importamos la biblioteca llamada </a:t>
            </a:r>
            <a:r>
              <a:rPr lang="es-PE" sz="2400" b="1" dirty="0">
                <a:solidFill>
                  <a:srgbClr val="0714B7"/>
                </a:solidFill>
                <a:ea typeface="Verdana" pitchFamily="34" charset="0"/>
                <a:cs typeface="Arial" panose="020B0604020202020204" pitchFamily="34" charset="0"/>
              </a:rPr>
              <a:t>pandas</a:t>
            </a:r>
            <a:r>
              <a:rPr lang="es-PE" sz="2400" dirty="0">
                <a:ea typeface="Verdana" pitchFamily="34" charset="0"/>
                <a:cs typeface="Arial" panose="020B0604020202020204" pitchFamily="34" charset="0"/>
              </a:rPr>
              <a:t> y su método </a:t>
            </a:r>
            <a:r>
              <a:rPr lang="es-PE" sz="2400" dirty="0" err="1">
                <a:ea typeface="Verdana" pitchFamily="34" charset="0"/>
                <a:cs typeface="Arial" panose="020B0604020202020204" pitchFamily="34" charset="0"/>
              </a:rPr>
              <a:t>read_formato</a:t>
            </a:r>
            <a:endParaRPr lang="es-PE" sz="2400" dirty="0">
              <a:ea typeface="Verdana" pitchFamily="34" charset="0"/>
              <a:cs typeface="Arial" panose="020B0604020202020204" pitchFamily="34" charset="0"/>
            </a:endParaRPr>
          </a:p>
          <a:p>
            <a:pPr marL="457109" indent="-457109">
              <a:spcAft>
                <a:spcPts val="1200"/>
              </a:spcAft>
              <a:buAutoNum type="arabicPeriod"/>
            </a:pPr>
            <a:endParaRPr lang="es-PE" sz="2400" dirty="0">
              <a:latin typeface="Verdana" pitchFamily="34" charset="0"/>
              <a:ea typeface="Verdana" pitchFamily="34" charset="0"/>
            </a:endParaRPr>
          </a:p>
          <a:p>
            <a:pPr marL="457109" indent="-457109">
              <a:spcAft>
                <a:spcPts val="1200"/>
              </a:spcAft>
              <a:buAutoNum type="arabicPeriod"/>
            </a:pPr>
            <a:endParaRPr lang="es-PE" sz="24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035647" y="3128719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Donde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2418767" y="3128719"/>
            <a:ext cx="75159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C00000"/>
                </a:solidFill>
                <a:cs typeface="Arial" panose="020B0604020202020204" pitchFamily="34" charset="0"/>
              </a:rPr>
              <a:t>ruta/al/archivo</a:t>
            </a:r>
            <a:r>
              <a:rPr lang="es-ES" sz="2400" b="1" dirty="0">
                <a:cs typeface="Arial" panose="020B0604020202020204" pitchFamily="34" charset="0"/>
              </a:rPr>
              <a:t>:</a:t>
            </a:r>
            <a:r>
              <a:rPr lang="es-ES" sz="2400" dirty="0">
                <a:cs typeface="Arial" panose="020B0604020202020204" pitchFamily="34" charset="0"/>
              </a:rPr>
              <a:t> es la ruta del archivo que quieres abrir. </a:t>
            </a:r>
          </a:p>
          <a:p>
            <a:r>
              <a:rPr lang="es-ES" sz="2400" b="1" dirty="0">
                <a:cs typeface="Arial" panose="020B0604020202020204" pitchFamily="34" charset="0"/>
              </a:rPr>
              <a:t>formato:</a:t>
            </a:r>
            <a:r>
              <a:rPr lang="es-ES" sz="2400" dirty="0">
                <a:cs typeface="Arial" panose="020B0604020202020204" pitchFamily="34" charset="0"/>
              </a:rPr>
              <a:t> es el tipo de tabla que se desea abrir que puede ser: </a:t>
            </a:r>
          </a:p>
          <a:p>
            <a:r>
              <a:rPr lang="es-ES" sz="2400" b="1" dirty="0">
                <a:cs typeface="Arial" panose="020B0604020202020204" pitchFamily="34" charset="0"/>
              </a:rPr>
              <a:t>‘</a:t>
            </a:r>
            <a:r>
              <a:rPr lang="es-ES" sz="2400" b="1" dirty="0" err="1">
                <a:cs typeface="Arial" panose="020B0604020202020204" pitchFamily="34" charset="0"/>
              </a:rPr>
              <a:t>csv</a:t>
            </a:r>
            <a:r>
              <a:rPr lang="es-ES" sz="2400" b="1" dirty="0">
                <a:cs typeface="Arial" panose="020B0604020202020204" pitchFamily="34" charset="0"/>
              </a:rPr>
              <a:t>‘: </a:t>
            </a:r>
            <a:r>
              <a:rPr lang="es-ES" sz="2400" dirty="0">
                <a:cs typeface="Arial" panose="020B0604020202020204" pitchFamily="34" charset="0"/>
              </a:rPr>
              <a:t> para leer tablas </a:t>
            </a:r>
            <a:r>
              <a:rPr lang="es-ES" sz="2400" dirty="0" err="1">
                <a:cs typeface="Arial" panose="020B0604020202020204" pitchFamily="34" charset="0"/>
              </a:rPr>
              <a:t>csv</a:t>
            </a:r>
            <a:r>
              <a:rPr lang="es-ES" sz="2400" dirty="0">
                <a:cs typeface="Arial" panose="020B0604020202020204" pitchFamily="34" charset="0"/>
              </a:rPr>
              <a:t>, </a:t>
            </a:r>
          </a:p>
          <a:p>
            <a:r>
              <a:rPr lang="es-ES" sz="2400" b="1" dirty="0">
                <a:cs typeface="Arial" panose="020B0604020202020204" pitchFamily="34" charset="0"/>
              </a:rPr>
              <a:t>‘</a:t>
            </a:r>
            <a:r>
              <a:rPr lang="es-ES" sz="2400" b="1" dirty="0" err="1">
                <a:cs typeface="Arial" panose="020B0604020202020204" pitchFamily="34" charset="0"/>
              </a:rPr>
              <a:t>xlsx</a:t>
            </a:r>
            <a:r>
              <a:rPr lang="es-ES" sz="2400" b="1" dirty="0">
                <a:cs typeface="Arial" panose="020B0604020202020204" pitchFamily="34" charset="0"/>
              </a:rPr>
              <a:t>‘: </a:t>
            </a:r>
            <a:r>
              <a:rPr lang="es-ES" sz="2400" dirty="0">
                <a:cs typeface="Arial" panose="020B0604020202020204" pitchFamily="34" charset="0"/>
              </a:rPr>
              <a:t> para leer tablas </a:t>
            </a:r>
            <a:r>
              <a:rPr lang="es-ES" sz="2400" dirty="0" err="1">
                <a:cs typeface="Arial" panose="020B0604020202020204" pitchFamily="34" charset="0"/>
              </a:rPr>
              <a:t>excel</a:t>
            </a:r>
            <a:endParaRPr lang="es-ES" sz="2400" dirty="0">
              <a:cs typeface="Arial" panose="020B0604020202020204" pitchFamily="34" charset="0"/>
            </a:endParaRPr>
          </a:p>
          <a:p>
            <a:r>
              <a:rPr lang="en-US" sz="2400" b="1" dirty="0">
                <a:cs typeface="Arial" panose="020B0604020202020204" pitchFamily="34" charset="0"/>
              </a:rPr>
              <a:t>header</a:t>
            </a:r>
            <a:r>
              <a:rPr lang="en-US" sz="2400" dirty="0">
                <a:cs typeface="Arial" panose="020B0604020202020204" pitchFamily="34" charset="0"/>
              </a:rPr>
              <a:t>:  para </a:t>
            </a:r>
            <a:r>
              <a:rPr lang="en-US" sz="2400" dirty="0" err="1">
                <a:cs typeface="Arial" panose="020B0604020202020204" pitchFamily="34" charset="0"/>
              </a:rPr>
              <a:t>asignarle</a:t>
            </a:r>
            <a:r>
              <a:rPr lang="en-US" sz="2400" dirty="0">
                <a:cs typeface="Arial" panose="020B0604020202020204" pitchFamily="34" charset="0"/>
              </a:rPr>
              <a:t> un </a:t>
            </a:r>
            <a:r>
              <a:rPr lang="en-US" sz="2400" dirty="0" err="1">
                <a:cs typeface="Arial" panose="020B0604020202020204" pitchFamily="34" charset="0"/>
              </a:rPr>
              <a:t>nombre</a:t>
            </a:r>
            <a:r>
              <a:rPr lang="en-US" sz="2400" dirty="0">
                <a:cs typeface="Arial" panose="020B0604020202020204" pitchFamily="34" charset="0"/>
              </a:rPr>
              <a:t> a la </a:t>
            </a:r>
            <a:r>
              <a:rPr lang="en-US" sz="2400" dirty="0" err="1">
                <a:cs typeface="Arial" panose="020B0604020202020204" pitchFamily="34" charset="0"/>
              </a:rPr>
              <a:t>columna</a:t>
            </a:r>
            <a:endParaRPr lang="en-US" sz="2400" dirty="0">
              <a:cs typeface="Arial" panose="020B0604020202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418767" y="1913002"/>
            <a:ext cx="8058150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714B7"/>
                </a:solidFill>
              </a:rPr>
              <a:t>import pandas as </a:t>
            </a:r>
            <a:r>
              <a:rPr lang="en-US" sz="2400" b="1" dirty="0" err="1">
                <a:solidFill>
                  <a:srgbClr val="0714B7"/>
                </a:solidFill>
              </a:rPr>
              <a:t>pd</a:t>
            </a:r>
            <a:endParaRPr lang="en-US" sz="2400" b="1" dirty="0">
              <a:solidFill>
                <a:srgbClr val="0714B7"/>
              </a:solidFill>
            </a:endParaRPr>
          </a:p>
          <a:p>
            <a:r>
              <a:rPr lang="en-US" sz="2400" b="1" dirty="0" err="1">
                <a:solidFill>
                  <a:srgbClr val="0714B7"/>
                </a:solidFill>
              </a:rPr>
              <a:t>datos</a:t>
            </a:r>
            <a:r>
              <a:rPr lang="en-US" sz="2400" b="1" dirty="0">
                <a:solidFill>
                  <a:srgbClr val="0714B7"/>
                </a:solidFill>
              </a:rPr>
              <a:t> = </a:t>
            </a:r>
            <a:r>
              <a:rPr lang="en-US" sz="2400" b="1" dirty="0" err="1">
                <a:solidFill>
                  <a:srgbClr val="0714B7"/>
                </a:solidFill>
              </a:rPr>
              <a:t>pd.read_formato</a:t>
            </a:r>
            <a:r>
              <a:rPr lang="en-US" sz="2400" b="1" dirty="0">
                <a:solidFill>
                  <a:srgbClr val="0714B7"/>
                </a:solidFill>
              </a:rPr>
              <a:t>('</a:t>
            </a:r>
            <a:r>
              <a:rPr lang="en-US" sz="2400" b="1" dirty="0" err="1">
                <a:solidFill>
                  <a:srgbClr val="C00000"/>
                </a:solidFill>
              </a:rPr>
              <a:t>ruta</a:t>
            </a:r>
            <a:r>
              <a:rPr lang="en-US" sz="2400" b="1" dirty="0">
                <a:solidFill>
                  <a:srgbClr val="C00000"/>
                </a:solidFill>
              </a:rPr>
              <a:t>/al/</a:t>
            </a:r>
            <a:r>
              <a:rPr lang="en-US" sz="2400" b="1" dirty="0" err="1">
                <a:solidFill>
                  <a:srgbClr val="C00000"/>
                </a:solidFill>
              </a:rPr>
              <a:t>archivo</a:t>
            </a:r>
            <a:r>
              <a:rPr lang="en-US" sz="2400" b="1" dirty="0">
                <a:solidFill>
                  <a:srgbClr val="0714B7"/>
                </a:solidFill>
              </a:rPr>
              <a:t>‘, header = None)</a:t>
            </a:r>
          </a:p>
        </p:txBody>
      </p:sp>
    </p:spTree>
    <p:extLst>
      <p:ext uri="{BB962C8B-B14F-4D97-AF65-F5344CB8AC3E}">
        <p14:creationId xmlns:p14="http://schemas.microsoft.com/office/powerpoint/2010/main" val="3403051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46562" y="1397817"/>
            <a:ext cx="10906043" cy="1631216"/>
          </a:xfrm>
          <a:prstGeom prst="rect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r>
              <a:rPr lang="en-US" sz="2000" dirty="0"/>
              <a:t>import pandas as </a:t>
            </a:r>
            <a:r>
              <a:rPr lang="en-US" sz="2000" dirty="0" err="1"/>
              <a:t>pd</a:t>
            </a:r>
            <a:endParaRPr lang="en-US" sz="2000" dirty="0"/>
          </a:p>
          <a:p>
            <a:r>
              <a:rPr lang="en-US" sz="2000" dirty="0"/>
              <a:t>datos1 = </a:t>
            </a:r>
            <a:r>
              <a:rPr lang="en-US" sz="2000" dirty="0" err="1"/>
              <a:t>pd.</a:t>
            </a:r>
            <a:r>
              <a:rPr lang="en-US" sz="2000" b="1" dirty="0" err="1">
                <a:solidFill>
                  <a:srgbClr val="0714B7"/>
                </a:solidFill>
              </a:rPr>
              <a:t>read_csv</a:t>
            </a:r>
            <a:r>
              <a:rPr lang="en-US" sz="2000" dirty="0"/>
              <a:t>("C:/ciclo_UP_2023_1_/Herramientas_Python_/Tablas_python_/iris.csv",header=None)</a:t>
            </a:r>
          </a:p>
          <a:p>
            <a:endParaRPr lang="en-US" sz="2000" dirty="0"/>
          </a:p>
          <a:p>
            <a:r>
              <a:rPr lang="en-US" sz="2000" dirty="0"/>
              <a:t>print(datos1)</a:t>
            </a:r>
          </a:p>
        </p:txBody>
      </p:sp>
      <p:sp>
        <p:nvSpPr>
          <p:cNvPr id="3" name="Rectángulo 2"/>
          <p:cNvSpPr/>
          <p:nvPr/>
        </p:nvSpPr>
        <p:spPr>
          <a:xfrm>
            <a:off x="4112938" y="4215643"/>
            <a:ext cx="1067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s-PE" b="1" dirty="0">
                <a:latin typeface="Verdana" pitchFamily="34" charset="0"/>
                <a:ea typeface="Verdana" pitchFamily="34" charset="0"/>
              </a:rPr>
              <a:t>Salida: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584" y="3511411"/>
            <a:ext cx="5333805" cy="299091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CuadroTexto 5"/>
          <p:cNvSpPr txBox="1"/>
          <p:nvPr/>
        </p:nvSpPr>
        <p:spPr>
          <a:xfrm>
            <a:off x="466531" y="561028"/>
            <a:ext cx="7141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2.2.1 </a:t>
            </a:r>
            <a:r>
              <a:rPr lang="en-US" sz="2400" dirty="0" err="1">
                <a:solidFill>
                  <a:srgbClr val="FF0000"/>
                </a:solidFill>
              </a:rPr>
              <a:t>Metodo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read_csv</a:t>
            </a:r>
            <a:r>
              <a:rPr lang="en-US" sz="2400" dirty="0"/>
              <a:t>:</a:t>
            </a:r>
            <a:r>
              <a:rPr lang="es-PE" sz="2400" dirty="0">
                <a:ea typeface="Verdana" pitchFamily="34" charset="0"/>
              </a:rPr>
              <a:t> Utilizado para leer una tabla </a:t>
            </a:r>
            <a:r>
              <a:rPr lang="es-PE" sz="2400" dirty="0" err="1">
                <a:ea typeface="Verdana" pitchFamily="34" charset="0"/>
              </a:rPr>
              <a:t>csv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4446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90024" y="881640"/>
            <a:ext cx="1144662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s-PE" sz="2400" b="1" dirty="0">
                <a:solidFill>
                  <a:srgbClr val="0714B7"/>
                </a:solidFill>
                <a:ea typeface="Verdana" pitchFamily="34" charset="0"/>
              </a:rPr>
              <a:t> </a:t>
            </a:r>
            <a:r>
              <a:rPr lang="es-PE" sz="2400" b="1" dirty="0" err="1">
                <a:solidFill>
                  <a:srgbClr val="0714B7"/>
                </a:solidFill>
                <a:ea typeface="Verdana" pitchFamily="34" charset="0"/>
              </a:rPr>
              <a:t>header</a:t>
            </a:r>
            <a:r>
              <a:rPr lang="es-PE" sz="2400" b="1" dirty="0">
                <a:solidFill>
                  <a:srgbClr val="FF0000"/>
                </a:solidFill>
                <a:ea typeface="Verdana" pitchFamily="34" charset="0"/>
              </a:rPr>
              <a:t>: </a:t>
            </a:r>
            <a:r>
              <a:rPr lang="es-PE" sz="2400" dirty="0">
                <a:ea typeface="Verdana" pitchFamily="34" charset="0"/>
              </a:rPr>
              <a:t>encabezado en la tabla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s-PE" sz="2400" b="1" dirty="0">
                <a:solidFill>
                  <a:srgbClr val="C00000"/>
                </a:solidFill>
                <a:ea typeface="Verdana" pitchFamily="34" charset="0"/>
              </a:rPr>
              <a:t> </a:t>
            </a:r>
            <a:r>
              <a:rPr lang="es-PE" sz="2400" b="1" dirty="0" err="1">
                <a:solidFill>
                  <a:srgbClr val="C00000"/>
                </a:solidFill>
                <a:ea typeface="Verdana" pitchFamily="34" charset="0"/>
              </a:rPr>
              <a:t>columns</a:t>
            </a:r>
            <a:r>
              <a:rPr lang="es-PE" sz="2400" b="1" dirty="0">
                <a:ea typeface="Verdana" pitchFamily="34" charset="0"/>
              </a:rPr>
              <a:t>: </a:t>
            </a:r>
            <a:r>
              <a:rPr lang="es-PE" sz="2400" dirty="0">
                <a:ea typeface="Verdana" pitchFamily="34" charset="0"/>
              </a:rPr>
              <a:t>Utilizado para asignarle nombres a las columnas</a:t>
            </a:r>
          </a:p>
          <a:p>
            <a:pPr marL="457109" indent="-457109">
              <a:spcAft>
                <a:spcPts val="1200"/>
              </a:spcAft>
              <a:buAutoNum type="arabicPeriod"/>
            </a:pPr>
            <a:endParaRPr lang="es-PE" sz="2400" dirty="0">
              <a:latin typeface="Verdana" pitchFamily="34" charset="0"/>
              <a:ea typeface="Verdana" pitchFamily="34" charset="0"/>
            </a:endParaRPr>
          </a:p>
          <a:p>
            <a:pPr marL="457109" indent="-457109">
              <a:spcAft>
                <a:spcPts val="1200"/>
              </a:spcAft>
              <a:buAutoNum type="arabicPeriod"/>
            </a:pPr>
            <a:endParaRPr lang="es-PE" sz="24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763247" y="1989065"/>
            <a:ext cx="10906043" cy="1938992"/>
          </a:xfrm>
          <a:prstGeom prst="rect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r>
              <a:rPr lang="en-US" sz="2000" dirty="0"/>
              <a:t>import pandas as </a:t>
            </a:r>
            <a:r>
              <a:rPr lang="en-US" sz="2000" dirty="0" err="1"/>
              <a:t>pd</a:t>
            </a:r>
            <a:endParaRPr lang="en-US" sz="2000" dirty="0"/>
          </a:p>
          <a:p>
            <a:r>
              <a:rPr lang="en-US" sz="2000" dirty="0"/>
              <a:t>datos1 = </a:t>
            </a:r>
            <a:r>
              <a:rPr lang="en-US" sz="2000" dirty="0" err="1"/>
              <a:t>pd.read_csv</a:t>
            </a:r>
            <a:r>
              <a:rPr lang="en-US" sz="2000" dirty="0"/>
              <a:t>("C:/ciclo_UP_2023_1_/Herramientas_Python_/Tablas_python_/iris.csv",</a:t>
            </a:r>
            <a:r>
              <a:rPr lang="en-US" sz="2000" b="1" dirty="0">
                <a:solidFill>
                  <a:srgbClr val="0714B7"/>
                </a:solidFill>
              </a:rPr>
              <a:t>header</a:t>
            </a:r>
            <a:r>
              <a:rPr lang="en-US" sz="2000" dirty="0"/>
              <a:t>=None)</a:t>
            </a:r>
          </a:p>
          <a:p>
            <a:r>
              <a:rPr lang="en-US" sz="2000" dirty="0"/>
              <a:t>print(datos1)</a:t>
            </a:r>
          </a:p>
          <a:p>
            <a:r>
              <a:rPr lang="en-US" sz="2000" dirty="0"/>
              <a:t>datos1.</a:t>
            </a:r>
            <a:r>
              <a:rPr lang="en-US" sz="2000" b="1" dirty="0">
                <a:solidFill>
                  <a:srgbClr val="C00000"/>
                </a:solidFill>
              </a:rPr>
              <a:t>columns</a:t>
            </a:r>
            <a:r>
              <a:rPr lang="en-US" sz="2000" dirty="0"/>
              <a:t> = ['X_1','X_2','X_3','X_4','Target']  </a:t>
            </a:r>
            <a:r>
              <a:rPr lang="en-US" sz="2000" dirty="0">
                <a:solidFill>
                  <a:srgbClr val="C00000"/>
                </a:solidFill>
              </a:rPr>
              <a:t>## </a:t>
            </a:r>
            <a:r>
              <a:rPr lang="en-US" sz="2000" dirty="0" err="1">
                <a:solidFill>
                  <a:srgbClr val="C00000"/>
                </a:solidFill>
              </a:rPr>
              <a:t>Asignandole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 err="1">
                <a:solidFill>
                  <a:srgbClr val="C00000"/>
                </a:solidFill>
              </a:rPr>
              <a:t>nombres</a:t>
            </a:r>
            <a:r>
              <a:rPr lang="en-US" sz="2000" dirty="0">
                <a:solidFill>
                  <a:srgbClr val="C00000"/>
                </a:solidFill>
              </a:rPr>
              <a:t> a las </a:t>
            </a:r>
            <a:r>
              <a:rPr lang="en-US" sz="2000" dirty="0" err="1">
                <a:solidFill>
                  <a:srgbClr val="C00000"/>
                </a:solidFill>
              </a:rPr>
              <a:t>columnas</a:t>
            </a:r>
            <a:endParaRPr lang="en-US" sz="2000" dirty="0">
              <a:solidFill>
                <a:srgbClr val="C00000"/>
              </a:solidFill>
            </a:endParaRPr>
          </a:p>
          <a:p>
            <a:r>
              <a:rPr lang="en-US" sz="2000" dirty="0"/>
              <a:t>print(datos1)</a:t>
            </a:r>
          </a:p>
        </p:txBody>
      </p:sp>
      <p:sp>
        <p:nvSpPr>
          <p:cNvPr id="3" name="Rectángulo 2"/>
          <p:cNvSpPr/>
          <p:nvPr/>
        </p:nvSpPr>
        <p:spPr>
          <a:xfrm>
            <a:off x="679272" y="5217762"/>
            <a:ext cx="1067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s-PE" b="1" dirty="0">
                <a:latin typeface="Verdana" pitchFamily="34" charset="0"/>
                <a:ea typeface="Verdana" pitchFamily="34" charset="0"/>
              </a:rPr>
              <a:t>Salida: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077" y="4299671"/>
            <a:ext cx="3601747" cy="220551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251" y="4299671"/>
            <a:ext cx="3607399" cy="220551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CuadroTexto 4"/>
          <p:cNvSpPr txBox="1"/>
          <p:nvPr/>
        </p:nvSpPr>
        <p:spPr>
          <a:xfrm>
            <a:off x="3485366" y="3929198"/>
            <a:ext cx="1453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Sin header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7782359" y="3929198"/>
            <a:ext cx="1453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Con header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466530" y="361321"/>
            <a:ext cx="10468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2.2.2 </a:t>
            </a:r>
            <a:r>
              <a:rPr lang="en-US" sz="2400" dirty="0" err="1">
                <a:solidFill>
                  <a:srgbClr val="FF0000"/>
                </a:solidFill>
              </a:rPr>
              <a:t>Parametros</a:t>
            </a:r>
            <a:r>
              <a:rPr lang="en-US" sz="2400" dirty="0">
                <a:solidFill>
                  <a:srgbClr val="FF0000"/>
                </a:solidFill>
              </a:rPr>
              <a:t> de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read_csv</a:t>
            </a:r>
            <a:r>
              <a:rPr lang="en-US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90479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2D914F-FC6F-CA3F-7716-6AC503AF0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500" dirty="0"/>
              <a:t>CONTENIDO</a:t>
            </a:r>
            <a:endParaRPr lang="es-PE" sz="25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EFF464-086D-9D2E-A8E1-9CFFACEDC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357188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-MX" dirty="0"/>
              <a:t>Base de Datos</a:t>
            </a:r>
          </a:p>
          <a:p>
            <a:pPr marL="893763" indent="-536575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s-MX" dirty="0"/>
              <a:t>Tipos (Tablas Simples / Relacionales)</a:t>
            </a:r>
          </a:p>
          <a:p>
            <a:pPr marL="893763" indent="-536575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s-MX" dirty="0">
                <a:solidFill>
                  <a:schemeClr val="tx1"/>
                </a:solidFill>
              </a:rPr>
              <a:t>Lectura de Datos</a:t>
            </a:r>
          </a:p>
          <a:p>
            <a:pPr marL="893763" indent="-536575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s-MX" b="1" dirty="0">
                <a:solidFill>
                  <a:srgbClr val="FF0000"/>
                </a:solidFill>
              </a:rPr>
              <a:t>Manipulación de datos en la Tabla</a:t>
            </a:r>
          </a:p>
          <a:p>
            <a:pPr marL="893763" indent="-536575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s-MX" dirty="0"/>
              <a:t>Creación de una Tabla con Data </a:t>
            </a:r>
            <a:r>
              <a:rPr lang="es-MX" dirty="0" err="1"/>
              <a:t>Frame</a:t>
            </a:r>
            <a:endParaRPr lang="es-MX" dirty="0"/>
          </a:p>
          <a:p>
            <a:pPr marL="893763" indent="-536575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s-MX" dirty="0"/>
              <a:t>Guardar una Tabla </a:t>
            </a:r>
          </a:p>
          <a:p>
            <a:pPr marL="357188" indent="0">
              <a:spcBef>
                <a:spcPts val="1200"/>
              </a:spcBef>
              <a:spcAft>
                <a:spcPts val="1200"/>
              </a:spcAft>
              <a:buNone/>
            </a:pPr>
            <a:endParaRPr lang="es-MX" dirty="0"/>
          </a:p>
        </p:txBody>
      </p:sp>
      <p:sp>
        <p:nvSpPr>
          <p:cNvPr id="15" name="Marcador de número de diapositiva 3">
            <a:extLst>
              <a:ext uri="{FF2B5EF4-FFF2-40B4-BE49-F238E27FC236}">
                <a16:creationId xmlns:a16="http://schemas.microsoft.com/office/drawing/2014/main" id="{3D3F4A4E-6996-9EEB-3A5E-177373A05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F2A0-DF61-4D8C-ABE5-155287456785}" type="slidenum">
              <a:rPr lang="es-PE" smtClean="0"/>
              <a:pPr/>
              <a:t>13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06725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2205" y="1"/>
            <a:ext cx="12186779" cy="827808"/>
          </a:xfrm>
          <a:prstGeom prst="rect">
            <a:avLst/>
          </a:prstGeom>
        </p:spPr>
        <p:txBody>
          <a:bodyPr vert="horz" lIns="91419" tIns="45709" rIns="91419" bIns="45709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0" kern="120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>
              <a:lnSpc>
                <a:spcPts val="4599"/>
              </a:lnSpc>
              <a:tabLst>
                <a:tab pos="101580" algn="l"/>
              </a:tabLst>
              <a:defRPr/>
            </a:pPr>
            <a:r>
              <a:rPr lang="es-ES_tradnl" sz="3599" b="1" dirty="0"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Tratamiento y Visualización de Datos en R</a:t>
            </a:r>
            <a:endParaRPr lang="es-ES_tradnl" sz="3599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00698" y="413905"/>
            <a:ext cx="11446622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s-PE" sz="2400" b="1" dirty="0">
                <a:solidFill>
                  <a:srgbClr val="FF0000"/>
                </a:solidFill>
                <a:ea typeface="Verdana" pitchFamily="34" charset="0"/>
                <a:cs typeface="Arial" panose="020B0604020202020204" pitchFamily="34" charset="0"/>
              </a:rPr>
              <a:t>3.1. Tomar columnas por el nombre: </a:t>
            </a:r>
            <a:r>
              <a:rPr lang="es-PE" sz="2400" dirty="0">
                <a:ea typeface="Verdana" pitchFamily="34" charset="0"/>
                <a:cs typeface="Arial" panose="020B0604020202020204" pitchFamily="34" charset="0"/>
              </a:rPr>
              <a:t>Para tomar columnas lo hacemos a través de sus encabezados </a:t>
            </a:r>
            <a:r>
              <a:rPr lang="es-PE" sz="2400" b="1" dirty="0">
                <a:solidFill>
                  <a:srgbClr val="0714B7"/>
                </a:solidFill>
                <a:ea typeface="Verdana" pitchFamily="34" charset="0"/>
                <a:cs typeface="Arial" panose="020B0604020202020204" pitchFamily="34" charset="0"/>
              </a:rPr>
              <a:t>[encabezado]</a:t>
            </a:r>
          </a:p>
          <a:p>
            <a:pPr>
              <a:spcAft>
                <a:spcPts val="1200"/>
              </a:spcAft>
            </a:pPr>
            <a:endParaRPr lang="es-PE" sz="2400" dirty="0">
              <a:latin typeface="Verdana" pitchFamily="34" charset="0"/>
              <a:ea typeface="Verdana" pitchFamily="34" charset="0"/>
            </a:endParaRPr>
          </a:p>
          <a:p>
            <a:pPr marL="457109" indent="-457109">
              <a:spcAft>
                <a:spcPts val="1200"/>
              </a:spcAft>
              <a:buAutoNum type="arabicPeriod"/>
            </a:pPr>
            <a:endParaRPr lang="es-PE" sz="24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700582" y="1644474"/>
            <a:ext cx="149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Tabla</a:t>
            </a:r>
            <a:r>
              <a:rPr lang="en-US" b="1" dirty="0"/>
              <a:t> </a:t>
            </a:r>
            <a:r>
              <a:rPr lang="en-US" b="1" dirty="0" err="1"/>
              <a:t>Inicial</a:t>
            </a:r>
            <a:endParaRPr lang="en-US" b="1" dirty="0"/>
          </a:p>
        </p:txBody>
      </p:sp>
      <p:sp>
        <p:nvSpPr>
          <p:cNvPr id="13" name="CuadroTexto 12"/>
          <p:cNvSpPr txBox="1"/>
          <p:nvPr/>
        </p:nvSpPr>
        <p:spPr>
          <a:xfrm>
            <a:off x="1455479" y="2220758"/>
            <a:ext cx="149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encabezado</a:t>
            </a:r>
            <a:endParaRPr lang="en-US" b="1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183" y="2220758"/>
            <a:ext cx="4726112" cy="288948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16" name="Conector recto de flecha 15"/>
          <p:cNvCxnSpPr/>
          <p:nvPr/>
        </p:nvCxnSpPr>
        <p:spPr>
          <a:xfrm>
            <a:off x="2715208" y="2405424"/>
            <a:ext cx="2911151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567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2205" y="1"/>
            <a:ext cx="12186779" cy="827808"/>
          </a:xfrm>
          <a:prstGeom prst="rect">
            <a:avLst/>
          </a:prstGeom>
        </p:spPr>
        <p:txBody>
          <a:bodyPr vert="horz" lIns="91419" tIns="45709" rIns="91419" bIns="45709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0" kern="120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>
              <a:lnSpc>
                <a:spcPts val="4599"/>
              </a:lnSpc>
              <a:tabLst>
                <a:tab pos="101580" algn="l"/>
              </a:tabLst>
              <a:defRPr/>
            </a:pPr>
            <a:r>
              <a:rPr lang="es-ES_tradnl" sz="3599" b="1" dirty="0"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Tratamiento y Visualización de Datos en R</a:t>
            </a:r>
            <a:endParaRPr lang="es-ES_tradnl" sz="3599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00698" y="413905"/>
            <a:ext cx="11446622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s-PE" sz="2000" b="1" dirty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3.1. Tomar columna por el nombre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s-PE" sz="2000" b="1" dirty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Para tomar una columna lo hacemos a través de su encabezado </a:t>
            </a:r>
            <a:r>
              <a:rPr lang="es-PE" sz="2000" b="1" dirty="0">
                <a:solidFill>
                  <a:srgbClr val="0714B7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[encabezado]</a:t>
            </a:r>
          </a:p>
          <a:p>
            <a:pPr>
              <a:spcAft>
                <a:spcPts val="1200"/>
              </a:spcAft>
            </a:pPr>
            <a:endParaRPr lang="es-PE" sz="2400" dirty="0">
              <a:latin typeface="Verdana" pitchFamily="34" charset="0"/>
              <a:ea typeface="Verdana" pitchFamily="34" charset="0"/>
            </a:endParaRPr>
          </a:p>
          <a:p>
            <a:pPr marL="457109" indent="-457109">
              <a:spcAft>
                <a:spcPts val="1200"/>
              </a:spcAft>
              <a:buAutoNum type="arabicPeriod"/>
            </a:pPr>
            <a:endParaRPr lang="es-PE" sz="24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208107" y="1710012"/>
            <a:ext cx="5892307" cy="1200329"/>
          </a:xfrm>
          <a:prstGeom prst="rect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r>
              <a:rPr lang="en-US" sz="2400" dirty="0"/>
              <a:t>print("====</a:t>
            </a:r>
            <a:r>
              <a:rPr lang="en-US" sz="2400" dirty="0" err="1"/>
              <a:t>Tomando</a:t>
            </a:r>
            <a:r>
              <a:rPr lang="en-US" sz="2400" dirty="0"/>
              <a:t> </a:t>
            </a:r>
            <a:r>
              <a:rPr lang="en-US" sz="2400" dirty="0" err="1"/>
              <a:t>Columnas</a:t>
            </a:r>
            <a:r>
              <a:rPr lang="en-US" sz="2400" dirty="0"/>
              <a:t> ======")</a:t>
            </a:r>
          </a:p>
          <a:p>
            <a:r>
              <a:rPr lang="en-US" sz="2400" dirty="0"/>
              <a:t>print(datos1</a:t>
            </a:r>
            <a:r>
              <a:rPr lang="en-US" sz="2400" b="1" dirty="0">
                <a:solidFill>
                  <a:srgbClr val="0714B7"/>
                </a:solidFill>
              </a:rPr>
              <a:t>[“X_1”]</a:t>
            </a:r>
            <a:r>
              <a:rPr lang="en-US" sz="2400" dirty="0"/>
              <a:t>)</a:t>
            </a:r>
          </a:p>
          <a:p>
            <a:r>
              <a:rPr lang="en-US" sz="2400" dirty="0"/>
              <a:t>print(datos1</a:t>
            </a:r>
            <a:r>
              <a:rPr lang="en-US" sz="2400" b="1" dirty="0">
                <a:solidFill>
                  <a:srgbClr val="0714B7"/>
                </a:solidFill>
              </a:rPr>
              <a:t>[“Target”])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107" y="3498562"/>
            <a:ext cx="1554144" cy="304459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6891" y="3498562"/>
            <a:ext cx="4423980" cy="304459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0" name="Rectángulo 9"/>
          <p:cNvSpPr/>
          <p:nvPr/>
        </p:nvSpPr>
        <p:spPr>
          <a:xfrm>
            <a:off x="2795546" y="4459420"/>
            <a:ext cx="1067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s-PE" b="1" dirty="0">
                <a:latin typeface="Verdana" pitchFamily="34" charset="0"/>
                <a:ea typeface="Verdana" pitchFamily="34" charset="0"/>
              </a:rPr>
              <a:t>Salida:</a:t>
            </a:r>
          </a:p>
        </p:txBody>
      </p:sp>
    </p:spTree>
    <p:extLst>
      <p:ext uri="{BB962C8B-B14F-4D97-AF65-F5344CB8AC3E}">
        <p14:creationId xmlns:p14="http://schemas.microsoft.com/office/powerpoint/2010/main" val="3532544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2205" y="1"/>
            <a:ext cx="12186779" cy="827808"/>
          </a:xfrm>
          <a:prstGeom prst="rect">
            <a:avLst/>
          </a:prstGeom>
        </p:spPr>
        <p:txBody>
          <a:bodyPr vert="horz" lIns="91419" tIns="45709" rIns="91419" bIns="45709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0" kern="120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algn="ctr">
              <a:lnSpc>
                <a:spcPts val="4599"/>
              </a:lnSpc>
              <a:tabLst>
                <a:tab pos="101580" algn="l"/>
              </a:tabLst>
              <a:defRPr/>
            </a:pPr>
            <a:r>
              <a:rPr lang="es-ES_tradnl" sz="3599" b="1" dirty="0"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Tratamiento y Visualización de Datos en R</a:t>
            </a:r>
            <a:endParaRPr lang="es-ES_tradnl" sz="3599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551003" y="2423419"/>
            <a:ext cx="5565737" cy="830997"/>
          </a:xfrm>
          <a:prstGeom prst="rect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r>
              <a:rPr lang="en-US" sz="2400" dirty="0"/>
              <a:t>print("====</a:t>
            </a:r>
            <a:r>
              <a:rPr lang="en-US" sz="2400" dirty="0" err="1"/>
              <a:t>Tomando</a:t>
            </a:r>
            <a:r>
              <a:rPr lang="en-US" sz="2400" dirty="0"/>
              <a:t> </a:t>
            </a:r>
            <a:r>
              <a:rPr lang="en-US" sz="2400" dirty="0" err="1"/>
              <a:t>Columnas</a:t>
            </a:r>
            <a:r>
              <a:rPr lang="en-US" sz="2400" dirty="0"/>
              <a:t> ======")</a:t>
            </a:r>
          </a:p>
          <a:p>
            <a:r>
              <a:rPr lang="en-US" sz="2400" dirty="0"/>
              <a:t>print(datos1</a:t>
            </a:r>
            <a:r>
              <a:rPr lang="en-US" sz="2400" b="1" dirty="0">
                <a:solidFill>
                  <a:srgbClr val="0714B7"/>
                </a:solidFill>
              </a:rPr>
              <a:t>[["X1","X2"]])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6799910" y="4711347"/>
            <a:ext cx="1067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s-PE" b="1" dirty="0">
                <a:latin typeface="Verdana" pitchFamily="34" charset="0"/>
                <a:ea typeface="Verdana" pitchFamily="34" charset="0"/>
              </a:rPr>
              <a:t>Salida: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3656" y="3416083"/>
            <a:ext cx="2083084" cy="3143337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456359" y="989476"/>
            <a:ext cx="101641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s-PE" sz="2400" dirty="0">
                <a:ea typeface="Verdana" pitchFamily="34" charset="0"/>
                <a:cs typeface="Arial" panose="020B0604020202020204" pitchFamily="34" charset="0"/>
              </a:rPr>
              <a:t> Para tomar columnas lo hacemos a través de sus encabezados </a:t>
            </a:r>
            <a:r>
              <a:rPr lang="es-PE" sz="2400" b="1" dirty="0">
                <a:solidFill>
                  <a:srgbClr val="0714B7"/>
                </a:solidFill>
                <a:ea typeface="Verdana" pitchFamily="34" charset="0"/>
                <a:cs typeface="Arial" panose="020B0604020202020204" pitchFamily="34" charset="0"/>
              </a:rPr>
              <a:t>[[encabezado1,encabezado2]]</a:t>
            </a:r>
          </a:p>
        </p:txBody>
      </p:sp>
      <p:sp>
        <p:nvSpPr>
          <p:cNvPr id="7" name="Rectángulo 6"/>
          <p:cNvSpPr/>
          <p:nvPr/>
        </p:nvSpPr>
        <p:spPr>
          <a:xfrm>
            <a:off x="456359" y="413905"/>
            <a:ext cx="54714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s-PE" sz="2800" b="1" dirty="0">
                <a:solidFill>
                  <a:srgbClr val="FF0000"/>
                </a:solidFill>
                <a:ea typeface="Verdana" pitchFamily="34" charset="0"/>
                <a:cs typeface="Arial" panose="020B0604020202020204" pitchFamily="34" charset="0"/>
              </a:rPr>
              <a:t>3.2. Tomar columnas por el nombre</a:t>
            </a:r>
          </a:p>
        </p:txBody>
      </p:sp>
    </p:spTree>
    <p:extLst>
      <p:ext uri="{BB962C8B-B14F-4D97-AF65-F5344CB8AC3E}">
        <p14:creationId xmlns:p14="http://schemas.microsoft.com/office/powerpoint/2010/main" val="1384992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2205" y="1"/>
            <a:ext cx="12186779" cy="827808"/>
          </a:xfrm>
          <a:prstGeom prst="rect">
            <a:avLst/>
          </a:prstGeom>
        </p:spPr>
        <p:txBody>
          <a:bodyPr vert="horz" lIns="91419" tIns="45709" rIns="91419" bIns="45709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0" kern="120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>
              <a:lnSpc>
                <a:spcPts val="4599"/>
              </a:lnSpc>
              <a:tabLst>
                <a:tab pos="101580" algn="l"/>
              </a:tabLst>
              <a:defRPr/>
            </a:pPr>
            <a:r>
              <a:rPr lang="es-ES_tradnl" sz="3599" b="1" dirty="0"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Tratamiento y Visualización de Datos en R</a:t>
            </a:r>
            <a:endParaRPr lang="es-ES_tradnl" sz="3599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00698" y="413905"/>
            <a:ext cx="1144662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s-PE" sz="2400" b="1" dirty="0">
                <a:solidFill>
                  <a:srgbClr val="FF0000"/>
                </a:solidFill>
                <a:ea typeface="Verdana" pitchFamily="34" charset="0"/>
                <a:cs typeface="Arial" panose="020B0604020202020204" pitchFamily="34" charset="0"/>
              </a:rPr>
              <a:t>3.3. Tomar una fila por el índice </a:t>
            </a:r>
            <a:r>
              <a:rPr lang="es-PE" sz="2400" b="1" dirty="0">
                <a:solidFill>
                  <a:srgbClr val="0714B7"/>
                </a:solidFill>
                <a:ea typeface="Verdana" pitchFamily="34" charset="0"/>
                <a:cs typeface="Arial" panose="020B0604020202020204" pitchFamily="34" charset="0"/>
              </a:rPr>
              <a:t>[</a:t>
            </a:r>
            <a:r>
              <a:rPr lang="es-PE" sz="2400" b="1" dirty="0" err="1">
                <a:solidFill>
                  <a:srgbClr val="0714B7"/>
                </a:solidFill>
                <a:ea typeface="Verdana" pitchFamily="34" charset="0"/>
                <a:cs typeface="Arial" panose="020B0604020202020204" pitchFamily="34" charset="0"/>
              </a:rPr>
              <a:t>inicio:fin</a:t>
            </a:r>
            <a:r>
              <a:rPr lang="es-PE" sz="2400" b="1" dirty="0">
                <a:solidFill>
                  <a:srgbClr val="0714B7"/>
                </a:solidFill>
                <a:ea typeface="Verdana" pitchFamily="34" charset="0"/>
                <a:cs typeface="Arial" panose="020B0604020202020204" pitchFamily="34" charset="0"/>
              </a:rPr>
              <a:t>]:</a:t>
            </a:r>
          </a:p>
          <a:p>
            <a:pPr>
              <a:spcAft>
                <a:spcPts val="1200"/>
              </a:spcAft>
            </a:pPr>
            <a:endParaRPr lang="es-PE" sz="2400" dirty="0">
              <a:latin typeface="Verdana" pitchFamily="34" charset="0"/>
              <a:ea typeface="Verdana" pitchFamily="34" charset="0"/>
            </a:endParaRPr>
          </a:p>
          <a:p>
            <a:pPr marL="457109" indent="-457109">
              <a:spcAft>
                <a:spcPts val="1200"/>
              </a:spcAft>
              <a:buAutoNum type="arabicPeriod"/>
            </a:pPr>
            <a:endParaRPr lang="es-PE" sz="24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13538" y="2687387"/>
            <a:ext cx="4272712" cy="646331"/>
          </a:xfrm>
          <a:prstGeom prst="rect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r>
              <a:rPr lang="en-US" dirty="0"/>
              <a:t>print("=======</a:t>
            </a:r>
            <a:r>
              <a:rPr lang="en-US" dirty="0" err="1"/>
              <a:t>Tomando</a:t>
            </a:r>
            <a:r>
              <a:rPr lang="en-US" dirty="0"/>
              <a:t> Fila=======")</a:t>
            </a:r>
          </a:p>
          <a:p>
            <a:r>
              <a:rPr lang="en-US" dirty="0"/>
              <a:t>print(datos1[3:4])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6679943" y="827809"/>
            <a:ext cx="217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  </a:t>
            </a:r>
            <a:r>
              <a:rPr lang="en-US" b="1" dirty="0" err="1"/>
              <a:t>Tabla</a:t>
            </a:r>
            <a:endParaRPr lang="en-US" b="1" dirty="0"/>
          </a:p>
        </p:txBody>
      </p:sp>
      <p:sp>
        <p:nvSpPr>
          <p:cNvPr id="10" name="Rectángulo 9"/>
          <p:cNvSpPr/>
          <p:nvPr/>
        </p:nvSpPr>
        <p:spPr>
          <a:xfrm>
            <a:off x="1232163" y="5858144"/>
            <a:ext cx="1067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s-PE" b="1" dirty="0">
                <a:latin typeface="Verdana" pitchFamily="34" charset="0"/>
                <a:ea typeface="Verdana" pitchFamily="34" charset="0"/>
              </a:rPr>
              <a:t>Salida: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778" y="5776110"/>
            <a:ext cx="4029075" cy="5334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971" y="1272383"/>
            <a:ext cx="5100081" cy="412267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448545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00698" y="413905"/>
            <a:ext cx="1144662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s-PE" sz="2000" b="1" dirty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3.4. Tomar una fila el índice </a:t>
            </a:r>
            <a:r>
              <a:rPr lang="es-PE" sz="2000" b="1" dirty="0">
                <a:solidFill>
                  <a:srgbClr val="0714B7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[</a:t>
            </a:r>
            <a:r>
              <a:rPr lang="es-PE" sz="2000" b="1" dirty="0" err="1">
                <a:solidFill>
                  <a:srgbClr val="0714B7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inicio:fin</a:t>
            </a:r>
            <a:r>
              <a:rPr lang="es-PE" sz="2000" b="1" dirty="0">
                <a:solidFill>
                  <a:srgbClr val="0714B7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]: </a:t>
            </a:r>
            <a:r>
              <a:rPr lang="es-PE" sz="200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Tomando un rango de filas</a:t>
            </a:r>
          </a:p>
          <a:p>
            <a:pPr>
              <a:spcAft>
                <a:spcPts val="1200"/>
              </a:spcAft>
            </a:pPr>
            <a:endParaRPr lang="es-PE" sz="2400" dirty="0">
              <a:latin typeface="Verdana" pitchFamily="34" charset="0"/>
              <a:ea typeface="Verdana" pitchFamily="34" charset="0"/>
            </a:endParaRPr>
          </a:p>
          <a:p>
            <a:pPr marL="457109" indent="-457109">
              <a:spcAft>
                <a:spcPts val="1200"/>
              </a:spcAft>
              <a:buAutoNum type="arabicPeriod"/>
            </a:pPr>
            <a:endParaRPr lang="es-PE" sz="24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814232" y="3016924"/>
            <a:ext cx="4272712" cy="646331"/>
          </a:xfrm>
          <a:prstGeom prst="rect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r>
              <a:rPr lang="en-US" dirty="0"/>
              <a:t>print("=======</a:t>
            </a:r>
            <a:r>
              <a:rPr lang="en-US" dirty="0" err="1"/>
              <a:t>Tomando</a:t>
            </a:r>
            <a:r>
              <a:rPr lang="en-US" dirty="0"/>
              <a:t> Fila=======")</a:t>
            </a:r>
          </a:p>
          <a:p>
            <a:r>
              <a:rPr lang="en-US" dirty="0"/>
              <a:t>print(datos1[1:4])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7575682" y="872381"/>
            <a:ext cx="217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  </a:t>
            </a:r>
            <a:r>
              <a:rPr lang="en-US" b="1" dirty="0" err="1"/>
              <a:t>Tabla</a:t>
            </a:r>
            <a:endParaRPr lang="en-US" b="1" dirty="0"/>
          </a:p>
        </p:txBody>
      </p:sp>
      <p:sp>
        <p:nvSpPr>
          <p:cNvPr id="10" name="Rectángulo 9"/>
          <p:cNvSpPr/>
          <p:nvPr/>
        </p:nvSpPr>
        <p:spPr>
          <a:xfrm>
            <a:off x="4552984" y="5244948"/>
            <a:ext cx="1067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s-PE" b="1" dirty="0">
                <a:latin typeface="Verdana" pitchFamily="34" charset="0"/>
                <a:ea typeface="Verdana" pitchFamily="34" charset="0"/>
              </a:rPr>
              <a:t>Salida: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147" y="1412525"/>
            <a:ext cx="5275363" cy="450111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87072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2205" y="1"/>
            <a:ext cx="12186779" cy="827808"/>
          </a:xfrm>
          <a:prstGeom prst="rect">
            <a:avLst/>
          </a:prstGeom>
        </p:spPr>
        <p:txBody>
          <a:bodyPr vert="horz" lIns="91419" tIns="45709" rIns="91419" bIns="45709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0" kern="120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>
              <a:lnSpc>
                <a:spcPts val="4599"/>
              </a:lnSpc>
              <a:tabLst>
                <a:tab pos="101580" algn="l"/>
              </a:tabLst>
              <a:defRPr/>
            </a:pPr>
            <a:r>
              <a:rPr lang="es-ES_tradnl" sz="3599" b="1" dirty="0"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Tratamiento y Visualización de Datos en R</a:t>
            </a:r>
            <a:endParaRPr lang="es-ES_tradnl" sz="3599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00698" y="413905"/>
            <a:ext cx="1144662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s-PE" sz="2000" b="1" dirty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3.5. Tomar fila de una determinada columna:</a:t>
            </a:r>
            <a:endParaRPr lang="es-PE" sz="200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>
              <a:spcAft>
                <a:spcPts val="1200"/>
              </a:spcAft>
            </a:pPr>
            <a:endParaRPr lang="es-PE" sz="2400" dirty="0">
              <a:latin typeface="Verdana" pitchFamily="34" charset="0"/>
              <a:ea typeface="Verdana" pitchFamily="34" charset="0"/>
            </a:endParaRPr>
          </a:p>
          <a:p>
            <a:pPr marL="457109" indent="-457109">
              <a:spcAft>
                <a:spcPts val="1200"/>
              </a:spcAft>
              <a:buAutoNum type="arabicPeriod"/>
            </a:pPr>
            <a:endParaRPr lang="es-PE" sz="24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813259" y="3726668"/>
            <a:ext cx="6173717" cy="646331"/>
          </a:xfrm>
          <a:prstGeom prst="rect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r>
              <a:rPr lang="en-US" dirty="0"/>
              <a:t>print("=======</a:t>
            </a:r>
            <a:r>
              <a:rPr lang="en-US" dirty="0" err="1"/>
              <a:t>Tomando</a:t>
            </a:r>
            <a:r>
              <a:rPr lang="en-US" dirty="0"/>
              <a:t> parte de </a:t>
            </a:r>
            <a:r>
              <a:rPr lang="en-US" dirty="0" err="1"/>
              <a:t>una</a:t>
            </a:r>
            <a:r>
              <a:rPr lang="en-US" dirty="0"/>
              <a:t> fila y </a:t>
            </a:r>
            <a:r>
              <a:rPr lang="en-US" dirty="0" err="1"/>
              <a:t>columna</a:t>
            </a:r>
            <a:r>
              <a:rPr lang="en-US" dirty="0"/>
              <a:t>=====")</a:t>
            </a:r>
          </a:p>
          <a:p>
            <a:r>
              <a:rPr lang="en-US" dirty="0"/>
              <a:t>print(datos1[1:4]["X2"])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5277490" y="1917968"/>
            <a:ext cx="180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Tabla</a:t>
            </a:r>
            <a:r>
              <a:rPr lang="en-US" b="1" dirty="0"/>
              <a:t>: datos1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4956088" y="5186725"/>
            <a:ext cx="1067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s-PE" b="1" dirty="0">
                <a:latin typeface="Verdana" pitchFamily="34" charset="0"/>
                <a:ea typeface="Verdana" pitchFamily="34" charset="0"/>
              </a:rPr>
              <a:t>Salida: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3575215" y="1160972"/>
            <a:ext cx="149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encabezado</a:t>
            </a:r>
            <a:endParaRPr lang="en-US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419" y="1245689"/>
            <a:ext cx="3848100" cy="23336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12" name="Conector recto de flecha 11"/>
          <p:cNvCxnSpPr/>
          <p:nvPr/>
        </p:nvCxnSpPr>
        <p:spPr>
          <a:xfrm>
            <a:off x="4834944" y="1345638"/>
            <a:ext cx="2911151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281" y="5167459"/>
            <a:ext cx="2970050" cy="122777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75493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2D914F-FC6F-CA3F-7716-6AC503AF0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500" dirty="0"/>
              <a:t>CONTENIDO</a:t>
            </a:r>
            <a:endParaRPr lang="es-PE" sz="25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EFF464-086D-9D2E-A8E1-9CFFACEDC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357188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-MX" sz="2800" dirty="0">
                <a:latin typeface="+mn-lt"/>
              </a:rPr>
              <a:t>Base de Datos</a:t>
            </a:r>
          </a:p>
          <a:p>
            <a:pPr marL="893763" indent="-536575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s-MX" sz="2800" b="1" dirty="0">
                <a:solidFill>
                  <a:srgbClr val="FF0000"/>
                </a:solidFill>
                <a:latin typeface="+mn-lt"/>
              </a:rPr>
              <a:t>Tipos (Tablas Simples / Relacionales)</a:t>
            </a:r>
          </a:p>
          <a:p>
            <a:pPr marL="893763" indent="-536575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s-MX" sz="2800" dirty="0">
                <a:latin typeface="+mn-lt"/>
              </a:rPr>
              <a:t>Lectura de Datos</a:t>
            </a:r>
          </a:p>
          <a:p>
            <a:pPr marL="893763" indent="-536575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s-MX" sz="2800" dirty="0">
                <a:latin typeface="+mn-lt"/>
              </a:rPr>
              <a:t>Manipulación de datos en la Tabla</a:t>
            </a:r>
          </a:p>
          <a:p>
            <a:pPr marL="893763" indent="-536575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s-MX" sz="2800" dirty="0">
                <a:latin typeface="+mn-lt"/>
              </a:rPr>
              <a:t>Creación de una Tabla con Data </a:t>
            </a:r>
            <a:r>
              <a:rPr lang="es-MX" sz="2800" dirty="0" err="1">
                <a:latin typeface="+mn-lt"/>
              </a:rPr>
              <a:t>Frame</a:t>
            </a:r>
            <a:endParaRPr lang="es-MX" sz="2800" dirty="0">
              <a:latin typeface="+mn-lt"/>
            </a:endParaRPr>
          </a:p>
          <a:p>
            <a:pPr marL="893763" indent="-536575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s-MX" sz="2800" dirty="0">
                <a:latin typeface="+mn-lt"/>
              </a:rPr>
              <a:t>Guardar una Tabla </a:t>
            </a:r>
          </a:p>
        </p:txBody>
      </p:sp>
      <p:sp>
        <p:nvSpPr>
          <p:cNvPr id="15" name="Marcador de número de diapositiva 3">
            <a:extLst>
              <a:ext uri="{FF2B5EF4-FFF2-40B4-BE49-F238E27FC236}">
                <a16:creationId xmlns:a16="http://schemas.microsoft.com/office/drawing/2014/main" id="{3D3F4A4E-6996-9EEB-3A5E-177373A05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F2A0-DF61-4D8C-ABE5-155287456785}" type="slidenum">
              <a:rPr lang="es-PE" smtClean="0"/>
              <a:pPr/>
              <a:t>2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36996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2205" y="1"/>
            <a:ext cx="12186779" cy="827808"/>
          </a:xfrm>
          <a:prstGeom prst="rect">
            <a:avLst/>
          </a:prstGeom>
        </p:spPr>
        <p:txBody>
          <a:bodyPr vert="horz" lIns="91419" tIns="45709" rIns="91419" bIns="45709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0" kern="120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>
              <a:lnSpc>
                <a:spcPts val="4599"/>
              </a:lnSpc>
              <a:tabLst>
                <a:tab pos="101580" algn="l"/>
              </a:tabLst>
              <a:defRPr/>
            </a:pPr>
            <a:r>
              <a:rPr lang="es-ES_tradnl" sz="3599" b="1" dirty="0"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Tratamiento y Visualización de Datos en R</a:t>
            </a:r>
            <a:endParaRPr lang="es-ES_tradnl" sz="3599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00698" y="413905"/>
            <a:ext cx="1144662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s-PE" sz="2000" b="1" dirty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3.6. Tomar filas de determinadas columnas:</a:t>
            </a:r>
            <a:endParaRPr lang="es-PE" sz="200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>
              <a:spcAft>
                <a:spcPts val="1200"/>
              </a:spcAft>
            </a:pPr>
            <a:endParaRPr lang="es-PE" sz="2400" dirty="0">
              <a:latin typeface="Verdana" pitchFamily="34" charset="0"/>
              <a:ea typeface="Verdana" pitchFamily="34" charset="0"/>
            </a:endParaRPr>
          </a:p>
          <a:p>
            <a:pPr marL="457109" indent="-457109">
              <a:spcAft>
                <a:spcPts val="1200"/>
              </a:spcAft>
              <a:buAutoNum type="arabicPeriod"/>
            </a:pPr>
            <a:endParaRPr lang="es-PE" sz="24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813259" y="3726668"/>
            <a:ext cx="6173717" cy="646331"/>
          </a:xfrm>
          <a:prstGeom prst="rect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r>
              <a:rPr lang="en-US" dirty="0"/>
              <a:t>print("=======</a:t>
            </a:r>
            <a:r>
              <a:rPr lang="en-US" dirty="0" err="1"/>
              <a:t>Tomando</a:t>
            </a:r>
            <a:r>
              <a:rPr lang="en-US" dirty="0"/>
              <a:t> parte de </a:t>
            </a:r>
            <a:r>
              <a:rPr lang="en-US" dirty="0" err="1"/>
              <a:t>una</a:t>
            </a:r>
            <a:r>
              <a:rPr lang="en-US" dirty="0"/>
              <a:t> fila y </a:t>
            </a:r>
            <a:r>
              <a:rPr lang="en-US" dirty="0" err="1"/>
              <a:t>columna</a:t>
            </a:r>
            <a:r>
              <a:rPr lang="en-US" dirty="0"/>
              <a:t>=====")</a:t>
            </a:r>
          </a:p>
          <a:p>
            <a:r>
              <a:rPr lang="en-US" dirty="0"/>
              <a:t>print(datos1[1:4][["X2","X4"]])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5277490" y="1917968"/>
            <a:ext cx="180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Tabla</a:t>
            </a:r>
            <a:r>
              <a:rPr lang="en-US" b="1" dirty="0"/>
              <a:t>: datos1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4956088" y="5186725"/>
            <a:ext cx="1067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s-PE" b="1" dirty="0">
                <a:latin typeface="Verdana" pitchFamily="34" charset="0"/>
                <a:ea typeface="Verdana" pitchFamily="34" charset="0"/>
              </a:rPr>
              <a:t>Salida: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3575215" y="1160972"/>
            <a:ext cx="149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encabezado</a:t>
            </a:r>
            <a:endParaRPr lang="en-US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419" y="1245689"/>
            <a:ext cx="3848100" cy="23336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12" name="Conector recto de flecha 11"/>
          <p:cNvCxnSpPr/>
          <p:nvPr/>
        </p:nvCxnSpPr>
        <p:spPr>
          <a:xfrm>
            <a:off x="4834944" y="1345638"/>
            <a:ext cx="2911151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160" y="4730640"/>
            <a:ext cx="2256800" cy="142977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807458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2D914F-FC6F-CA3F-7716-6AC503AF0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500" dirty="0"/>
              <a:t>CONTENIDO</a:t>
            </a:r>
            <a:endParaRPr lang="es-PE" sz="25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EFF464-086D-9D2E-A8E1-9CFFACEDC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357188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-MX" dirty="0"/>
              <a:t>Base de Datos</a:t>
            </a:r>
          </a:p>
          <a:p>
            <a:pPr marL="893763" indent="-536575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s-MX" dirty="0"/>
              <a:t>Tipos (Tablas Simples / Relacionales)</a:t>
            </a:r>
          </a:p>
          <a:p>
            <a:pPr marL="893763" indent="-536575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s-MX" dirty="0">
                <a:solidFill>
                  <a:schemeClr val="tx1"/>
                </a:solidFill>
              </a:rPr>
              <a:t>Lectura de Datos</a:t>
            </a:r>
          </a:p>
          <a:p>
            <a:pPr marL="893763" indent="-536575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s-MX" dirty="0"/>
              <a:t>Manipulación de datos en la Tabla</a:t>
            </a:r>
          </a:p>
          <a:p>
            <a:pPr marL="893763" indent="-536575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s-MX" b="1" dirty="0">
                <a:solidFill>
                  <a:srgbClr val="FF0000"/>
                </a:solidFill>
              </a:rPr>
              <a:t>Creación de una Tabla con Data </a:t>
            </a:r>
            <a:r>
              <a:rPr lang="es-MX" b="1" dirty="0" err="1">
                <a:solidFill>
                  <a:srgbClr val="FF0000"/>
                </a:solidFill>
              </a:rPr>
              <a:t>Frame</a:t>
            </a:r>
            <a:endParaRPr lang="es-MX" b="1" dirty="0">
              <a:solidFill>
                <a:srgbClr val="FF0000"/>
              </a:solidFill>
            </a:endParaRPr>
          </a:p>
          <a:p>
            <a:pPr marL="893763" indent="-536575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s-MX" dirty="0"/>
              <a:t>Guardar una Tabla </a:t>
            </a:r>
          </a:p>
          <a:p>
            <a:pPr marL="357188" indent="0">
              <a:spcBef>
                <a:spcPts val="1200"/>
              </a:spcBef>
              <a:spcAft>
                <a:spcPts val="1200"/>
              </a:spcAft>
              <a:buNone/>
            </a:pPr>
            <a:endParaRPr lang="es-MX" dirty="0"/>
          </a:p>
        </p:txBody>
      </p:sp>
      <p:sp>
        <p:nvSpPr>
          <p:cNvPr id="15" name="Marcador de número de diapositiva 3">
            <a:extLst>
              <a:ext uri="{FF2B5EF4-FFF2-40B4-BE49-F238E27FC236}">
                <a16:creationId xmlns:a16="http://schemas.microsoft.com/office/drawing/2014/main" id="{3D3F4A4E-6996-9EEB-3A5E-177373A05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F2A0-DF61-4D8C-ABE5-155287456785}" type="slidenum">
              <a:rPr lang="es-PE" smtClean="0"/>
              <a:pPr/>
              <a:t>21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33946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27082" y="336206"/>
            <a:ext cx="11446622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4. </a:t>
            </a:r>
            <a:r>
              <a:rPr lang="en-US" sz="2400" b="1" dirty="0" err="1">
                <a:solidFill>
                  <a:srgbClr val="FF0000"/>
                </a:solidFill>
              </a:rPr>
              <a:t>Creacion</a:t>
            </a:r>
            <a:r>
              <a:rPr lang="en-US" sz="2400" b="1" dirty="0">
                <a:solidFill>
                  <a:srgbClr val="FF0000"/>
                </a:solidFill>
              </a:rPr>
              <a:t> de </a:t>
            </a:r>
            <a:r>
              <a:rPr lang="en-US" sz="2400" b="1" dirty="0" err="1">
                <a:solidFill>
                  <a:srgbClr val="FF0000"/>
                </a:solidFill>
              </a:rPr>
              <a:t>una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tabla</a:t>
            </a:r>
            <a:r>
              <a:rPr lang="en-US" sz="2400" b="1" dirty="0">
                <a:solidFill>
                  <a:srgbClr val="FF0000"/>
                </a:solidFill>
              </a:rPr>
              <a:t> con </a:t>
            </a:r>
            <a:r>
              <a:rPr lang="en-US" sz="2400" b="1" dirty="0" err="1">
                <a:solidFill>
                  <a:srgbClr val="FF0000"/>
                </a:solidFill>
              </a:rPr>
              <a:t>DataFrame</a:t>
            </a:r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4.1 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Crear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una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tabla</a:t>
            </a:r>
            <a:r>
              <a:rPr lang="en-US" sz="2400" b="1" dirty="0">
                <a:solidFill>
                  <a:srgbClr val="FF0000"/>
                </a:solidFill>
              </a:rPr>
              <a:t> con dos </a:t>
            </a:r>
            <a:r>
              <a:rPr lang="en-US" sz="2400" b="1" dirty="0" err="1">
                <a:solidFill>
                  <a:srgbClr val="FF0000"/>
                </a:solidFill>
              </a:rPr>
              <a:t>columnas</a:t>
            </a:r>
            <a:r>
              <a:rPr lang="en-US" sz="2400" b="1" dirty="0">
                <a:solidFill>
                  <a:srgbClr val="FF0000"/>
                </a:solidFill>
              </a:rPr>
              <a:t>: </a:t>
            </a:r>
            <a:r>
              <a:rPr lang="en-US" sz="2400" dirty="0"/>
              <a:t>Para </a:t>
            </a:r>
            <a:r>
              <a:rPr lang="en-US" sz="2400" dirty="0" err="1"/>
              <a:t>crear</a:t>
            </a:r>
            <a:r>
              <a:rPr lang="en-US" sz="2400" dirty="0"/>
              <a:t>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/>
              <a:t>tabla</a:t>
            </a:r>
            <a:r>
              <a:rPr lang="en-US" sz="2400" dirty="0"/>
              <a:t> </a:t>
            </a:r>
            <a:r>
              <a:rPr lang="en-US" sz="2400" dirty="0" err="1"/>
              <a:t>utilizaremos</a:t>
            </a:r>
            <a:r>
              <a:rPr lang="en-US" sz="2400" dirty="0"/>
              <a:t> el </a:t>
            </a:r>
            <a:r>
              <a:rPr lang="en-US" sz="2400" dirty="0" err="1"/>
              <a:t>metodo</a:t>
            </a:r>
            <a:r>
              <a:rPr lang="en-US" sz="2400" dirty="0"/>
              <a:t> </a:t>
            </a:r>
            <a:r>
              <a:rPr lang="en-US" sz="2400" b="1" dirty="0" err="1">
                <a:solidFill>
                  <a:srgbClr val="0714B7"/>
                </a:solidFill>
              </a:rPr>
              <a:t>DataFrame</a:t>
            </a:r>
            <a:r>
              <a:rPr lang="en-US" sz="2400" dirty="0"/>
              <a:t> de la </a:t>
            </a:r>
            <a:r>
              <a:rPr lang="en-US" sz="2400" dirty="0" err="1"/>
              <a:t>libreria</a:t>
            </a:r>
            <a:r>
              <a:rPr lang="en-US" sz="2400" dirty="0"/>
              <a:t> pandas</a:t>
            </a:r>
          </a:p>
          <a:p>
            <a:pPr>
              <a:spcAft>
                <a:spcPts val="1200"/>
              </a:spcAft>
            </a:pPr>
            <a:endParaRPr lang="es-PE" sz="2400" dirty="0">
              <a:latin typeface="Verdana" pitchFamily="34" charset="0"/>
              <a:ea typeface="Verdana" pitchFamily="34" charset="0"/>
            </a:endParaRPr>
          </a:p>
          <a:p>
            <a:pPr marL="457109" indent="-457109">
              <a:spcAft>
                <a:spcPts val="1200"/>
              </a:spcAft>
              <a:buAutoNum type="arabicPeriod"/>
            </a:pPr>
            <a:endParaRPr lang="es-PE" sz="24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251675" y="1968930"/>
            <a:ext cx="7414689" cy="1938992"/>
          </a:xfrm>
          <a:prstGeom prst="rect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r>
              <a:rPr lang="en-US" sz="2000" dirty="0"/>
              <a:t>import pandas as </a:t>
            </a:r>
            <a:r>
              <a:rPr lang="en-US" sz="2000" dirty="0" err="1"/>
              <a:t>pd</a:t>
            </a:r>
            <a:endParaRPr lang="en-US" sz="2000" dirty="0"/>
          </a:p>
          <a:p>
            <a:r>
              <a:rPr lang="en-US" sz="2000" b="1" dirty="0"/>
              <a:t># </a:t>
            </a:r>
            <a:r>
              <a:rPr lang="en-US" sz="2000" b="1" dirty="0" err="1"/>
              <a:t>Crea</a:t>
            </a:r>
            <a:r>
              <a:rPr lang="en-US" sz="2000" b="1" dirty="0"/>
              <a:t> </a:t>
            </a:r>
            <a:r>
              <a:rPr lang="en-US" sz="2000" b="1" dirty="0" err="1"/>
              <a:t>una</a:t>
            </a:r>
            <a:r>
              <a:rPr lang="en-US" sz="2000" b="1" dirty="0"/>
              <a:t> </a:t>
            </a:r>
            <a:r>
              <a:rPr lang="en-US" sz="2000" b="1" dirty="0" err="1"/>
              <a:t>tabla</a:t>
            </a:r>
            <a:r>
              <a:rPr lang="en-US" sz="2000" b="1" dirty="0"/>
              <a:t> con dos </a:t>
            </a:r>
            <a:r>
              <a:rPr lang="en-US" sz="2000" b="1" dirty="0" err="1"/>
              <a:t>columnas</a:t>
            </a:r>
            <a:endParaRPr lang="en-US" sz="2000" b="1" dirty="0"/>
          </a:p>
          <a:p>
            <a:r>
              <a:rPr lang="en-US" sz="2000" dirty="0"/>
              <a:t>data = [['Juan', 'Pérez'], ['</a:t>
            </a:r>
            <a:r>
              <a:rPr lang="en-US" sz="2000" dirty="0" err="1"/>
              <a:t>María</a:t>
            </a:r>
            <a:r>
              <a:rPr lang="en-US" sz="2000" dirty="0"/>
              <a:t>', 'Gómez'], ['Pedro', 'Rodríguez']]</a:t>
            </a:r>
          </a:p>
          <a:p>
            <a:r>
              <a:rPr lang="en-US" sz="2000" dirty="0" err="1"/>
              <a:t>df</a:t>
            </a:r>
            <a:r>
              <a:rPr lang="en-US" sz="2000" dirty="0"/>
              <a:t> = </a:t>
            </a:r>
            <a:r>
              <a:rPr lang="en-US" sz="2000" b="1" dirty="0" err="1">
                <a:solidFill>
                  <a:srgbClr val="0714B7"/>
                </a:solidFill>
              </a:rPr>
              <a:t>pd.DataFrame</a:t>
            </a:r>
            <a:r>
              <a:rPr lang="en-US" sz="2000" dirty="0"/>
              <a:t>(data, columns=['</a:t>
            </a:r>
            <a:r>
              <a:rPr lang="en-US" sz="2000" dirty="0" err="1"/>
              <a:t>Nombre</a:t>
            </a:r>
            <a:r>
              <a:rPr lang="en-US" sz="2000" dirty="0"/>
              <a:t>', '</a:t>
            </a:r>
            <a:r>
              <a:rPr lang="en-US" sz="2000" dirty="0" err="1"/>
              <a:t>Apellido</a:t>
            </a:r>
            <a:r>
              <a:rPr lang="en-US" sz="2000" dirty="0"/>
              <a:t>'])</a:t>
            </a:r>
          </a:p>
          <a:p>
            <a:r>
              <a:rPr lang="en-US" sz="2000" b="1" dirty="0"/>
              <a:t># </a:t>
            </a:r>
            <a:r>
              <a:rPr lang="en-US" sz="2000" b="1" dirty="0" err="1"/>
              <a:t>Imprime</a:t>
            </a:r>
            <a:r>
              <a:rPr lang="en-US" sz="2000" b="1" dirty="0"/>
              <a:t> la </a:t>
            </a:r>
            <a:r>
              <a:rPr lang="en-US" sz="2000" b="1" dirty="0" err="1"/>
              <a:t>tabla</a:t>
            </a:r>
            <a:endParaRPr lang="en-US" sz="2000" b="1" dirty="0"/>
          </a:p>
          <a:p>
            <a:r>
              <a:rPr lang="en-US" sz="2000" dirty="0"/>
              <a:t>print(</a:t>
            </a:r>
            <a:r>
              <a:rPr lang="en-US" sz="2000" dirty="0" err="1"/>
              <a:t>df</a:t>
            </a:r>
            <a:r>
              <a:rPr lang="en-US" sz="2000" dirty="0"/>
              <a:t>)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4882472" y="4772211"/>
            <a:ext cx="1067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s-PE" b="1" dirty="0">
                <a:latin typeface="Verdana" pitchFamily="34" charset="0"/>
                <a:ea typeface="Verdana" pitchFamily="34" charset="0"/>
              </a:rPr>
              <a:t>Salida: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540" y="4231410"/>
            <a:ext cx="3385513" cy="145093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955884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27082" y="336206"/>
            <a:ext cx="114466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4.2 </a:t>
            </a:r>
            <a:r>
              <a:rPr lang="en-US" sz="2400" b="1" dirty="0" err="1">
                <a:solidFill>
                  <a:srgbClr val="FF0000"/>
                </a:solidFill>
              </a:rPr>
              <a:t>seleccionar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una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columna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específica</a:t>
            </a:r>
            <a:r>
              <a:rPr lang="en-US" sz="2400" b="1" dirty="0">
                <a:solidFill>
                  <a:srgbClr val="FF0000"/>
                </a:solidFill>
              </a:rPr>
              <a:t> de </a:t>
            </a:r>
            <a:r>
              <a:rPr lang="en-US" sz="2400" b="1" dirty="0" err="1">
                <a:solidFill>
                  <a:srgbClr val="FF0000"/>
                </a:solidFill>
              </a:rPr>
              <a:t>una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tabla</a:t>
            </a:r>
            <a:r>
              <a:rPr lang="en-US" sz="2400" b="1" dirty="0">
                <a:solidFill>
                  <a:srgbClr val="FF0000"/>
                </a:solidFill>
              </a:rPr>
              <a:t>, se </a:t>
            </a:r>
            <a:r>
              <a:rPr lang="en-US" sz="2400" b="1" dirty="0" err="1">
                <a:solidFill>
                  <a:srgbClr val="FF0000"/>
                </a:solidFill>
              </a:rPr>
              <a:t>puede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utilizar</a:t>
            </a:r>
            <a:r>
              <a:rPr lang="en-US" sz="2400" b="1" dirty="0">
                <a:solidFill>
                  <a:srgbClr val="FF0000"/>
                </a:solidFill>
              </a:rPr>
              <a:t> el </a:t>
            </a:r>
            <a:r>
              <a:rPr lang="en-US" sz="2400" b="1" dirty="0" err="1">
                <a:solidFill>
                  <a:srgbClr val="FF0000"/>
                </a:solidFill>
              </a:rPr>
              <a:t>operador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endParaRPr lang="es-PE" sz="2400" dirty="0">
              <a:latin typeface="Verdana" pitchFamily="34" charset="0"/>
              <a:ea typeface="Verdana" pitchFamily="34" charset="0"/>
            </a:endParaRPr>
          </a:p>
          <a:p>
            <a:pPr marL="457109" indent="-457109">
              <a:spcAft>
                <a:spcPts val="1200"/>
              </a:spcAft>
              <a:buAutoNum type="arabicPeriod"/>
            </a:pPr>
            <a:endParaRPr lang="es-PE" sz="24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721605" y="1433445"/>
            <a:ext cx="7414689" cy="2308324"/>
          </a:xfrm>
          <a:prstGeom prst="rect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r>
              <a:rPr lang="en-US" dirty="0"/>
              <a:t>import pandas as </a:t>
            </a:r>
            <a:r>
              <a:rPr lang="en-US" dirty="0" err="1"/>
              <a:t>pd</a:t>
            </a:r>
            <a:endParaRPr lang="en-US" dirty="0"/>
          </a:p>
          <a:p>
            <a:r>
              <a:rPr lang="en-US" b="1" dirty="0"/>
              <a:t># </a:t>
            </a:r>
            <a:r>
              <a:rPr lang="en-US" b="1" dirty="0" err="1"/>
              <a:t>Crea</a:t>
            </a:r>
            <a:r>
              <a:rPr lang="en-US" b="1" dirty="0"/>
              <a:t> </a:t>
            </a:r>
            <a:r>
              <a:rPr lang="en-US" b="1" dirty="0" err="1"/>
              <a:t>una</a:t>
            </a:r>
            <a:r>
              <a:rPr lang="en-US" b="1" dirty="0"/>
              <a:t> </a:t>
            </a:r>
            <a:r>
              <a:rPr lang="en-US" b="1" dirty="0" err="1"/>
              <a:t>tabla</a:t>
            </a:r>
            <a:r>
              <a:rPr lang="en-US" b="1" dirty="0"/>
              <a:t> con dos </a:t>
            </a:r>
            <a:r>
              <a:rPr lang="en-US" b="1" dirty="0" err="1"/>
              <a:t>columnas</a:t>
            </a:r>
            <a:endParaRPr lang="en-US" b="1" dirty="0"/>
          </a:p>
          <a:p>
            <a:r>
              <a:rPr lang="en-US" dirty="0"/>
              <a:t>data = [['Juan', 'Pérez'], ['</a:t>
            </a:r>
            <a:r>
              <a:rPr lang="en-US" dirty="0" err="1"/>
              <a:t>María</a:t>
            </a:r>
            <a:r>
              <a:rPr lang="en-US" dirty="0"/>
              <a:t>', 'Gómez'], ['Pedro', 'Rodríguez']]</a:t>
            </a:r>
          </a:p>
          <a:p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pd.DataFrame</a:t>
            </a:r>
            <a:r>
              <a:rPr lang="en-US" dirty="0"/>
              <a:t>(data, columns=['</a:t>
            </a:r>
            <a:r>
              <a:rPr lang="en-US" dirty="0" err="1"/>
              <a:t>Nombre</a:t>
            </a:r>
            <a:r>
              <a:rPr lang="en-US" dirty="0"/>
              <a:t>', '</a:t>
            </a:r>
            <a:r>
              <a:rPr lang="en-US" dirty="0" err="1"/>
              <a:t>Apellido</a:t>
            </a:r>
            <a:r>
              <a:rPr lang="en-US" dirty="0"/>
              <a:t>'])</a:t>
            </a:r>
          </a:p>
          <a:p>
            <a:r>
              <a:rPr lang="en-US" b="1" dirty="0"/>
              <a:t># </a:t>
            </a:r>
            <a:r>
              <a:rPr lang="en-US" b="1" dirty="0" err="1"/>
              <a:t>Selecciona</a:t>
            </a:r>
            <a:r>
              <a:rPr lang="en-US" b="1" dirty="0"/>
              <a:t> la </a:t>
            </a:r>
            <a:r>
              <a:rPr lang="en-US" b="1" dirty="0" err="1"/>
              <a:t>columna</a:t>
            </a:r>
            <a:r>
              <a:rPr lang="en-US" b="1" dirty="0"/>
              <a:t> '</a:t>
            </a:r>
            <a:r>
              <a:rPr lang="en-US" b="1" dirty="0" err="1"/>
              <a:t>Nombre</a:t>
            </a:r>
            <a:r>
              <a:rPr lang="en-US" b="1" dirty="0"/>
              <a:t>'</a:t>
            </a:r>
          </a:p>
          <a:p>
            <a:r>
              <a:rPr lang="en-US" dirty="0" err="1"/>
              <a:t>nombres</a:t>
            </a:r>
            <a:r>
              <a:rPr lang="en-US" dirty="0"/>
              <a:t> </a:t>
            </a:r>
            <a:r>
              <a:rPr lang="en-US" b="1" dirty="0">
                <a:solidFill>
                  <a:srgbClr val="0714B7"/>
                </a:solidFill>
              </a:rPr>
              <a:t>= </a:t>
            </a:r>
            <a:r>
              <a:rPr lang="en-US" b="1" dirty="0" err="1">
                <a:solidFill>
                  <a:srgbClr val="0714B7"/>
                </a:solidFill>
              </a:rPr>
              <a:t>df</a:t>
            </a:r>
            <a:r>
              <a:rPr lang="en-US" b="1" dirty="0">
                <a:solidFill>
                  <a:srgbClr val="0714B7"/>
                </a:solidFill>
              </a:rPr>
              <a:t>['</a:t>
            </a:r>
            <a:r>
              <a:rPr lang="en-US" b="1" dirty="0" err="1">
                <a:solidFill>
                  <a:srgbClr val="0714B7"/>
                </a:solidFill>
              </a:rPr>
              <a:t>Nombre</a:t>
            </a:r>
            <a:r>
              <a:rPr lang="en-US" b="1" dirty="0">
                <a:solidFill>
                  <a:srgbClr val="0714B7"/>
                </a:solidFill>
              </a:rPr>
              <a:t>']</a:t>
            </a:r>
          </a:p>
          <a:p>
            <a:r>
              <a:rPr lang="en-US" b="1" dirty="0"/>
              <a:t># </a:t>
            </a:r>
            <a:r>
              <a:rPr lang="en-US" b="1" dirty="0" err="1"/>
              <a:t>Imprime</a:t>
            </a:r>
            <a:r>
              <a:rPr lang="en-US" b="1" dirty="0"/>
              <a:t> la </a:t>
            </a:r>
            <a:r>
              <a:rPr lang="en-US" b="1" dirty="0" err="1"/>
              <a:t>columna</a:t>
            </a:r>
            <a:r>
              <a:rPr lang="en-US" b="1" dirty="0"/>
              <a:t> </a:t>
            </a:r>
            <a:r>
              <a:rPr lang="en-US" b="1" dirty="0" err="1"/>
              <a:t>seleccionada</a:t>
            </a:r>
            <a:endParaRPr lang="en-US" b="1" dirty="0"/>
          </a:p>
          <a:p>
            <a:r>
              <a:rPr lang="en-US" dirty="0"/>
              <a:t>print(</a:t>
            </a:r>
            <a:r>
              <a:rPr lang="en-US" dirty="0" err="1"/>
              <a:t>nombres</a:t>
            </a:r>
            <a:r>
              <a:rPr lang="en-US" dirty="0"/>
              <a:t>)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673" y="4903549"/>
            <a:ext cx="4680265" cy="118001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882" y="1933798"/>
            <a:ext cx="3051109" cy="130761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CuadroTexto 7"/>
          <p:cNvSpPr txBox="1"/>
          <p:nvPr/>
        </p:nvSpPr>
        <p:spPr>
          <a:xfrm>
            <a:off x="9264234" y="1433445"/>
            <a:ext cx="180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Tabla</a:t>
            </a:r>
            <a:r>
              <a:rPr lang="en-US" b="1" dirty="0"/>
              <a:t>: data</a:t>
            </a:r>
          </a:p>
        </p:txBody>
      </p:sp>
      <p:sp>
        <p:nvSpPr>
          <p:cNvPr id="9" name="Rectángulo 8"/>
          <p:cNvSpPr/>
          <p:nvPr/>
        </p:nvSpPr>
        <p:spPr>
          <a:xfrm>
            <a:off x="5031761" y="5210750"/>
            <a:ext cx="1067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s-PE" b="1" dirty="0">
                <a:latin typeface="Verdana" pitchFamily="34" charset="0"/>
                <a:ea typeface="Verdana" pitchFamily="34" charset="0"/>
              </a:rPr>
              <a:t>Salida:</a:t>
            </a:r>
          </a:p>
        </p:txBody>
      </p:sp>
    </p:spTree>
    <p:extLst>
      <p:ext uri="{BB962C8B-B14F-4D97-AF65-F5344CB8AC3E}">
        <p14:creationId xmlns:p14="http://schemas.microsoft.com/office/powerpoint/2010/main" val="744216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27082" y="336206"/>
            <a:ext cx="1144662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4.3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Filtrar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datos</a:t>
            </a:r>
            <a:r>
              <a:rPr lang="en-US" sz="2000" b="1" dirty="0">
                <a:solidFill>
                  <a:srgbClr val="FF0000"/>
                </a:solidFill>
              </a:rPr>
              <a:t> con </a:t>
            </a:r>
            <a:r>
              <a:rPr lang="en-US" sz="2000" b="1" dirty="0" err="1">
                <a:solidFill>
                  <a:srgbClr val="0714B7"/>
                </a:solidFill>
              </a:rPr>
              <a:t>loc</a:t>
            </a:r>
            <a:r>
              <a:rPr lang="en-US" sz="2000" b="1" dirty="0">
                <a:solidFill>
                  <a:srgbClr val="FF0000"/>
                </a:solidFill>
              </a:rPr>
              <a:t>: </a:t>
            </a:r>
            <a:endParaRPr lang="es-PE" sz="2400" dirty="0">
              <a:latin typeface="Verdana" pitchFamily="34" charset="0"/>
              <a:ea typeface="Verdana" pitchFamily="34" charset="0"/>
            </a:endParaRPr>
          </a:p>
          <a:p>
            <a:pPr marL="457109" indent="-457109">
              <a:spcAft>
                <a:spcPts val="1200"/>
              </a:spcAft>
              <a:buAutoNum type="arabicPeriod"/>
            </a:pPr>
            <a:endParaRPr lang="es-PE" sz="24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71729" y="3363427"/>
            <a:ext cx="7414689" cy="923330"/>
          </a:xfrm>
          <a:prstGeom prst="rect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b="1" dirty="0"/>
              <a:t># </a:t>
            </a:r>
            <a:r>
              <a:rPr lang="en-US" b="1" dirty="0" err="1"/>
              <a:t>Filtra</a:t>
            </a:r>
            <a:r>
              <a:rPr lang="en-US" b="1" dirty="0"/>
              <a:t> las </a:t>
            </a:r>
            <a:r>
              <a:rPr lang="en-US" b="1" dirty="0" err="1"/>
              <a:t>filas</a:t>
            </a:r>
            <a:r>
              <a:rPr lang="en-US" b="1" dirty="0"/>
              <a:t> </a:t>
            </a:r>
            <a:r>
              <a:rPr lang="en-US" b="1" dirty="0" err="1"/>
              <a:t>donde</a:t>
            </a:r>
            <a:r>
              <a:rPr lang="en-US" b="1" dirty="0"/>
              <a:t> la </a:t>
            </a:r>
            <a:r>
              <a:rPr lang="en-US" b="1" dirty="0" err="1"/>
              <a:t>edad</a:t>
            </a:r>
            <a:r>
              <a:rPr lang="en-US" b="1" dirty="0"/>
              <a:t> </a:t>
            </a:r>
            <a:r>
              <a:rPr lang="en-US" b="1" dirty="0" err="1"/>
              <a:t>es</a:t>
            </a:r>
            <a:r>
              <a:rPr lang="en-US" b="1" dirty="0"/>
              <a:t> mayor o </a:t>
            </a:r>
            <a:r>
              <a:rPr lang="en-US" b="1" dirty="0" err="1"/>
              <a:t>igual</a:t>
            </a:r>
            <a:r>
              <a:rPr lang="en-US" b="1" dirty="0"/>
              <a:t> a 28</a:t>
            </a:r>
          </a:p>
          <a:p>
            <a:r>
              <a:rPr lang="en-US" dirty="0" err="1"/>
              <a:t>filtro_edad</a:t>
            </a:r>
            <a:r>
              <a:rPr lang="en-US" dirty="0"/>
              <a:t> = </a:t>
            </a:r>
            <a:r>
              <a:rPr lang="en-US" dirty="0" err="1"/>
              <a:t>data.</a:t>
            </a:r>
            <a:r>
              <a:rPr lang="en-US" b="1" dirty="0" err="1">
                <a:solidFill>
                  <a:srgbClr val="0714B7"/>
                </a:solidFill>
              </a:rPr>
              <a:t>loc</a:t>
            </a:r>
            <a:r>
              <a:rPr lang="en-US" dirty="0"/>
              <a:t>[data['</a:t>
            </a:r>
            <a:r>
              <a:rPr lang="en-US" dirty="0" err="1"/>
              <a:t>Edad</a:t>
            </a:r>
            <a:r>
              <a:rPr lang="en-US" dirty="0"/>
              <a:t>'] &gt;= 28]</a:t>
            </a:r>
          </a:p>
        </p:txBody>
      </p:sp>
      <p:sp>
        <p:nvSpPr>
          <p:cNvPr id="9" name="Rectángulo 8"/>
          <p:cNvSpPr/>
          <p:nvPr/>
        </p:nvSpPr>
        <p:spPr>
          <a:xfrm>
            <a:off x="3286938" y="5021376"/>
            <a:ext cx="1067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s-PE" b="1" dirty="0">
                <a:latin typeface="Verdana" pitchFamily="34" charset="0"/>
                <a:ea typeface="Verdana" pitchFamily="34" charset="0"/>
              </a:rPr>
              <a:t>Salida: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6176714" y="760551"/>
            <a:ext cx="180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Tabla</a:t>
            </a:r>
            <a:r>
              <a:rPr lang="en-US" b="1" dirty="0"/>
              <a:t>: </a:t>
            </a:r>
            <a:r>
              <a:rPr lang="en-US" b="1" dirty="0" err="1"/>
              <a:t>datos</a:t>
            </a:r>
            <a:endParaRPr lang="en-US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388" y="1237271"/>
            <a:ext cx="4814871" cy="160495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388" y="4578811"/>
            <a:ext cx="5163910" cy="140833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0677505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27082" y="336206"/>
            <a:ext cx="1144662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4.4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Filtrar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datos</a:t>
            </a:r>
            <a:r>
              <a:rPr lang="en-US" sz="2000" b="1" dirty="0">
                <a:solidFill>
                  <a:srgbClr val="FF0000"/>
                </a:solidFill>
              </a:rPr>
              <a:t> con sin </a:t>
            </a:r>
            <a:r>
              <a:rPr lang="en-US" sz="2000" b="1" dirty="0" err="1">
                <a:solidFill>
                  <a:srgbClr val="FF0000"/>
                </a:solidFill>
              </a:rPr>
              <a:t>loc</a:t>
            </a:r>
            <a:r>
              <a:rPr lang="en-US" sz="2000" b="1" dirty="0">
                <a:solidFill>
                  <a:srgbClr val="FF0000"/>
                </a:solidFill>
              </a:rPr>
              <a:t>: </a:t>
            </a:r>
            <a:endParaRPr lang="es-PE" sz="2400" dirty="0">
              <a:latin typeface="Verdana" pitchFamily="34" charset="0"/>
              <a:ea typeface="Verdana" pitchFamily="34" charset="0"/>
            </a:endParaRPr>
          </a:p>
          <a:p>
            <a:pPr marL="457109" indent="-457109">
              <a:spcAft>
                <a:spcPts val="1200"/>
              </a:spcAft>
              <a:buAutoNum type="arabicPeriod"/>
            </a:pPr>
            <a:endParaRPr lang="es-PE" sz="24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62398" y="3189407"/>
            <a:ext cx="7414689" cy="1200329"/>
          </a:xfrm>
          <a:prstGeom prst="rect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b="1" dirty="0"/>
              <a:t># </a:t>
            </a:r>
            <a:r>
              <a:rPr lang="en-US" b="1" dirty="0" err="1"/>
              <a:t>Filtra</a:t>
            </a:r>
            <a:r>
              <a:rPr lang="en-US" b="1" dirty="0"/>
              <a:t> las </a:t>
            </a:r>
            <a:r>
              <a:rPr lang="en-US" b="1" dirty="0" err="1"/>
              <a:t>filas</a:t>
            </a:r>
            <a:r>
              <a:rPr lang="en-US" b="1" dirty="0"/>
              <a:t> </a:t>
            </a:r>
            <a:r>
              <a:rPr lang="en-US" b="1" dirty="0" err="1"/>
              <a:t>donde</a:t>
            </a:r>
            <a:r>
              <a:rPr lang="en-US" b="1" dirty="0"/>
              <a:t> la </a:t>
            </a:r>
            <a:r>
              <a:rPr lang="en-US" b="1" dirty="0" err="1"/>
              <a:t>edad</a:t>
            </a:r>
            <a:r>
              <a:rPr lang="en-US" b="1" dirty="0"/>
              <a:t> </a:t>
            </a:r>
            <a:r>
              <a:rPr lang="en-US" b="1" dirty="0" err="1"/>
              <a:t>es</a:t>
            </a:r>
            <a:r>
              <a:rPr lang="en-US" b="1" dirty="0"/>
              <a:t> mayor o </a:t>
            </a:r>
            <a:r>
              <a:rPr lang="en-US" b="1" dirty="0" err="1"/>
              <a:t>igual</a:t>
            </a:r>
            <a:r>
              <a:rPr lang="en-US" b="1" dirty="0"/>
              <a:t> a 28</a:t>
            </a:r>
          </a:p>
          <a:p>
            <a:r>
              <a:rPr lang="en-US" dirty="0"/>
              <a:t>filtro_edad2 = </a:t>
            </a:r>
            <a:r>
              <a:rPr lang="en-US" b="1" dirty="0">
                <a:solidFill>
                  <a:srgbClr val="0714B7"/>
                </a:solidFill>
              </a:rPr>
              <a:t>data[data['</a:t>
            </a:r>
            <a:r>
              <a:rPr lang="en-US" b="1" dirty="0" err="1">
                <a:solidFill>
                  <a:srgbClr val="0714B7"/>
                </a:solidFill>
              </a:rPr>
              <a:t>Edad</a:t>
            </a:r>
            <a:r>
              <a:rPr lang="en-US" b="1" dirty="0">
                <a:solidFill>
                  <a:srgbClr val="0714B7"/>
                </a:solidFill>
              </a:rPr>
              <a:t>'] &gt;= 28]</a:t>
            </a:r>
          </a:p>
          <a:p>
            <a:r>
              <a:rPr lang="en-US" dirty="0"/>
              <a:t>print(filtro_edad2)</a:t>
            </a:r>
          </a:p>
        </p:txBody>
      </p:sp>
      <p:sp>
        <p:nvSpPr>
          <p:cNvPr id="9" name="Rectángulo 8"/>
          <p:cNvSpPr/>
          <p:nvPr/>
        </p:nvSpPr>
        <p:spPr>
          <a:xfrm>
            <a:off x="3286938" y="5021376"/>
            <a:ext cx="1067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s-PE" b="1" dirty="0">
                <a:latin typeface="Verdana" pitchFamily="34" charset="0"/>
                <a:ea typeface="Verdana" pitchFamily="34" charset="0"/>
              </a:rPr>
              <a:t>Salida: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6604234" y="694350"/>
            <a:ext cx="94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Tabla</a:t>
            </a:r>
            <a:endParaRPr lang="en-US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388" y="1237271"/>
            <a:ext cx="4814871" cy="160495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388" y="4821407"/>
            <a:ext cx="5163910" cy="140833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9430647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2D914F-FC6F-CA3F-7716-6AC503AF0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500" dirty="0"/>
              <a:t>CONTENIDO</a:t>
            </a:r>
            <a:endParaRPr lang="es-PE" sz="25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EFF464-086D-9D2E-A8E1-9CFFACEDC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357188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-MX" dirty="0"/>
              <a:t>Base de Datos</a:t>
            </a:r>
          </a:p>
          <a:p>
            <a:pPr marL="893763" indent="-536575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s-MX" dirty="0"/>
              <a:t>Tipos (Tablas Simples / Relacionales)</a:t>
            </a:r>
          </a:p>
          <a:p>
            <a:pPr marL="893763" indent="-536575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s-MX" dirty="0">
                <a:solidFill>
                  <a:schemeClr val="tx1"/>
                </a:solidFill>
              </a:rPr>
              <a:t>Lectura de Datos</a:t>
            </a:r>
          </a:p>
          <a:p>
            <a:pPr marL="893763" indent="-536575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s-MX" dirty="0"/>
              <a:t>Manipulación de datos en la Tabla</a:t>
            </a:r>
          </a:p>
          <a:p>
            <a:pPr marL="893763" indent="-536575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s-MX" dirty="0"/>
              <a:t>Creación de una Tabla con Data </a:t>
            </a:r>
            <a:r>
              <a:rPr lang="es-MX" dirty="0" err="1"/>
              <a:t>Frame</a:t>
            </a:r>
            <a:endParaRPr lang="es-MX" dirty="0"/>
          </a:p>
          <a:p>
            <a:pPr marL="893763" indent="-536575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s-MX" b="1" dirty="0">
                <a:solidFill>
                  <a:srgbClr val="FF0000"/>
                </a:solidFill>
              </a:rPr>
              <a:t>Guardar una Tabla </a:t>
            </a:r>
          </a:p>
          <a:p>
            <a:pPr marL="357188" indent="0">
              <a:spcBef>
                <a:spcPts val="1200"/>
              </a:spcBef>
              <a:spcAft>
                <a:spcPts val="1200"/>
              </a:spcAft>
              <a:buNone/>
            </a:pPr>
            <a:endParaRPr lang="es-MX" dirty="0"/>
          </a:p>
        </p:txBody>
      </p:sp>
      <p:sp>
        <p:nvSpPr>
          <p:cNvPr id="15" name="Marcador de número de diapositiva 3">
            <a:extLst>
              <a:ext uri="{FF2B5EF4-FFF2-40B4-BE49-F238E27FC236}">
                <a16:creationId xmlns:a16="http://schemas.microsoft.com/office/drawing/2014/main" id="{3D3F4A4E-6996-9EEB-3A5E-177373A05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F2A0-DF61-4D8C-ABE5-155287456785}" type="slidenum">
              <a:rPr lang="es-PE" smtClean="0"/>
              <a:pPr/>
              <a:t>26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61200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27082" y="336206"/>
            <a:ext cx="1144662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5. </a:t>
            </a:r>
            <a:r>
              <a:rPr lang="en-US" sz="2000" b="1" dirty="0" err="1">
                <a:solidFill>
                  <a:srgbClr val="FF0000"/>
                </a:solidFill>
              </a:rPr>
              <a:t>Guardar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una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tabla</a:t>
            </a:r>
            <a:r>
              <a:rPr lang="en-US" sz="2000" b="1" dirty="0">
                <a:solidFill>
                  <a:srgbClr val="FF0000"/>
                </a:solidFill>
              </a:rPr>
              <a:t> (</a:t>
            </a:r>
            <a:r>
              <a:rPr lang="en-US" sz="2000" b="1" dirty="0">
                <a:solidFill>
                  <a:srgbClr val="0714B7"/>
                </a:solidFill>
              </a:rPr>
              <a:t>writer</a:t>
            </a:r>
            <a:r>
              <a:rPr lang="en-US" sz="2000" b="1" dirty="0">
                <a:solidFill>
                  <a:srgbClr val="FF0000"/>
                </a:solidFill>
              </a:rPr>
              <a:t>), un </a:t>
            </a:r>
            <a:r>
              <a:rPr lang="en-US" sz="2000" b="1" dirty="0" err="1">
                <a:solidFill>
                  <a:srgbClr val="FF0000"/>
                </a:solidFill>
              </a:rPr>
              <a:t>dataFrame</a:t>
            </a:r>
            <a:endParaRPr lang="es-PE" sz="2400" dirty="0">
              <a:latin typeface="Verdana" pitchFamily="34" charset="0"/>
              <a:ea typeface="Verdana" pitchFamily="34" charset="0"/>
            </a:endParaRPr>
          </a:p>
          <a:p>
            <a:pPr marL="457109" indent="-457109">
              <a:spcAft>
                <a:spcPts val="1200"/>
              </a:spcAft>
              <a:buAutoNum type="arabicPeriod"/>
            </a:pPr>
            <a:endParaRPr lang="es-PE" sz="24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29719" y="909492"/>
            <a:ext cx="11072580" cy="4524315"/>
          </a:xfrm>
          <a:prstGeom prst="rect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r>
              <a:rPr lang="en-US" dirty="0"/>
              <a:t>import csv</a:t>
            </a:r>
          </a:p>
          <a:p>
            <a:r>
              <a:rPr lang="en-US" b="1" dirty="0"/>
              <a:t># </a:t>
            </a:r>
            <a:r>
              <a:rPr lang="en-US" b="1" dirty="0" err="1"/>
              <a:t>Abre</a:t>
            </a:r>
            <a:r>
              <a:rPr lang="en-US" b="1" dirty="0"/>
              <a:t> un </a:t>
            </a:r>
            <a:r>
              <a:rPr lang="en-US" b="1" dirty="0" err="1"/>
              <a:t>archivo</a:t>
            </a:r>
            <a:r>
              <a:rPr lang="en-US" b="1" dirty="0"/>
              <a:t> CSV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modo</a:t>
            </a:r>
            <a:r>
              <a:rPr lang="en-US" b="1" dirty="0"/>
              <a:t> </a:t>
            </a:r>
            <a:r>
              <a:rPr lang="en-US" b="1" dirty="0" err="1"/>
              <a:t>escritura</a:t>
            </a:r>
            <a:endParaRPr lang="en-US" b="1" dirty="0"/>
          </a:p>
          <a:p>
            <a:r>
              <a:rPr lang="en-US" dirty="0"/>
              <a:t>with open('C:/ciclo_UP_2023_1_/</a:t>
            </a:r>
            <a:r>
              <a:rPr lang="en-US" dirty="0" err="1"/>
              <a:t>Herramientas_Python</a:t>
            </a:r>
            <a:r>
              <a:rPr lang="en-US" dirty="0"/>
              <a:t>_/</a:t>
            </a:r>
            <a:r>
              <a:rPr lang="en-US" dirty="0" err="1"/>
              <a:t>diapositivas_clases</a:t>
            </a:r>
            <a:r>
              <a:rPr lang="en-US" dirty="0"/>
              <a:t>_/</a:t>
            </a:r>
            <a:r>
              <a:rPr lang="en-US" dirty="0" err="1"/>
              <a:t>datosTablas</a:t>
            </a:r>
            <a:r>
              <a:rPr lang="en-US" dirty="0"/>
              <a:t>_/prueba1.csv', mode='w', </a:t>
            </a:r>
          </a:p>
          <a:p>
            <a:r>
              <a:rPr lang="en-US" dirty="0"/>
              <a:t>newline='') as file:</a:t>
            </a:r>
          </a:p>
          <a:p>
            <a:r>
              <a:rPr lang="en-US" dirty="0"/>
              <a:t>    </a:t>
            </a:r>
            <a:r>
              <a:rPr lang="en-US" b="1" dirty="0"/>
              <a:t># </a:t>
            </a:r>
            <a:r>
              <a:rPr lang="en-US" b="1" dirty="0" err="1"/>
              <a:t>Crea</a:t>
            </a:r>
            <a:r>
              <a:rPr lang="en-US" b="1" dirty="0"/>
              <a:t> un </a:t>
            </a:r>
            <a:r>
              <a:rPr lang="en-US" b="1" dirty="0" err="1"/>
              <a:t>objeto</a:t>
            </a:r>
            <a:r>
              <a:rPr lang="en-US" b="1" dirty="0"/>
              <a:t> writer con el </a:t>
            </a:r>
            <a:r>
              <a:rPr lang="en-US" b="1" dirty="0" err="1"/>
              <a:t>delimitador</a:t>
            </a:r>
            <a:r>
              <a:rPr lang="en-US" b="1" dirty="0"/>
              <a:t> ';'</a:t>
            </a:r>
          </a:p>
          <a:p>
            <a:r>
              <a:rPr lang="en-US" dirty="0"/>
              <a:t>    writer = </a:t>
            </a:r>
            <a:r>
              <a:rPr lang="en-US" dirty="0" err="1"/>
              <a:t>csv.writer</a:t>
            </a:r>
            <a:r>
              <a:rPr lang="en-US" dirty="0"/>
              <a:t>(file, delimiter=',')</a:t>
            </a:r>
          </a:p>
          <a:p>
            <a:r>
              <a:rPr lang="en-US" dirty="0"/>
              <a:t>    </a:t>
            </a:r>
            <a:r>
              <a:rPr lang="en-US" b="1" dirty="0"/>
              <a:t># Escribe </a:t>
            </a:r>
            <a:r>
              <a:rPr lang="en-US" b="1" dirty="0" err="1"/>
              <a:t>una</a:t>
            </a:r>
            <a:r>
              <a:rPr lang="en-US" b="1" dirty="0"/>
              <a:t> fila </a:t>
            </a:r>
            <a:r>
              <a:rPr lang="en-US" b="1" dirty="0" err="1"/>
              <a:t>en</a:t>
            </a:r>
            <a:r>
              <a:rPr lang="en-US" b="1" dirty="0"/>
              <a:t> el </a:t>
            </a:r>
            <a:r>
              <a:rPr lang="en-US" b="1" dirty="0" err="1"/>
              <a:t>archivo</a:t>
            </a:r>
            <a:r>
              <a:rPr lang="en-US" b="1" dirty="0"/>
              <a:t> CSV</a:t>
            </a:r>
          </a:p>
          <a:p>
            <a:r>
              <a:rPr lang="en-US" dirty="0"/>
              <a:t>    </a:t>
            </a:r>
            <a:r>
              <a:rPr lang="en-US" dirty="0" err="1"/>
              <a:t>writer.writerow</a:t>
            </a:r>
            <a:r>
              <a:rPr lang="en-US" dirty="0"/>
              <a:t>(['</a:t>
            </a:r>
            <a:r>
              <a:rPr lang="en-US" dirty="0" err="1"/>
              <a:t>Nombre</a:t>
            </a:r>
            <a:r>
              <a:rPr lang="en-US" dirty="0"/>
              <a:t>', '</a:t>
            </a:r>
            <a:r>
              <a:rPr lang="en-US" dirty="0" err="1"/>
              <a:t>Apellido</a:t>
            </a:r>
            <a:r>
              <a:rPr lang="en-US" dirty="0"/>
              <a:t>', '</a:t>
            </a:r>
            <a:r>
              <a:rPr lang="en-US" dirty="0" err="1"/>
              <a:t>Edad</a:t>
            </a:r>
            <a:r>
              <a:rPr lang="en-US" dirty="0"/>
              <a:t>'])</a:t>
            </a:r>
          </a:p>
          <a:p>
            <a:r>
              <a:rPr lang="en-US" dirty="0"/>
              <a:t>    </a:t>
            </a:r>
            <a:r>
              <a:rPr lang="en-US" b="1" dirty="0"/>
              <a:t># Escribe </a:t>
            </a:r>
            <a:r>
              <a:rPr lang="en-US" b="1" dirty="0" err="1"/>
              <a:t>varias</a:t>
            </a:r>
            <a:r>
              <a:rPr lang="en-US" b="1" dirty="0"/>
              <a:t> </a:t>
            </a:r>
            <a:r>
              <a:rPr lang="en-US" b="1" dirty="0" err="1"/>
              <a:t>filas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el </a:t>
            </a:r>
            <a:r>
              <a:rPr lang="en-US" b="1" dirty="0" err="1"/>
              <a:t>archivo</a:t>
            </a:r>
            <a:r>
              <a:rPr lang="en-US" b="1" dirty="0"/>
              <a:t> CSV</a:t>
            </a:r>
          </a:p>
          <a:p>
            <a:r>
              <a:rPr lang="en-US" dirty="0"/>
              <a:t>    </a:t>
            </a:r>
            <a:r>
              <a:rPr lang="en-US" b="1" dirty="0" err="1">
                <a:solidFill>
                  <a:srgbClr val="0714B7"/>
                </a:solidFill>
              </a:rPr>
              <a:t>writer.writerow</a:t>
            </a:r>
            <a:r>
              <a:rPr lang="en-US" dirty="0"/>
              <a:t>(['Juan', 'Pérez', 25])</a:t>
            </a:r>
          </a:p>
          <a:p>
            <a:r>
              <a:rPr lang="en-US" dirty="0"/>
              <a:t>    </a:t>
            </a:r>
            <a:r>
              <a:rPr lang="en-US" b="1" dirty="0" err="1">
                <a:solidFill>
                  <a:srgbClr val="0714B7"/>
                </a:solidFill>
              </a:rPr>
              <a:t>writer.writerow</a:t>
            </a:r>
            <a:r>
              <a:rPr lang="en-US" dirty="0"/>
              <a:t>(['</a:t>
            </a:r>
            <a:r>
              <a:rPr lang="en-US" dirty="0" err="1"/>
              <a:t>María</a:t>
            </a:r>
            <a:r>
              <a:rPr lang="en-US" dirty="0"/>
              <a:t>', 'Gómez', 30])</a:t>
            </a:r>
          </a:p>
          <a:p>
            <a:r>
              <a:rPr lang="en-US" dirty="0"/>
              <a:t>    </a:t>
            </a:r>
            <a:r>
              <a:rPr lang="en-US" b="1" dirty="0" err="1">
                <a:solidFill>
                  <a:srgbClr val="0714B7"/>
                </a:solidFill>
              </a:rPr>
              <a:t>writer.writerow</a:t>
            </a:r>
            <a:r>
              <a:rPr lang="en-US" dirty="0"/>
              <a:t>(['Pedro', 'Rodríguez', 40])</a:t>
            </a:r>
          </a:p>
          <a:p>
            <a:r>
              <a:rPr lang="en-US" dirty="0"/>
              <a:t>    </a:t>
            </a:r>
            <a:r>
              <a:rPr lang="en-US" b="1" dirty="0" err="1">
                <a:solidFill>
                  <a:srgbClr val="0714B7"/>
                </a:solidFill>
              </a:rPr>
              <a:t>writer.writerow</a:t>
            </a:r>
            <a:r>
              <a:rPr lang="en-US" dirty="0"/>
              <a:t>(['</a:t>
            </a:r>
            <a:r>
              <a:rPr lang="en-US" dirty="0" err="1"/>
              <a:t>Oslin</a:t>
            </a:r>
            <a:r>
              <a:rPr lang="en-US" dirty="0"/>
              <a:t>', 'Roque', 35])</a:t>
            </a:r>
          </a:p>
          <a:p>
            <a:r>
              <a:rPr lang="en-US" dirty="0"/>
              <a:t>    </a:t>
            </a:r>
          </a:p>
          <a:p>
            <a:r>
              <a:rPr lang="en-US" b="1" dirty="0"/>
              <a:t># Cierra el </a:t>
            </a:r>
            <a:r>
              <a:rPr lang="en-US" b="1" dirty="0" err="1"/>
              <a:t>archivo</a:t>
            </a:r>
            <a:r>
              <a:rPr lang="en-US" b="1" dirty="0"/>
              <a:t> CSV</a:t>
            </a:r>
          </a:p>
          <a:p>
            <a:r>
              <a:rPr lang="en-US" dirty="0" err="1"/>
              <a:t>file.close</a:t>
            </a:r>
            <a:r>
              <a:rPr lang="en-US" dirty="0"/>
              <a:t>()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714" y="4825290"/>
            <a:ext cx="4191000" cy="14001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Rectángulo 5"/>
          <p:cNvSpPr/>
          <p:nvPr/>
        </p:nvSpPr>
        <p:spPr>
          <a:xfrm>
            <a:off x="4882472" y="5433807"/>
            <a:ext cx="1067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s-PE" b="1" dirty="0">
                <a:latin typeface="Verdana" pitchFamily="34" charset="0"/>
                <a:ea typeface="Verdana" pitchFamily="34" charset="0"/>
              </a:rPr>
              <a:t>Salida:</a:t>
            </a:r>
          </a:p>
        </p:txBody>
      </p:sp>
    </p:spTree>
    <p:extLst>
      <p:ext uri="{BB962C8B-B14F-4D97-AF65-F5344CB8AC3E}">
        <p14:creationId xmlns:p14="http://schemas.microsoft.com/office/powerpoint/2010/main" val="3896201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2D914F-FC6F-CA3F-7716-6AC503AF0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500" dirty="0"/>
              <a:t>CONTENIDO</a:t>
            </a:r>
            <a:endParaRPr lang="es-PE" sz="25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EFF464-086D-9D2E-A8E1-9CFFACEDC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357188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-MX" sz="2800" dirty="0">
                <a:latin typeface="+mn-lt"/>
              </a:rPr>
              <a:t>Base de Datos</a:t>
            </a:r>
          </a:p>
          <a:p>
            <a:pPr marL="893763" indent="-536575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s-MX" sz="2800" b="1" dirty="0">
                <a:solidFill>
                  <a:srgbClr val="FF0000"/>
                </a:solidFill>
                <a:latin typeface="+mn-lt"/>
              </a:rPr>
              <a:t>Tipos (Tablas Simples / Relacionales)</a:t>
            </a:r>
          </a:p>
          <a:p>
            <a:pPr marL="893763" indent="-536575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s-MX" sz="2800" dirty="0">
                <a:latin typeface="+mn-lt"/>
              </a:rPr>
              <a:t>Lectura de Datos</a:t>
            </a:r>
          </a:p>
          <a:p>
            <a:pPr marL="893763" indent="-536575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s-MX" sz="2800" dirty="0">
                <a:latin typeface="+mn-lt"/>
              </a:rPr>
              <a:t>Manipulación de datos en la Tabla</a:t>
            </a:r>
          </a:p>
          <a:p>
            <a:pPr marL="893763" indent="-536575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s-MX" sz="2800" dirty="0">
                <a:latin typeface="+mn-lt"/>
              </a:rPr>
              <a:t>Creación de una Tabla con Data </a:t>
            </a:r>
            <a:r>
              <a:rPr lang="es-MX" sz="2800" dirty="0" err="1">
                <a:latin typeface="+mn-lt"/>
              </a:rPr>
              <a:t>Frame</a:t>
            </a:r>
            <a:endParaRPr lang="es-MX" sz="2800" dirty="0">
              <a:latin typeface="+mn-lt"/>
            </a:endParaRPr>
          </a:p>
          <a:p>
            <a:pPr marL="893763" indent="-536575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s-MX" sz="2800" dirty="0">
                <a:latin typeface="+mn-lt"/>
              </a:rPr>
              <a:t>Guardar una Tabla </a:t>
            </a:r>
          </a:p>
        </p:txBody>
      </p:sp>
      <p:sp>
        <p:nvSpPr>
          <p:cNvPr id="15" name="Marcador de número de diapositiva 3">
            <a:extLst>
              <a:ext uri="{FF2B5EF4-FFF2-40B4-BE49-F238E27FC236}">
                <a16:creationId xmlns:a16="http://schemas.microsoft.com/office/drawing/2014/main" id="{3D3F4A4E-6996-9EEB-3A5E-177373A05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F2A0-DF61-4D8C-ABE5-155287456785}" type="slidenum">
              <a:rPr lang="es-PE" smtClean="0"/>
              <a:pPr/>
              <a:t>3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80017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2205" y="1"/>
            <a:ext cx="12186779" cy="827808"/>
          </a:xfrm>
          <a:prstGeom prst="rect">
            <a:avLst/>
          </a:prstGeom>
        </p:spPr>
        <p:txBody>
          <a:bodyPr vert="horz" lIns="91419" tIns="45709" rIns="91419" bIns="45709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0" kern="120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>
              <a:lnSpc>
                <a:spcPts val="4599"/>
              </a:lnSpc>
              <a:tabLst>
                <a:tab pos="101580" algn="l"/>
              </a:tabLst>
              <a:defRPr/>
            </a:pPr>
            <a:r>
              <a:rPr lang="es-ES_tradnl" sz="3599" b="1" dirty="0"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Tratamiento y Visualización de Datos en R</a:t>
            </a:r>
            <a:endParaRPr lang="es-ES_tradnl" sz="3599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72283" y="409257"/>
            <a:ext cx="11446622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09" indent="-457109">
              <a:spcAft>
                <a:spcPts val="1200"/>
              </a:spcAft>
              <a:buAutoNum type="arabicPeriod"/>
            </a:pPr>
            <a:r>
              <a:rPr lang="es-PE" sz="2400" b="1" dirty="0">
                <a:solidFill>
                  <a:srgbClr val="FF0000"/>
                </a:solidFill>
                <a:ea typeface="Verdana" pitchFamily="34" charset="0"/>
                <a:cs typeface="Arial" panose="020B0604020202020204" pitchFamily="34" charset="0"/>
              </a:rPr>
              <a:t>Tipos </a:t>
            </a:r>
          </a:p>
          <a:p>
            <a:pPr>
              <a:spcAft>
                <a:spcPts val="1200"/>
              </a:spcAft>
            </a:pPr>
            <a:r>
              <a:rPr lang="es-PE" sz="2400" b="1" dirty="0">
                <a:solidFill>
                  <a:srgbClr val="FF0000"/>
                </a:solidFill>
                <a:ea typeface="Verdana" pitchFamily="34" charset="0"/>
                <a:cs typeface="Arial" panose="020B0604020202020204" pitchFamily="34" charset="0"/>
              </a:rPr>
              <a:t>1.1 Tablas Simples</a:t>
            </a:r>
          </a:p>
          <a:p>
            <a:pPr>
              <a:spcAft>
                <a:spcPts val="1200"/>
              </a:spcAft>
            </a:pPr>
            <a:r>
              <a:rPr lang="es-ES" sz="2400" dirty="0">
                <a:cs typeface="Arial" panose="020B0604020202020204" pitchFamily="34" charset="0"/>
              </a:rPr>
              <a:t>Una tabla simple es aquella distribución de datos en columnas  y filas sin restricción alguna. A continuación se muestra una tabla simple con tres columnas y nueve filas. La primera fila no se cuenta, ya que solo se usa para mostrar los nombres de cada columna. Esto se llama una "fila de encabezado"</a:t>
            </a:r>
            <a:endParaRPr lang="es-PE" sz="2400" dirty="0">
              <a:ea typeface="Verdana" pitchFamily="34" charset="0"/>
              <a:cs typeface="Arial" panose="020B0604020202020204" pitchFamily="34" charset="0"/>
            </a:endParaRPr>
          </a:p>
          <a:p>
            <a:pPr marL="457109" indent="-457109">
              <a:spcAft>
                <a:spcPts val="1200"/>
              </a:spcAft>
              <a:buAutoNum type="arabicPeriod"/>
            </a:pPr>
            <a:endParaRPr lang="es-PE" sz="2400" dirty="0">
              <a:latin typeface="Verdana" pitchFamily="34" charset="0"/>
              <a:ea typeface="Verdana" pitchFamily="34" charset="0"/>
            </a:endParaRPr>
          </a:p>
          <a:p>
            <a:pPr marL="457109" indent="-457109">
              <a:spcAft>
                <a:spcPts val="1200"/>
              </a:spcAft>
              <a:buAutoNum type="arabicPeriod"/>
            </a:pPr>
            <a:endParaRPr lang="es-PE" sz="2400" dirty="0">
              <a:latin typeface="Verdana" pitchFamily="34" charset="0"/>
              <a:ea typeface="Verdana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606" y="3161024"/>
            <a:ext cx="2266814" cy="3125456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447202" y="3156376"/>
            <a:ext cx="2555692" cy="369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Fila de 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encabezado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6420751" y="3341000"/>
            <a:ext cx="10078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393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06048" y="400143"/>
            <a:ext cx="11446622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09" indent="-457109">
              <a:spcAft>
                <a:spcPts val="1200"/>
              </a:spcAft>
              <a:buAutoNum type="arabicPeriod"/>
            </a:pPr>
            <a:r>
              <a:rPr lang="es-PE" sz="2400" b="1" dirty="0">
                <a:solidFill>
                  <a:srgbClr val="FF0000"/>
                </a:solidFill>
                <a:ea typeface="Verdana" pitchFamily="34" charset="0"/>
                <a:cs typeface="Arial" panose="020B0604020202020204" pitchFamily="34" charset="0"/>
              </a:rPr>
              <a:t>Tipos </a:t>
            </a:r>
          </a:p>
          <a:p>
            <a:pPr>
              <a:spcAft>
                <a:spcPts val="1200"/>
              </a:spcAft>
            </a:pPr>
            <a:r>
              <a:rPr lang="es-PE" sz="2400" b="1" dirty="0">
                <a:solidFill>
                  <a:srgbClr val="FF0000"/>
                </a:solidFill>
                <a:ea typeface="Verdana" pitchFamily="34" charset="0"/>
                <a:cs typeface="Arial" panose="020B0604020202020204" pitchFamily="34" charset="0"/>
              </a:rPr>
              <a:t>1.2 Tablas Relacionales</a:t>
            </a:r>
          </a:p>
          <a:p>
            <a:pPr>
              <a:spcAft>
                <a:spcPts val="1200"/>
              </a:spcAft>
            </a:pPr>
            <a:r>
              <a:rPr lang="es-ES" sz="2400" dirty="0">
                <a:cs typeface="Arial" panose="020B0604020202020204" pitchFamily="34" charset="0"/>
              </a:rPr>
              <a:t>Las Tablas Relacionales organizan los datos en tablas  que se pueden vincular, o relacionales, basándose en datos comunes a cada uno. Esta capacidad le permite recuperar una tabla. A continuación se muestra las siguientes tablas cliente, cuenta y la tabla relación.</a:t>
            </a:r>
            <a:endParaRPr lang="es-PE" sz="2400" b="1" dirty="0">
              <a:solidFill>
                <a:srgbClr val="FF0000"/>
              </a:solidFill>
              <a:ea typeface="Verdana" pitchFamily="34" charset="0"/>
              <a:cs typeface="Arial" panose="020B0604020202020204" pitchFamily="34" charset="0"/>
            </a:endParaRPr>
          </a:p>
          <a:p>
            <a:pPr>
              <a:spcAft>
                <a:spcPts val="1200"/>
              </a:spcAft>
            </a:pPr>
            <a:endParaRPr lang="es-PE" sz="2400" dirty="0">
              <a:latin typeface="Verdana" pitchFamily="34" charset="0"/>
              <a:ea typeface="Verdana" pitchFamily="34" charset="0"/>
            </a:endParaRPr>
          </a:p>
          <a:p>
            <a:pPr marL="457109" indent="-457109">
              <a:spcAft>
                <a:spcPts val="1200"/>
              </a:spcAft>
              <a:buAutoNum type="arabicPeriod"/>
            </a:pPr>
            <a:endParaRPr lang="es-PE" sz="2400" dirty="0">
              <a:latin typeface="Verdana" pitchFamily="34" charset="0"/>
              <a:ea typeface="Verdana" pitchFamily="34" charset="0"/>
            </a:endParaRPr>
          </a:p>
          <a:p>
            <a:pPr marL="457109" indent="-457109">
              <a:spcAft>
                <a:spcPts val="1200"/>
              </a:spcAft>
              <a:buAutoNum type="arabicPeriod"/>
            </a:pPr>
            <a:endParaRPr lang="es-PE" sz="2400" dirty="0">
              <a:latin typeface="Verdana" pitchFamily="34" charset="0"/>
              <a:ea typeface="Verdana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902" y="3131661"/>
            <a:ext cx="3610666" cy="33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428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2D914F-FC6F-CA3F-7716-6AC503AF0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500" dirty="0"/>
              <a:t>CONTENIDO</a:t>
            </a:r>
            <a:endParaRPr lang="es-PE" sz="25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EFF464-086D-9D2E-A8E1-9CFFACEDC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357188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-MX" dirty="0"/>
              <a:t>Base de Datos</a:t>
            </a:r>
          </a:p>
          <a:p>
            <a:pPr marL="893763" indent="-536575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s-MX" dirty="0"/>
              <a:t>Tipos (Tablas Simples / Relacionales)</a:t>
            </a:r>
          </a:p>
          <a:p>
            <a:pPr marL="893763" indent="-536575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s-MX" b="1" dirty="0">
                <a:solidFill>
                  <a:srgbClr val="FF0000"/>
                </a:solidFill>
              </a:rPr>
              <a:t>Lectura de Datos</a:t>
            </a:r>
          </a:p>
          <a:p>
            <a:pPr marL="893763" indent="-536575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s-MX" dirty="0"/>
              <a:t>Manipulación de datos en la Tabla</a:t>
            </a:r>
          </a:p>
          <a:p>
            <a:pPr marL="893763" indent="-536575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s-MX" dirty="0"/>
              <a:t>Creación de una Tabla con Data </a:t>
            </a:r>
            <a:r>
              <a:rPr lang="es-MX" dirty="0" err="1"/>
              <a:t>Frame</a:t>
            </a:r>
            <a:endParaRPr lang="es-MX" dirty="0"/>
          </a:p>
          <a:p>
            <a:pPr marL="893763" indent="-536575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s-MX" dirty="0"/>
              <a:t>Guardar una Tabla </a:t>
            </a:r>
          </a:p>
          <a:p>
            <a:pPr marL="357188" indent="0">
              <a:spcBef>
                <a:spcPts val="1200"/>
              </a:spcBef>
              <a:spcAft>
                <a:spcPts val="1200"/>
              </a:spcAft>
              <a:buNone/>
            </a:pPr>
            <a:endParaRPr lang="es-MX" dirty="0"/>
          </a:p>
        </p:txBody>
      </p:sp>
      <p:sp>
        <p:nvSpPr>
          <p:cNvPr id="15" name="Marcador de número de diapositiva 3">
            <a:extLst>
              <a:ext uri="{FF2B5EF4-FFF2-40B4-BE49-F238E27FC236}">
                <a16:creationId xmlns:a16="http://schemas.microsoft.com/office/drawing/2014/main" id="{3D3F4A4E-6996-9EEB-3A5E-177373A05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F2A0-DF61-4D8C-ABE5-155287456785}" type="slidenum">
              <a:rPr lang="es-PE" smtClean="0"/>
              <a:pPr/>
              <a:t>6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81776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3689546" y="2377066"/>
            <a:ext cx="5235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0714B7"/>
                </a:solidFill>
              </a:rPr>
              <a:t>archivo</a:t>
            </a:r>
            <a:r>
              <a:rPr lang="en-US" sz="2400" b="1" dirty="0">
                <a:solidFill>
                  <a:srgbClr val="0714B7"/>
                </a:solidFill>
              </a:rPr>
              <a:t> = open('</a:t>
            </a:r>
            <a:r>
              <a:rPr lang="en-US" sz="2400" b="1" dirty="0" err="1">
                <a:solidFill>
                  <a:srgbClr val="FF0000"/>
                </a:solidFill>
              </a:rPr>
              <a:t>ruta</a:t>
            </a:r>
            <a:r>
              <a:rPr lang="en-US" sz="2400" b="1" dirty="0">
                <a:solidFill>
                  <a:srgbClr val="FF0000"/>
                </a:solidFill>
              </a:rPr>
              <a:t>/al/</a:t>
            </a:r>
            <a:r>
              <a:rPr lang="en-US" sz="2400" b="1" dirty="0" err="1">
                <a:solidFill>
                  <a:srgbClr val="FF0000"/>
                </a:solidFill>
              </a:rPr>
              <a:t>archivo</a:t>
            </a:r>
            <a:r>
              <a:rPr lang="en-US" sz="2400" b="1" dirty="0">
                <a:solidFill>
                  <a:srgbClr val="0714B7"/>
                </a:solidFill>
              </a:rPr>
              <a:t>', </a:t>
            </a:r>
            <a:r>
              <a:rPr lang="en-US" sz="2400" b="1" dirty="0" err="1">
                <a:solidFill>
                  <a:srgbClr val="039624"/>
                </a:solidFill>
              </a:rPr>
              <a:t>modo</a:t>
            </a:r>
            <a:r>
              <a:rPr lang="en-US" sz="2400" b="1" dirty="0">
                <a:solidFill>
                  <a:srgbClr val="0714B7"/>
                </a:solidFill>
              </a:rPr>
              <a:t>)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737068" y="3291763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Donde</a:t>
            </a:r>
            <a:r>
              <a:rPr lang="en-US" b="1" dirty="0"/>
              <a:t>: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1617437" y="3291763"/>
            <a:ext cx="742446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rgbClr val="FF0000"/>
                </a:solidFill>
              </a:rPr>
              <a:t>ruta/al/archivo</a:t>
            </a:r>
            <a:r>
              <a:rPr lang="es-ES" sz="2000" b="1" dirty="0"/>
              <a:t>: es la ruta del archivo que quieres abrir. </a:t>
            </a:r>
          </a:p>
          <a:p>
            <a:r>
              <a:rPr lang="es-ES" sz="2000" b="1" dirty="0">
                <a:solidFill>
                  <a:srgbClr val="039624"/>
                </a:solidFill>
              </a:rPr>
              <a:t>modo</a:t>
            </a:r>
            <a:r>
              <a:rPr lang="es-ES" sz="2000" b="1" dirty="0"/>
              <a:t>: es un </a:t>
            </a:r>
            <a:r>
              <a:rPr lang="es-ES" sz="2000" b="1" dirty="0" err="1"/>
              <a:t>caracter</a:t>
            </a:r>
            <a:r>
              <a:rPr lang="es-ES" sz="2000" b="1" dirty="0"/>
              <a:t> que indica el modo en que se abrirá el archivo.</a:t>
            </a:r>
          </a:p>
          <a:p>
            <a:r>
              <a:rPr lang="es-ES" sz="2000" b="1" dirty="0"/>
              <a:t> Los modos más comunes son: </a:t>
            </a:r>
          </a:p>
          <a:p>
            <a:r>
              <a:rPr lang="es-ES" sz="2000" b="1" dirty="0">
                <a:solidFill>
                  <a:srgbClr val="0714B7"/>
                </a:solidFill>
              </a:rPr>
              <a:t>'r‘</a:t>
            </a:r>
            <a:r>
              <a:rPr lang="es-ES" sz="2000" b="1" dirty="0"/>
              <a:t>:  para leer el archivo, </a:t>
            </a:r>
          </a:p>
          <a:p>
            <a:r>
              <a:rPr lang="es-ES" sz="2000" b="1" dirty="0">
                <a:solidFill>
                  <a:srgbClr val="0714B7"/>
                </a:solidFill>
              </a:rPr>
              <a:t>'w‘</a:t>
            </a:r>
            <a:r>
              <a:rPr lang="es-ES" sz="2000" b="1" dirty="0"/>
              <a:t>:  para escribir en el archivo (borrando su contenido anterior) </a:t>
            </a:r>
          </a:p>
          <a:p>
            <a:r>
              <a:rPr lang="es-ES" sz="2000" b="1" dirty="0">
                <a:solidFill>
                  <a:srgbClr val="0714B7"/>
                </a:solidFill>
              </a:rPr>
              <a:t>'a‘</a:t>
            </a:r>
            <a:r>
              <a:rPr lang="es-ES" sz="2000" b="1" dirty="0"/>
              <a:t>:  para agregar al final del archivo.</a:t>
            </a:r>
            <a:endParaRPr lang="en-US" sz="2000" b="1" dirty="0"/>
          </a:p>
        </p:txBody>
      </p:sp>
      <p:sp>
        <p:nvSpPr>
          <p:cNvPr id="4" name="Rectángulo 3"/>
          <p:cNvSpPr/>
          <p:nvPr/>
        </p:nvSpPr>
        <p:spPr>
          <a:xfrm>
            <a:off x="444759" y="534723"/>
            <a:ext cx="10966579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s-PE" sz="2800" b="1" dirty="0">
                <a:solidFill>
                  <a:srgbClr val="FF0000"/>
                </a:solidFill>
                <a:ea typeface="Verdana" pitchFamily="34" charset="0"/>
              </a:rPr>
              <a:t>2.1 Primera Forma: </a:t>
            </a:r>
          </a:p>
          <a:p>
            <a:pPr>
              <a:spcAft>
                <a:spcPts val="1200"/>
              </a:spcAft>
            </a:pPr>
            <a:r>
              <a:rPr lang="es-PE" sz="2800" dirty="0">
                <a:ea typeface="Verdana" pitchFamily="34" charset="0"/>
              </a:rPr>
              <a:t> </a:t>
            </a:r>
            <a:r>
              <a:rPr lang="es-PE" sz="2800" b="1" dirty="0">
                <a:solidFill>
                  <a:srgbClr val="C00000"/>
                </a:solidFill>
                <a:ea typeface="Verdana" pitchFamily="34" charset="0"/>
              </a:rPr>
              <a:t>2.1.1  Función Open</a:t>
            </a:r>
            <a:r>
              <a:rPr lang="es-PE" sz="2800" dirty="0">
                <a:ea typeface="Verdana" pitchFamily="34" charset="0"/>
              </a:rPr>
              <a:t>: Para cargar los datos en esta primera forma utilizaremos la función open,   que  tiene los siguientes parámetros:</a:t>
            </a:r>
          </a:p>
        </p:txBody>
      </p:sp>
    </p:spTree>
    <p:extLst>
      <p:ext uri="{BB962C8B-B14F-4D97-AF65-F5344CB8AC3E}">
        <p14:creationId xmlns:p14="http://schemas.microsoft.com/office/powerpoint/2010/main" val="3923528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840191" y="1119064"/>
            <a:ext cx="10490304" cy="1631216"/>
          </a:xfrm>
          <a:prstGeom prst="rect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archivo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"C:/ciclo_UP_2023_1_/Herramientas_Python_/Tablas_python_/tabla2.txt"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2000" b="1" dirty="0">
                <a:solidFill>
                  <a:srgbClr val="0714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archivo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'r') as f: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contenido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f.read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Mostrar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el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contenido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archivo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contenido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Rectángulo 2"/>
          <p:cNvSpPr/>
          <p:nvPr/>
        </p:nvSpPr>
        <p:spPr>
          <a:xfrm>
            <a:off x="5623911" y="3485742"/>
            <a:ext cx="1067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s-PE" b="1" dirty="0">
                <a:latin typeface="Verdana" pitchFamily="34" charset="0"/>
                <a:ea typeface="Verdana" pitchFamily="34" charset="0"/>
              </a:rPr>
              <a:t>Salida: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5813" y="4602126"/>
            <a:ext cx="948059" cy="80194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397" y="3077137"/>
            <a:ext cx="4116681" cy="133126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385167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822818" y="1279118"/>
            <a:ext cx="10525043" cy="2554545"/>
          </a:xfrm>
          <a:prstGeom prst="rect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r>
              <a:rPr lang="en-US" sz="2000" dirty="0"/>
              <a:t>archivo1 = "C:/ciclo_UP_2023_1_/Herramientas_Python_/Tablas_python_/iris.csv"</a:t>
            </a:r>
          </a:p>
          <a:p>
            <a:r>
              <a:rPr lang="en-US" sz="2000" dirty="0"/>
              <a:t>from </a:t>
            </a:r>
            <a:r>
              <a:rPr lang="en-US" sz="2000" b="1" dirty="0">
                <a:solidFill>
                  <a:srgbClr val="0714B7"/>
                </a:solidFill>
              </a:rPr>
              <a:t>csv</a:t>
            </a:r>
            <a:r>
              <a:rPr lang="en-US" sz="2000" dirty="0"/>
              <a:t> import </a:t>
            </a:r>
            <a:r>
              <a:rPr lang="en-US" sz="2000" b="1" dirty="0">
                <a:solidFill>
                  <a:srgbClr val="0714B7"/>
                </a:solidFill>
              </a:rPr>
              <a:t>reader</a:t>
            </a:r>
          </a:p>
          <a:p>
            <a:r>
              <a:rPr lang="en-US" sz="2000" dirty="0"/>
              <a:t>with open(archivo1, 'r') as file: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datos</a:t>
            </a:r>
            <a:r>
              <a:rPr lang="en-US" sz="2000" dirty="0"/>
              <a:t> = []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file_x</a:t>
            </a:r>
            <a:r>
              <a:rPr lang="en-US" sz="2000" dirty="0"/>
              <a:t>=</a:t>
            </a:r>
            <a:r>
              <a:rPr lang="en-US" sz="2000" b="1" dirty="0">
                <a:solidFill>
                  <a:srgbClr val="0714B7"/>
                </a:solidFill>
              </a:rPr>
              <a:t>reader</a:t>
            </a:r>
            <a:r>
              <a:rPr lang="en-US" sz="2000" dirty="0"/>
              <a:t>(file) </a:t>
            </a:r>
          </a:p>
          <a:p>
            <a:r>
              <a:rPr lang="en-US" sz="2000" dirty="0"/>
              <a:t>    for fila in </a:t>
            </a:r>
            <a:r>
              <a:rPr lang="en-US" sz="2000" dirty="0" err="1"/>
              <a:t>file_x</a:t>
            </a:r>
            <a:r>
              <a:rPr lang="en-US" sz="2000" dirty="0"/>
              <a:t>: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datos.append</a:t>
            </a:r>
            <a:r>
              <a:rPr lang="en-US" sz="2000" dirty="0"/>
              <a:t>(fila)</a:t>
            </a:r>
          </a:p>
          <a:p>
            <a:r>
              <a:rPr lang="en-US" sz="2000" dirty="0"/>
              <a:t> print(</a:t>
            </a:r>
            <a:r>
              <a:rPr lang="en-US" sz="2000" dirty="0" err="1"/>
              <a:t>datos</a:t>
            </a:r>
            <a:r>
              <a:rPr lang="en-US" sz="2000" dirty="0"/>
              <a:t>)</a:t>
            </a:r>
          </a:p>
        </p:txBody>
      </p:sp>
      <p:sp>
        <p:nvSpPr>
          <p:cNvPr id="3" name="Rectángulo 2"/>
          <p:cNvSpPr/>
          <p:nvPr/>
        </p:nvSpPr>
        <p:spPr>
          <a:xfrm>
            <a:off x="5017419" y="4973629"/>
            <a:ext cx="1067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s-PE" b="1" dirty="0">
                <a:latin typeface="Verdana" pitchFamily="34" charset="0"/>
                <a:ea typeface="Verdana" pitchFamily="34" charset="0"/>
              </a:rPr>
              <a:t>Salida: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364" y="4244512"/>
            <a:ext cx="4505616" cy="219689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Rectángulo 4"/>
          <p:cNvSpPr/>
          <p:nvPr/>
        </p:nvSpPr>
        <p:spPr>
          <a:xfrm>
            <a:off x="483330" y="279785"/>
            <a:ext cx="107792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400" b="1" dirty="0">
                <a:solidFill>
                  <a:srgbClr val="FF0000"/>
                </a:solidFill>
                <a:ea typeface="Verdana" pitchFamily="34" charset="0"/>
              </a:rPr>
              <a:t>2.1.2  Función Reader</a:t>
            </a:r>
            <a:r>
              <a:rPr lang="es-PE" sz="2400" dirty="0">
                <a:ea typeface="Verdana" pitchFamily="34" charset="0"/>
              </a:rPr>
              <a:t>: </a:t>
            </a:r>
            <a:r>
              <a:rPr lang="es-ES" sz="2400" dirty="0"/>
              <a:t>es una función en Python que se utiliza para leer archivos CSV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28055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</TotalTime>
  <Words>1272</Words>
  <Application>Microsoft Office PowerPoint</Application>
  <PresentationFormat>Panorámica</PresentationFormat>
  <Paragraphs>214</Paragraphs>
  <Slides>27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Verdana</vt:lpstr>
      <vt:lpstr>Wingdings</vt:lpstr>
      <vt:lpstr>Retrospección</vt:lpstr>
      <vt:lpstr>ALGORITMOS Y ESTRUCTURAS DE DATOS II</vt:lpstr>
      <vt:lpstr>CONTENIDO</vt:lpstr>
      <vt:lpstr>CONTENIDO</vt:lpstr>
      <vt:lpstr>Presentación de PowerPoint</vt:lpstr>
      <vt:lpstr>Presentación de PowerPoint</vt:lpstr>
      <vt:lpstr>CONTENIDO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CONTENIDO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CONTENIDO</vt:lpstr>
      <vt:lpstr>Presentación de PowerPoint</vt:lpstr>
      <vt:lpstr>Presentación de PowerPoint</vt:lpstr>
      <vt:lpstr>Presentación de PowerPoint</vt:lpstr>
      <vt:lpstr>Presentación de PowerPoint</vt:lpstr>
      <vt:lpstr>CONTENIDO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Y ESTRUCTURAS DE DATOS II</dc:title>
  <dc:creator>User</dc:creator>
  <cp:lastModifiedBy>User</cp:lastModifiedBy>
  <cp:revision>2</cp:revision>
  <dcterms:created xsi:type="dcterms:W3CDTF">2023-05-28T15:46:48Z</dcterms:created>
  <dcterms:modified xsi:type="dcterms:W3CDTF">2023-05-28T15:53:19Z</dcterms:modified>
</cp:coreProperties>
</file>