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2"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D396CA-2F1E-4595-9E7A-011371A099E2}" type="datetimeFigureOut">
              <a:rPr lang="en-US" smtClean="0"/>
              <a:t>5/28/2023</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CB4D62-3617-419C-B5BB-6674A3C3CD60}" type="slidenum">
              <a:rPr lang="en-US" smtClean="0"/>
              <a:t>‹Nº›</a:t>
            </a:fld>
            <a:endParaRPr lang="en-US"/>
          </a:p>
        </p:txBody>
      </p:sp>
    </p:spTree>
    <p:extLst>
      <p:ext uri="{BB962C8B-B14F-4D97-AF65-F5344CB8AC3E}">
        <p14:creationId xmlns:p14="http://schemas.microsoft.com/office/powerpoint/2010/main" val="1767123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0592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a:p>
        </p:txBody>
      </p:sp>
      <p:sp>
        <p:nvSpPr>
          <p:cNvPr id="4" name="Marcador de fecha 3"/>
          <p:cNvSpPr>
            <a:spLocks noGrp="1"/>
          </p:cNvSpPr>
          <p:nvPr>
            <p:ph type="dt" sz="half" idx="10"/>
          </p:nvPr>
        </p:nvSpPr>
        <p:spPr/>
        <p:txBody>
          <a:bodyPr/>
          <a:lstStyle/>
          <a:p>
            <a:fld id="{070904ED-DF39-46A6-A868-E9DC1D9979EC}" type="datetimeFigureOut">
              <a:rPr lang="en-US" smtClean="0"/>
              <a:t>5/28/2023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2FA608E4-D0C2-4E73-BA03-1B5678191FFD}" type="slidenum">
              <a:rPr lang="en-US" smtClean="0"/>
              <a:t>‹Nº›</a:t>
            </a:fld>
            <a:endParaRPr lang="en-US"/>
          </a:p>
        </p:txBody>
      </p:sp>
    </p:spTree>
    <p:extLst>
      <p:ext uri="{BB962C8B-B14F-4D97-AF65-F5344CB8AC3E}">
        <p14:creationId xmlns:p14="http://schemas.microsoft.com/office/powerpoint/2010/main" val="265907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070904ED-DF39-46A6-A868-E9DC1D9979EC}" type="datetimeFigureOut">
              <a:rPr lang="en-US" smtClean="0"/>
              <a:t>5/28/2023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2FA608E4-D0C2-4E73-BA03-1B5678191FFD}" type="slidenum">
              <a:rPr lang="en-US" smtClean="0"/>
              <a:t>‹Nº›</a:t>
            </a:fld>
            <a:endParaRPr lang="en-US"/>
          </a:p>
        </p:txBody>
      </p:sp>
    </p:spTree>
    <p:extLst>
      <p:ext uri="{BB962C8B-B14F-4D97-AF65-F5344CB8AC3E}">
        <p14:creationId xmlns:p14="http://schemas.microsoft.com/office/powerpoint/2010/main" val="2041942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070904ED-DF39-46A6-A868-E9DC1D9979EC}" type="datetimeFigureOut">
              <a:rPr lang="en-US" smtClean="0"/>
              <a:t>5/28/2023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2FA608E4-D0C2-4E73-BA03-1B5678191FFD}" type="slidenum">
              <a:rPr lang="en-US" smtClean="0"/>
              <a:t>‹Nº›</a:t>
            </a:fld>
            <a:endParaRPr lang="en-US"/>
          </a:p>
        </p:txBody>
      </p:sp>
    </p:spTree>
    <p:extLst>
      <p:ext uri="{BB962C8B-B14F-4D97-AF65-F5344CB8AC3E}">
        <p14:creationId xmlns:p14="http://schemas.microsoft.com/office/powerpoint/2010/main" val="301258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070904ED-DF39-46A6-A868-E9DC1D9979EC}" type="datetimeFigureOut">
              <a:rPr lang="en-US" smtClean="0"/>
              <a:t>5/28/2023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2FA608E4-D0C2-4E73-BA03-1B5678191FFD}" type="slidenum">
              <a:rPr lang="en-US" smtClean="0"/>
              <a:t>‹Nº›</a:t>
            </a:fld>
            <a:endParaRPr lang="en-US"/>
          </a:p>
        </p:txBody>
      </p:sp>
    </p:spTree>
    <p:extLst>
      <p:ext uri="{BB962C8B-B14F-4D97-AF65-F5344CB8AC3E}">
        <p14:creationId xmlns:p14="http://schemas.microsoft.com/office/powerpoint/2010/main" val="2748062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070904ED-DF39-46A6-A868-E9DC1D9979EC}" type="datetimeFigureOut">
              <a:rPr lang="en-US" smtClean="0"/>
              <a:t>5/28/2023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2FA608E4-D0C2-4E73-BA03-1B5678191FFD}" type="slidenum">
              <a:rPr lang="en-US" smtClean="0"/>
              <a:t>‹Nº›</a:t>
            </a:fld>
            <a:endParaRPr lang="en-US"/>
          </a:p>
        </p:txBody>
      </p:sp>
    </p:spTree>
    <p:extLst>
      <p:ext uri="{BB962C8B-B14F-4D97-AF65-F5344CB8AC3E}">
        <p14:creationId xmlns:p14="http://schemas.microsoft.com/office/powerpoint/2010/main" val="1947788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070904ED-DF39-46A6-A868-E9DC1D9979EC}" type="datetimeFigureOut">
              <a:rPr lang="en-US" smtClean="0"/>
              <a:t>5/28/2023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2FA608E4-D0C2-4E73-BA03-1B5678191FFD}" type="slidenum">
              <a:rPr lang="en-US" smtClean="0"/>
              <a:t>‹Nº›</a:t>
            </a:fld>
            <a:endParaRPr lang="en-US"/>
          </a:p>
        </p:txBody>
      </p:sp>
    </p:spTree>
    <p:extLst>
      <p:ext uri="{BB962C8B-B14F-4D97-AF65-F5344CB8AC3E}">
        <p14:creationId xmlns:p14="http://schemas.microsoft.com/office/powerpoint/2010/main" val="2235698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070904ED-DF39-46A6-A868-E9DC1D9979EC}" type="datetimeFigureOut">
              <a:rPr lang="en-US" smtClean="0"/>
              <a:t>5/28/2023</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2FA608E4-D0C2-4E73-BA03-1B5678191FFD}" type="slidenum">
              <a:rPr lang="en-US" smtClean="0"/>
              <a:t>‹Nº›</a:t>
            </a:fld>
            <a:endParaRPr lang="en-US"/>
          </a:p>
        </p:txBody>
      </p:sp>
    </p:spTree>
    <p:extLst>
      <p:ext uri="{BB962C8B-B14F-4D97-AF65-F5344CB8AC3E}">
        <p14:creationId xmlns:p14="http://schemas.microsoft.com/office/powerpoint/2010/main" val="1896423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070904ED-DF39-46A6-A868-E9DC1D9979EC}" type="datetimeFigureOut">
              <a:rPr lang="en-US" smtClean="0"/>
              <a:t>5/28/2023</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2FA608E4-D0C2-4E73-BA03-1B5678191FFD}" type="slidenum">
              <a:rPr lang="en-US" smtClean="0"/>
              <a:t>‹Nº›</a:t>
            </a:fld>
            <a:endParaRPr lang="en-US"/>
          </a:p>
        </p:txBody>
      </p:sp>
    </p:spTree>
    <p:extLst>
      <p:ext uri="{BB962C8B-B14F-4D97-AF65-F5344CB8AC3E}">
        <p14:creationId xmlns:p14="http://schemas.microsoft.com/office/powerpoint/2010/main" val="2992695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70904ED-DF39-46A6-A868-E9DC1D9979EC}" type="datetimeFigureOut">
              <a:rPr lang="en-US" smtClean="0"/>
              <a:t>5/28/2023</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2FA608E4-D0C2-4E73-BA03-1B5678191FFD}" type="slidenum">
              <a:rPr lang="en-US" smtClean="0"/>
              <a:t>‹Nº›</a:t>
            </a:fld>
            <a:endParaRPr lang="en-US"/>
          </a:p>
        </p:txBody>
      </p:sp>
    </p:spTree>
    <p:extLst>
      <p:ext uri="{BB962C8B-B14F-4D97-AF65-F5344CB8AC3E}">
        <p14:creationId xmlns:p14="http://schemas.microsoft.com/office/powerpoint/2010/main" val="1757177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070904ED-DF39-46A6-A868-E9DC1D9979EC}" type="datetimeFigureOut">
              <a:rPr lang="en-US" smtClean="0"/>
              <a:t>5/28/2023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2FA608E4-D0C2-4E73-BA03-1B5678191FFD}" type="slidenum">
              <a:rPr lang="en-US" smtClean="0"/>
              <a:t>‹Nº›</a:t>
            </a:fld>
            <a:endParaRPr lang="en-US"/>
          </a:p>
        </p:txBody>
      </p:sp>
    </p:spTree>
    <p:extLst>
      <p:ext uri="{BB962C8B-B14F-4D97-AF65-F5344CB8AC3E}">
        <p14:creationId xmlns:p14="http://schemas.microsoft.com/office/powerpoint/2010/main" val="2089035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070904ED-DF39-46A6-A868-E9DC1D9979EC}" type="datetimeFigureOut">
              <a:rPr lang="en-US" smtClean="0"/>
              <a:t>5/28/2023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2FA608E4-D0C2-4E73-BA03-1B5678191FFD}" type="slidenum">
              <a:rPr lang="en-US" smtClean="0"/>
              <a:t>‹Nº›</a:t>
            </a:fld>
            <a:endParaRPr lang="en-US"/>
          </a:p>
        </p:txBody>
      </p:sp>
    </p:spTree>
    <p:extLst>
      <p:ext uri="{BB962C8B-B14F-4D97-AF65-F5344CB8AC3E}">
        <p14:creationId xmlns:p14="http://schemas.microsoft.com/office/powerpoint/2010/main" val="1513535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0904ED-DF39-46A6-A868-E9DC1D9979EC}" type="datetimeFigureOut">
              <a:rPr lang="en-US" smtClean="0"/>
              <a:t>5/28/2023</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608E4-D0C2-4E73-BA03-1B5678191FFD}" type="slidenum">
              <a:rPr lang="en-US" smtClean="0"/>
              <a:t>‹Nº›</a:t>
            </a:fld>
            <a:endParaRPr lang="en-US"/>
          </a:p>
        </p:txBody>
      </p:sp>
    </p:spTree>
    <p:extLst>
      <p:ext uri="{BB962C8B-B14F-4D97-AF65-F5344CB8AC3E}">
        <p14:creationId xmlns:p14="http://schemas.microsoft.com/office/powerpoint/2010/main" val="1337676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p:txBody>
          <a:bodyPr/>
          <a:lstStyle/>
          <a:p>
            <a:pPr lvl="0"/>
            <a:r>
              <a:rPr lang="es-ES">
                <a:sym typeface="Arial"/>
              </a:rPr>
              <a:t>ALGORITMOS Y ESTRUCTURAS DE DATOS II</a:t>
            </a:r>
            <a:endParaRPr lang="es-ES" dirty="0"/>
          </a:p>
        </p:txBody>
      </p:sp>
      <p:sp>
        <p:nvSpPr>
          <p:cNvPr id="85" name="Google Shape;85;p1"/>
          <p:cNvSpPr txBox="1">
            <a:spLocks noGrp="1"/>
          </p:cNvSpPr>
          <p:nvPr>
            <p:ph type="subTitle" idx="1"/>
          </p:nvPr>
        </p:nvSpPr>
        <p:spPr/>
        <p:txBody>
          <a:bodyPr>
            <a:normAutofit fontScale="92500" lnSpcReduction="10000"/>
          </a:bodyPr>
          <a:lstStyle/>
          <a:p>
            <a:pPr lvl="0"/>
            <a:r>
              <a:rPr lang="es-ES"/>
              <a:t>Profesor: Uwe Rojas Villanueva</a:t>
            </a:r>
          </a:p>
          <a:p>
            <a:pPr lvl="0"/>
            <a:r>
              <a:rPr lang="es-ES"/>
              <a:t>urojasv@uni.edu.pe</a:t>
            </a:r>
          </a:p>
          <a:p>
            <a:pPr lvl="0"/>
            <a:endParaRPr lang="es-ES"/>
          </a:p>
          <a:p>
            <a:pPr lvl="0"/>
            <a:r>
              <a:rPr lang="es-ES"/>
              <a:t>Ciclo 2023</a:t>
            </a:r>
            <a:endParaRPr lang="es-ES" dirty="0"/>
          </a:p>
        </p:txBody>
      </p:sp>
    </p:spTree>
    <p:extLst>
      <p:ext uri="{BB962C8B-B14F-4D97-AF65-F5344CB8AC3E}">
        <p14:creationId xmlns:p14="http://schemas.microsoft.com/office/powerpoint/2010/main" val="1381963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321245" y="248704"/>
            <a:ext cx="11014674" cy="738664"/>
          </a:xfrm>
          <a:prstGeom prst="rect">
            <a:avLst/>
          </a:prstGeom>
        </p:spPr>
        <p:txBody>
          <a:bodyPr wrap="square">
            <a:spAutoFit/>
          </a:bodyPr>
          <a:lstStyle/>
          <a:p>
            <a:pPr marL="285750" indent="-285750">
              <a:buFont typeface="Wingdings" panose="05000000000000000000" pitchFamily="2" charset="2"/>
              <a:buChar char="§"/>
            </a:pPr>
            <a:r>
              <a:rPr lang="es-ES" sz="2400" dirty="0"/>
              <a:t>Calculo de la varianza:</a:t>
            </a:r>
          </a:p>
          <a:p>
            <a:endParaRPr lang="en-US" dirty="0"/>
          </a:p>
        </p:txBody>
      </p:sp>
      <p:sp>
        <p:nvSpPr>
          <p:cNvPr id="30" name="Rectángulo 29"/>
          <p:cNvSpPr/>
          <p:nvPr/>
        </p:nvSpPr>
        <p:spPr>
          <a:xfrm>
            <a:off x="533101" y="3084513"/>
            <a:ext cx="11014674" cy="4062651"/>
          </a:xfrm>
          <a:prstGeom prst="rect">
            <a:avLst/>
          </a:prstGeom>
        </p:spPr>
        <p:txBody>
          <a:bodyPr wrap="square">
            <a:spAutoFit/>
          </a:bodyPr>
          <a:lstStyle/>
          <a:p>
            <a:pPr marL="285750" indent="-285750">
              <a:buFont typeface="Wingdings" panose="05000000000000000000" pitchFamily="2" charset="2"/>
              <a:buChar char="§"/>
            </a:pPr>
            <a:r>
              <a:rPr lang="es-ES" sz="2400" dirty="0"/>
              <a:t>De </a:t>
            </a:r>
            <a:r>
              <a:rPr lang="es-ES_tradnl" altLang="es-CL" sz="2400" dirty="0"/>
              <a:t>El rectángulo rojo tiene +2 centímetros sobre el promedio, y el rectángulo azul tiene –2 centímetros bajo el promedio. Los otros rectángulos tienen cero diferencia respecto del promedio.</a:t>
            </a:r>
          </a:p>
          <a:p>
            <a:pPr marL="285750" indent="-285750">
              <a:buFont typeface="Wingdings" panose="05000000000000000000" pitchFamily="2" charset="2"/>
              <a:buChar char="§"/>
            </a:pPr>
            <a:r>
              <a:rPr lang="es-ES_tradnl" altLang="es-CL" sz="2400" dirty="0"/>
              <a:t>Si sumamos estas diferencias de la altura respecto del promedio, tenemos</a:t>
            </a:r>
            <a:endParaRPr lang="es-ES" altLang="es-CL" sz="2400" dirty="0"/>
          </a:p>
          <a:p>
            <a:pPr marL="285750" indent="-285750">
              <a:buFont typeface="Wingdings" panose="05000000000000000000" pitchFamily="2" charset="2"/>
              <a:buChar char="§"/>
            </a:pPr>
            <a:endParaRPr lang="es-ES_tradnl" altLang="es-CL" sz="2400" dirty="0"/>
          </a:p>
          <a:p>
            <a:endParaRPr lang="es-ES_tradnl" altLang="es-CL" sz="2400" dirty="0"/>
          </a:p>
          <a:p>
            <a:pPr marL="285750" indent="-285750">
              <a:buFont typeface="Wingdings" panose="05000000000000000000" pitchFamily="2" charset="2"/>
              <a:buChar char="§"/>
            </a:pPr>
            <a:r>
              <a:rPr lang="es-ES_tradnl" altLang="es-CL" sz="2400" dirty="0"/>
              <a:t>Este valor nos parece indicar que ¡no ha habido variabilidad! Y sin embargo, ante nuestros ojos, sabemos que hay variación.</a:t>
            </a:r>
            <a:endParaRPr lang="es-ES" altLang="es-CL" sz="2400" dirty="0"/>
          </a:p>
          <a:p>
            <a:endParaRPr lang="es-ES" altLang="es-CL" sz="2400" dirty="0"/>
          </a:p>
          <a:p>
            <a:endParaRPr lang="es-ES" sz="2400" dirty="0"/>
          </a:p>
          <a:p>
            <a:endParaRPr lang="en-US" dirty="0"/>
          </a:p>
        </p:txBody>
      </p:sp>
      <p:grpSp>
        <p:nvGrpSpPr>
          <p:cNvPr id="43" name="Group 15"/>
          <p:cNvGrpSpPr>
            <a:grpSpLocks/>
          </p:cNvGrpSpPr>
          <p:nvPr/>
        </p:nvGrpSpPr>
        <p:grpSpPr bwMode="auto">
          <a:xfrm>
            <a:off x="2495550" y="1484313"/>
            <a:ext cx="1447800" cy="1295400"/>
            <a:chOff x="576" y="1152"/>
            <a:chExt cx="912" cy="816"/>
          </a:xfrm>
        </p:grpSpPr>
        <p:sp>
          <p:nvSpPr>
            <p:cNvPr id="44" name="Line 16"/>
            <p:cNvSpPr>
              <a:spLocks noChangeShapeType="1"/>
            </p:cNvSpPr>
            <p:nvPr/>
          </p:nvSpPr>
          <p:spPr bwMode="auto">
            <a:xfrm>
              <a:off x="576" y="1152"/>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s-CL">
                <a:solidFill>
                  <a:srgbClr val="000000"/>
                </a:solidFill>
                <a:latin typeface="Arial" pitchFamily="34" charset="0"/>
                <a:cs typeface="Arial" pitchFamily="34" charset="0"/>
              </a:endParaRPr>
            </a:p>
          </p:txBody>
        </p:sp>
        <p:sp>
          <p:nvSpPr>
            <p:cNvPr id="56" name="Line 17"/>
            <p:cNvSpPr>
              <a:spLocks noChangeShapeType="1"/>
            </p:cNvSpPr>
            <p:nvPr/>
          </p:nvSpPr>
          <p:spPr bwMode="auto">
            <a:xfrm>
              <a:off x="576" y="1968"/>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s-CL">
                <a:solidFill>
                  <a:srgbClr val="000000"/>
                </a:solidFill>
                <a:latin typeface="Arial" pitchFamily="34" charset="0"/>
                <a:cs typeface="Arial" pitchFamily="34" charset="0"/>
              </a:endParaRPr>
            </a:p>
          </p:txBody>
        </p:sp>
        <p:sp>
          <p:nvSpPr>
            <p:cNvPr id="57" name="Line 18"/>
            <p:cNvSpPr>
              <a:spLocks noChangeShapeType="1"/>
            </p:cNvSpPr>
            <p:nvPr/>
          </p:nvSpPr>
          <p:spPr bwMode="auto">
            <a:xfrm flipV="1">
              <a:off x="1008" y="1152"/>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s-CL">
                <a:solidFill>
                  <a:srgbClr val="000000"/>
                </a:solidFill>
                <a:latin typeface="Arial" pitchFamily="34" charset="0"/>
                <a:cs typeface="Arial" pitchFamily="34" charset="0"/>
              </a:endParaRPr>
            </a:p>
          </p:txBody>
        </p:sp>
        <p:sp>
          <p:nvSpPr>
            <p:cNvPr id="58" name="Line 19"/>
            <p:cNvSpPr>
              <a:spLocks noChangeShapeType="1"/>
            </p:cNvSpPr>
            <p:nvPr/>
          </p:nvSpPr>
          <p:spPr bwMode="auto">
            <a:xfrm>
              <a:off x="1008" y="1632"/>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s-CL">
                <a:solidFill>
                  <a:srgbClr val="000000"/>
                </a:solidFill>
                <a:latin typeface="Arial" pitchFamily="34" charset="0"/>
                <a:cs typeface="Arial" pitchFamily="34" charset="0"/>
              </a:endParaRPr>
            </a:p>
          </p:txBody>
        </p:sp>
        <p:sp>
          <p:nvSpPr>
            <p:cNvPr id="59" name="Text Box 20"/>
            <p:cNvSpPr txBox="1">
              <a:spLocks noChangeArrowheads="1"/>
            </p:cNvSpPr>
            <p:nvPr/>
          </p:nvSpPr>
          <p:spPr bwMode="auto">
            <a:xfrm>
              <a:off x="864" y="1392"/>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s-ES_tradnl" altLang="es-CL" sz="2000">
                  <a:solidFill>
                    <a:srgbClr val="336600"/>
                  </a:solidFill>
                  <a:latin typeface="Times New Roman" pitchFamily="18" charset="0"/>
                </a:rPr>
                <a:t>8 cms.</a:t>
              </a:r>
              <a:endParaRPr lang="es-ES" altLang="es-CL" sz="2000">
                <a:solidFill>
                  <a:srgbClr val="336600"/>
                </a:solidFill>
                <a:latin typeface="Times New Roman" pitchFamily="18" charset="0"/>
              </a:endParaRPr>
            </a:p>
          </p:txBody>
        </p:sp>
      </p:grpSp>
      <p:grpSp>
        <p:nvGrpSpPr>
          <p:cNvPr id="60" name="Group 21"/>
          <p:cNvGrpSpPr>
            <a:grpSpLocks/>
          </p:cNvGrpSpPr>
          <p:nvPr/>
        </p:nvGrpSpPr>
        <p:grpSpPr bwMode="auto">
          <a:xfrm>
            <a:off x="4440238" y="765175"/>
            <a:ext cx="5334000" cy="1981200"/>
            <a:chOff x="1152" y="480"/>
            <a:chExt cx="3360" cy="1248"/>
          </a:xfrm>
        </p:grpSpPr>
        <p:sp>
          <p:nvSpPr>
            <p:cNvPr id="61" name="Rectangle 22"/>
            <p:cNvSpPr>
              <a:spLocks noChangeArrowheads="1"/>
            </p:cNvSpPr>
            <p:nvPr/>
          </p:nvSpPr>
          <p:spPr bwMode="auto">
            <a:xfrm>
              <a:off x="1152" y="91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62" name="Rectangle 23"/>
            <p:cNvSpPr>
              <a:spLocks noChangeArrowheads="1"/>
            </p:cNvSpPr>
            <p:nvPr/>
          </p:nvSpPr>
          <p:spPr bwMode="auto">
            <a:xfrm>
              <a:off x="1536" y="91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63" name="Rectangle 24"/>
            <p:cNvSpPr>
              <a:spLocks noChangeArrowheads="1"/>
            </p:cNvSpPr>
            <p:nvPr/>
          </p:nvSpPr>
          <p:spPr bwMode="auto">
            <a:xfrm>
              <a:off x="1920" y="91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64" name="Rectangle 25"/>
            <p:cNvSpPr>
              <a:spLocks noChangeArrowheads="1"/>
            </p:cNvSpPr>
            <p:nvPr/>
          </p:nvSpPr>
          <p:spPr bwMode="auto">
            <a:xfrm>
              <a:off x="2304" y="91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65" name="Rectangle 26"/>
            <p:cNvSpPr>
              <a:spLocks noChangeArrowheads="1"/>
            </p:cNvSpPr>
            <p:nvPr/>
          </p:nvSpPr>
          <p:spPr bwMode="auto">
            <a:xfrm>
              <a:off x="2688" y="720"/>
              <a:ext cx="240" cy="1008"/>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66" name="Rectangle 27"/>
            <p:cNvSpPr>
              <a:spLocks noChangeArrowheads="1"/>
            </p:cNvSpPr>
            <p:nvPr/>
          </p:nvSpPr>
          <p:spPr bwMode="auto">
            <a:xfrm>
              <a:off x="3072" y="91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67" name="Rectangle 28"/>
            <p:cNvSpPr>
              <a:spLocks noChangeArrowheads="1"/>
            </p:cNvSpPr>
            <p:nvPr/>
          </p:nvSpPr>
          <p:spPr bwMode="auto">
            <a:xfrm>
              <a:off x="3456" y="91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68" name="Rectangle 29"/>
            <p:cNvSpPr>
              <a:spLocks noChangeArrowheads="1"/>
            </p:cNvSpPr>
            <p:nvPr/>
          </p:nvSpPr>
          <p:spPr bwMode="auto">
            <a:xfrm>
              <a:off x="3840" y="1056"/>
              <a:ext cx="240" cy="672"/>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69" name="Rectangle 30"/>
            <p:cNvSpPr>
              <a:spLocks noChangeArrowheads="1"/>
            </p:cNvSpPr>
            <p:nvPr/>
          </p:nvSpPr>
          <p:spPr bwMode="auto">
            <a:xfrm>
              <a:off x="4272" y="91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70" name="Text Box 31"/>
            <p:cNvSpPr txBox="1">
              <a:spLocks noChangeArrowheads="1"/>
            </p:cNvSpPr>
            <p:nvPr/>
          </p:nvSpPr>
          <p:spPr bwMode="auto">
            <a:xfrm>
              <a:off x="2544" y="48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s-ES_tradnl" altLang="es-CL" sz="2000">
                  <a:solidFill>
                    <a:srgbClr val="336600"/>
                  </a:solidFill>
                  <a:latin typeface="Times New Roman" pitchFamily="18" charset="0"/>
                </a:rPr>
                <a:t>10 cms</a:t>
              </a:r>
              <a:endParaRPr lang="es-ES" altLang="es-CL" sz="2000">
                <a:solidFill>
                  <a:srgbClr val="336600"/>
                </a:solidFill>
                <a:latin typeface="Times New Roman" pitchFamily="18" charset="0"/>
              </a:endParaRPr>
            </a:p>
          </p:txBody>
        </p:sp>
        <p:sp>
          <p:nvSpPr>
            <p:cNvPr id="71" name="Text Box 32"/>
            <p:cNvSpPr txBox="1">
              <a:spLocks noChangeArrowheads="1"/>
            </p:cNvSpPr>
            <p:nvPr/>
          </p:nvSpPr>
          <p:spPr bwMode="auto">
            <a:xfrm>
              <a:off x="3744" y="816"/>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s-ES_tradnl" altLang="es-CL" sz="2000">
                  <a:solidFill>
                    <a:srgbClr val="336600"/>
                  </a:solidFill>
                  <a:latin typeface="Times New Roman" pitchFamily="18" charset="0"/>
                </a:rPr>
                <a:t>6 cms</a:t>
              </a:r>
              <a:endParaRPr lang="es-ES" altLang="es-CL" sz="2000">
                <a:solidFill>
                  <a:srgbClr val="336600"/>
                </a:solidFill>
                <a:latin typeface="Times New Roman" pitchFamily="18" charset="0"/>
              </a:endParaRPr>
            </a:p>
          </p:txBody>
        </p:sp>
      </p:grpSp>
      <p:sp>
        <p:nvSpPr>
          <p:cNvPr id="32" name="Text Box 22"/>
          <p:cNvSpPr txBox="1">
            <a:spLocks noChangeArrowheads="1"/>
          </p:cNvSpPr>
          <p:nvPr/>
        </p:nvSpPr>
        <p:spPr bwMode="auto">
          <a:xfrm>
            <a:off x="3352799" y="4724401"/>
            <a:ext cx="461554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s-ES_tradnl" altLang="es-CL" sz="2000" b="1" dirty="0">
                <a:solidFill>
                  <a:srgbClr val="336600"/>
                </a:solidFill>
                <a:latin typeface="Times New Roman" pitchFamily="18" charset="0"/>
              </a:rPr>
              <a:t>0 + 0 + 0 + 0 </a:t>
            </a:r>
            <a:r>
              <a:rPr lang="es-ES_tradnl" altLang="es-CL" sz="2000" b="1" dirty="0">
                <a:solidFill>
                  <a:srgbClr val="FF0000"/>
                </a:solidFill>
                <a:latin typeface="Times New Roman" pitchFamily="18" charset="0"/>
              </a:rPr>
              <a:t>+ 2</a:t>
            </a:r>
            <a:r>
              <a:rPr lang="es-ES_tradnl" altLang="es-CL" sz="2000" b="1" dirty="0">
                <a:solidFill>
                  <a:srgbClr val="336600"/>
                </a:solidFill>
                <a:latin typeface="Times New Roman" pitchFamily="18" charset="0"/>
              </a:rPr>
              <a:t> + 0 + 0 </a:t>
            </a:r>
            <a:r>
              <a:rPr lang="es-ES_tradnl" altLang="es-CL" sz="2000" b="1" dirty="0">
                <a:solidFill>
                  <a:srgbClr val="F66E1A"/>
                </a:solidFill>
                <a:latin typeface="Times New Roman" pitchFamily="18" charset="0"/>
              </a:rPr>
              <a:t>– 2 </a:t>
            </a:r>
            <a:r>
              <a:rPr lang="es-ES_tradnl" altLang="es-CL" sz="2000" b="1" dirty="0">
                <a:solidFill>
                  <a:srgbClr val="336600"/>
                </a:solidFill>
                <a:latin typeface="Times New Roman" pitchFamily="18" charset="0"/>
              </a:rPr>
              <a:t>+ 0 = 0</a:t>
            </a:r>
            <a:endParaRPr lang="es-ES" altLang="es-CL" sz="2000" b="1" dirty="0">
              <a:solidFill>
                <a:srgbClr val="336600"/>
              </a:solidFill>
              <a:latin typeface="Times New Roman" pitchFamily="18" charset="0"/>
            </a:endParaRPr>
          </a:p>
        </p:txBody>
      </p:sp>
    </p:spTree>
    <p:extLst>
      <p:ext uri="{BB962C8B-B14F-4D97-AF65-F5344CB8AC3E}">
        <p14:creationId xmlns:p14="http://schemas.microsoft.com/office/powerpoint/2010/main" val="69304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2000"/>
                                  </p:stCondLst>
                                  <p:childTnLst>
                                    <p:set>
                                      <p:cBhvr>
                                        <p:cTn id="6" dur="1" fill="hold">
                                          <p:stCondLst>
                                            <p:cond delay="0"/>
                                          </p:stCondLst>
                                        </p:cTn>
                                        <p:tgtEl>
                                          <p:spTgt spid="60"/>
                                        </p:tgtEl>
                                        <p:attrNameLst>
                                          <p:attrName>style.visibility</p:attrName>
                                        </p:attrNameLst>
                                      </p:cBhvr>
                                      <p:to>
                                        <p:strVal val="visible"/>
                                      </p:to>
                                    </p:set>
                                    <p:anim calcmode="lin" valueType="num">
                                      <p:cBhvr>
                                        <p:cTn id="7" dur="500" fill="hold"/>
                                        <p:tgtEl>
                                          <p:spTgt spid="60"/>
                                        </p:tgtEl>
                                        <p:attrNameLst>
                                          <p:attrName>ppt_w</p:attrName>
                                        </p:attrNameLst>
                                      </p:cBhvr>
                                      <p:tavLst>
                                        <p:tav tm="0">
                                          <p:val>
                                            <p:fltVal val="0"/>
                                          </p:val>
                                        </p:tav>
                                        <p:tav tm="100000">
                                          <p:val>
                                            <p:strVal val="#ppt_w"/>
                                          </p:val>
                                        </p:tav>
                                      </p:tavLst>
                                    </p:anim>
                                    <p:anim calcmode="lin" valueType="num">
                                      <p:cBhvr>
                                        <p:cTn id="8" dur="500" fill="hold"/>
                                        <p:tgtEl>
                                          <p:spTgt spid="60"/>
                                        </p:tgtEl>
                                        <p:attrNameLst>
                                          <p:attrName>ppt_h</p:attrName>
                                        </p:attrNameLst>
                                      </p:cBhvr>
                                      <p:tavLst>
                                        <p:tav tm="0">
                                          <p:val>
                                            <p:fltVal val="0"/>
                                          </p:val>
                                        </p:tav>
                                        <p:tav tm="100000">
                                          <p:val>
                                            <p:strVal val="#ppt_h"/>
                                          </p:val>
                                        </p:tav>
                                      </p:tavLst>
                                    </p:anim>
                                  </p:childTnLst>
                                </p:cTn>
                              </p:par>
                            </p:childTnLst>
                          </p:cTn>
                        </p:par>
                        <p:par>
                          <p:cTn id="9" fill="hold">
                            <p:stCondLst>
                              <p:cond delay="2500"/>
                            </p:stCondLst>
                            <p:childTnLst>
                              <p:par>
                                <p:cTn id="10" presetID="23" presetClass="entr" presetSubtype="16" fill="hold" nodeType="afterEffect">
                                  <p:stCondLst>
                                    <p:cond delay="2000"/>
                                  </p:stCondLst>
                                  <p:childTnLst>
                                    <p:set>
                                      <p:cBhvr>
                                        <p:cTn id="11" dur="1" fill="hold">
                                          <p:stCondLst>
                                            <p:cond delay="0"/>
                                          </p:stCondLst>
                                        </p:cTn>
                                        <p:tgtEl>
                                          <p:spTgt spid="43"/>
                                        </p:tgtEl>
                                        <p:attrNameLst>
                                          <p:attrName>style.visibility</p:attrName>
                                        </p:attrNameLst>
                                      </p:cBhvr>
                                      <p:to>
                                        <p:strVal val="visible"/>
                                      </p:to>
                                    </p:set>
                                    <p:anim calcmode="lin" valueType="num">
                                      <p:cBhvr>
                                        <p:cTn id="12" dur="500" fill="hold"/>
                                        <p:tgtEl>
                                          <p:spTgt spid="43"/>
                                        </p:tgtEl>
                                        <p:attrNameLst>
                                          <p:attrName>ppt_w</p:attrName>
                                        </p:attrNameLst>
                                      </p:cBhvr>
                                      <p:tavLst>
                                        <p:tav tm="0">
                                          <p:val>
                                            <p:fltVal val="0"/>
                                          </p:val>
                                        </p:tav>
                                        <p:tav tm="100000">
                                          <p:val>
                                            <p:strVal val="#ppt_w"/>
                                          </p:val>
                                        </p:tav>
                                      </p:tavLst>
                                    </p:anim>
                                    <p:anim calcmode="lin" valueType="num">
                                      <p:cBhvr>
                                        <p:cTn id="13" dur="500" fill="hold"/>
                                        <p:tgtEl>
                                          <p:spTgt spid="43"/>
                                        </p:tgtEl>
                                        <p:attrNameLst>
                                          <p:attrName>ppt_h</p:attrName>
                                        </p:attrNameLst>
                                      </p:cBhvr>
                                      <p:tavLst>
                                        <p:tav tm="0">
                                          <p:val>
                                            <p:fltVal val="0"/>
                                          </p:val>
                                        </p:tav>
                                        <p:tav tm="100000">
                                          <p:val>
                                            <p:strVal val="#ppt_h"/>
                                          </p:val>
                                        </p:tav>
                                      </p:tavLst>
                                    </p:anim>
                                  </p:childTnLst>
                                </p:cTn>
                              </p:par>
                            </p:childTnLst>
                          </p:cTn>
                        </p:par>
                        <p:par>
                          <p:cTn id="14" fill="hold">
                            <p:stCondLst>
                              <p:cond delay="5000"/>
                            </p:stCondLst>
                            <p:childTnLst>
                              <p:par>
                                <p:cTn id="15" presetID="23" presetClass="entr" presetSubtype="16" fill="hold" grpId="0" nodeType="afterEffect">
                                  <p:stCondLst>
                                    <p:cond delay="2000"/>
                                  </p:stCondLst>
                                  <p:childTnLst>
                                    <p:set>
                                      <p:cBhvr>
                                        <p:cTn id="16" dur="1" fill="hold">
                                          <p:stCondLst>
                                            <p:cond delay="0"/>
                                          </p:stCondLst>
                                        </p:cTn>
                                        <p:tgtEl>
                                          <p:spTgt spid="32"/>
                                        </p:tgtEl>
                                        <p:attrNameLst>
                                          <p:attrName>style.visibility</p:attrName>
                                        </p:attrNameLst>
                                      </p:cBhvr>
                                      <p:to>
                                        <p:strVal val="visible"/>
                                      </p:to>
                                    </p:set>
                                    <p:anim calcmode="lin" valueType="num">
                                      <p:cBhvr>
                                        <p:cTn id="17" dur="500" fill="hold"/>
                                        <p:tgtEl>
                                          <p:spTgt spid="32"/>
                                        </p:tgtEl>
                                        <p:attrNameLst>
                                          <p:attrName>ppt_w</p:attrName>
                                        </p:attrNameLst>
                                      </p:cBhvr>
                                      <p:tavLst>
                                        <p:tav tm="0">
                                          <p:val>
                                            <p:fltVal val="0"/>
                                          </p:val>
                                        </p:tav>
                                        <p:tav tm="100000">
                                          <p:val>
                                            <p:strVal val="#ppt_w"/>
                                          </p:val>
                                        </p:tav>
                                      </p:tavLst>
                                    </p:anim>
                                    <p:anim calcmode="lin" valueType="num">
                                      <p:cBhvr>
                                        <p:cTn id="18" dur="500" fill="hold"/>
                                        <p:tgtEl>
                                          <p:spTgt spid="3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321245" y="248704"/>
            <a:ext cx="11014674" cy="738664"/>
          </a:xfrm>
          <a:prstGeom prst="rect">
            <a:avLst/>
          </a:prstGeom>
        </p:spPr>
        <p:txBody>
          <a:bodyPr wrap="square">
            <a:spAutoFit/>
          </a:bodyPr>
          <a:lstStyle/>
          <a:p>
            <a:pPr marL="285750" indent="-285750">
              <a:buFont typeface="Wingdings" panose="05000000000000000000" pitchFamily="2" charset="2"/>
              <a:buChar char="§"/>
            </a:pPr>
            <a:r>
              <a:rPr lang="es-ES" sz="2400" dirty="0"/>
              <a:t>Calculo de la varianza:</a:t>
            </a:r>
          </a:p>
          <a:p>
            <a:endParaRPr lang="en-US" dirty="0"/>
          </a:p>
        </p:txBody>
      </p:sp>
      <p:sp>
        <p:nvSpPr>
          <p:cNvPr id="30" name="Rectángulo 29"/>
          <p:cNvSpPr/>
          <p:nvPr/>
        </p:nvSpPr>
        <p:spPr>
          <a:xfrm>
            <a:off x="342601" y="2990849"/>
            <a:ext cx="11014674" cy="3693319"/>
          </a:xfrm>
          <a:prstGeom prst="rect">
            <a:avLst/>
          </a:prstGeom>
        </p:spPr>
        <p:txBody>
          <a:bodyPr wrap="square">
            <a:spAutoFit/>
          </a:bodyPr>
          <a:lstStyle/>
          <a:p>
            <a:pPr marL="285750" indent="-285750">
              <a:buFont typeface="Wingdings" panose="05000000000000000000" pitchFamily="2" charset="2"/>
              <a:buChar char="§"/>
            </a:pPr>
            <a:r>
              <a:rPr lang="es-ES_tradnl" altLang="es-CL" sz="2400" dirty="0">
                <a:latin typeface="+mj-lt"/>
              </a:rPr>
              <a:t>Una forma de eliminar los signos menos de aquellas diferencias que sean negativas, esto es de aquellos mediciones que estén bajo el promedio, es elevar al cuadrado todas las diferencias, y luego sumar.</a:t>
            </a:r>
          </a:p>
          <a:p>
            <a:pPr marL="285750" indent="-285750">
              <a:buFont typeface="Wingdings" panose="05000000000000000000" pitchFamily="2" charset="2"/>
              <a:buChar char="§"/>
            </a:pPr>
            <a:endParaRPr lang="es-ES" altLang="es-CL" sz="2400" dirty="0">
              <a:latin typeface="+mj-lt"/>
            </a:endParaRPr>
          </a:p>
          <a:p>
            <a:endParaRPr lang="es-ES_tradnl" altLang="es-CL" sz="2400" dirty="0"/>
          </a:p>
          <a:p>
            <a:pPr marL="285750" indent="-285750">
              <a:buFont typeface="Wingdings" panose="05000000000000000000" pitchFamily="2" charset="2"/>
              <a:buChar char="§"/>
            </a:pPr>
            <a:r>
              <a:rPr lang="es-ES_tradnl" altLang="es-CL" sz="2400" dirty="0"/>
              <a:t>Y este resultado repartirlo entre todos los rectángulos, es decir lo dividimos por el número de rectángulos que es 9</a:t>
            </a:r>
            <a:endParaRPr lang="es-ES" altLang="es-CL" sz="2400" dirty="0"/>
          </a:p>
          <a:p>
            <a:pPr marL="285750" indent="-285750">
              <a:buFont typeface="Wingdings" panose="05000000000000000000" pitchFamily="2" charset="2"/>
              <a:buChar char="§"/>
            </a:pPr>
            <a:endParaRPr lang="es-ES" altLang="es-CL" sz="2400" dirty="0"/>
          </a:p>
          <a:p>
            <a:endParaRPr lang="es-ES" sz="2400" dirty="0"/>
          </a:p>
          <a:p>
            <a:endParaRPr lang="en-US" dirty="0"/>
          </a:p>
        </p:txBody>
      </p:sp>
      <p:grpSp>
        <p:nvGrpSpPr>
          <p:cNvPr id="43" name="Group 15"/>
          <p:cNvGrpSpPr>
            <a:grpSpLocks/>
          </p:cNvGrpSpPr>
          <p:nvPr/>
        </p:nvGrpSpPr>
        <p:grpSpPr bwMode="auto">
          <a:xfrm>
            <a:off x="2495550" y="1484313"/>
            <a:ext cx="1447800" cy="1295400"/>
            <a:chOff x="576" y="1152"/>
            <a:chExt cx="912" cy="816"/>
          </a:xfrm>
        </p:grpSpPr>
        <p:sp>
          <p:nvSpPr>
            <p:cNvPr id="44" name="Line 16"/>
            <p:cNvSpPr>
              <a:spLocks noChangeShapeType="1"/>
            </p:cNvSpPr>
            <p:nvPr/>
          </p:nvSpPr>
          <p:spPr bwMode="auto">
            <a:xfrm>
              <a:off x="576" y="1152"/>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s-CL">
                <a:solidFill>
                  <a:srgbClr val="000000"/>
                </a:solidFill>
                <a:latin typeface="Arial" pitchFamily="34" charset="0"/>
                <a:cs typeface="Arial" pitchFamily="34" charset="0"/>
              </a:endParaRPr>
            </a:p>
          </p:txBody>
        </p:sp>
        <p:sp>
          <p:nvSpPr>
            <p:cNvPr id="56" name="Line 17"/>
            <p:cNvSpPr>
              <a:spLocks noChangeShapeType="1"/>
            </p:cNvSpPr>
            <p:nvPr/>
          </p:nvSpPr>
          <p:spPr bwMode="auto">
            <a:xfrm>
              <a:off x="576" y="1968"/>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s-CL">
                <a:solidFill>
                  <a:srgbClr val="000000"/>
                </a:solidFill>
                <a:latin typeface="Arial" pitchFamily="34" charset="0"/>
                <a:cs typeface="Arial" pitchFamily="34" charset="0"/>
              </a:endParaRPr>
            </a:p>
          </p:txBody>
        </p:sp>
        <p:sp>
          <p:nvSpPr>
            <p:cNvPr id="57" name="Line 18"/>
            <p:cNvSpPr>
              <a:spLocks noChangeShapeType="1"/>
            </p:cNvSpPr>
            <p:nvPr/>
          </p:nvSpPr>
          <p:spPr bwMode="auto">
            <a:xfrm flipV="1">
              <a:off x="1008" y="1152"/>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s-CL">
                <a:solidFill>
                  <a:srgbClr val="000000"/>
                </a:solidFill>
                <a:latin typeface="Arial" pitchFamily="34" charset="0"/>
                <a:cs typeface="Arial" pitchFamily="34" charset="0"/>
              </a:endParaRPr>
            </a:p>
          </p:txBody>
        </p:sp>
        <p:sp>
          <p:nvSpPr>
            <p:cNvPr id="58" name="Line 19"/>
            <p:cNvSpPr>
              <a:spLocks noChangeShapeType="1"/>
            </p:cNvSpPr>
            <p:nvPr/>
          </p:nvSpPr>
          <p:spPr bwMode="auto">
            <a:xfrm>
              <a:off x="1008" y="1632"/>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s-CL">
                <a:solidFill>
                  <a:srgbClr val="000000"/>
                </a:solidFill>
                <a:latin typeface="Arial" pitchFamily="34" charset="0"/>
                <a:cs typeface="Arial" pitchFamily="34" charset="0"/>
              </a:endParaRPr>
            </a:p>
          </p:txBody>
        </p:sp>
        <p:sp>
          <p:nvSpPr>
            <p:cNvPr id="59" name="Text Box 20"/>
            <p:cNvSpPr txBox="1">
              <a:spLocks noChangeArrowheads="1"/>
            </p:cNvSpPr>
            <p:nvPr/>
          </p:nvSpPr>
          <p:spPr bwMode="auto">
            <a:xfrm>
              <a:off x="864" y="1392"/>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s-ES_tradnl" altLang="es-CL" sz="2000">
                  <a:solidFill>
                    <a:srgbClr val="336600"/>
                  </a:solidFill>
                  <a:latin typeface="Times New Roman" pitchFamily="18" charset="0"/>
                </a:rPr>
                <a:t>8 cms.</a:t>
              </a:r>
              <a:endParaRPr lang="es-ES" altLang="es-CL" sz="2000">
                <a:solidFill>
                  <a:srgbClr val="336600"/>
                </a:solidFill>
                <a:latin typeface="Times New Roman" pitchFamily="18" charset="0"/>
              </a:endParaRPr>
            </a:p>
          </p:txBody>
        </p:sp>
      </p:grpSp>
      <p:grpSp>
        <p:nvGrpSpPr>
          <p:cNvPr id="60" name="Group 21"/>
          <p:cNvGrpSpPr>
            <a:grpSpLocks/>
          </p:cNvGrpSpPr>
          <p:nvPr/>
        </p:nvGrpSpPr>
        <p:grpSpPr bwMode="auto">
          <a:xfrm>
            <a:off x="4440238" y="765175"/>
            <a:ext cx="5334000" cy="1981200"/>
            <a:chOff x="1152" y="480"/>
            <a:chExt cx="3360" cy="1248"/>
          </a:xfrm>
        </p:grpSpPr>
        <p:sp>
          <p:nvSpPr>
            <p:cNvPr id="61" name="Rectangle 22"/>
            <p:cNvSpPr>
              <a:spLocks noChangeArrowheads="1"/>
            </p:cNvSpPr>
            <p:nvPr/>
          </p:nvSpPr>
          <p:spPr bwMode="auto">
            <a:xfrm>
              <a:off x="1152" y="91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62" name="Rectangle 23"/>
            <p:cNvSpPr>
              <a:spLocks noChangeArrowheads="1"/>
            </p:cNvSpPr>
            <p:nvPr/>
          </p:nvSpPr>
          <p:spPr bwMode="auto">
            <a:xfrm>
              <a:off x="1536" y="91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63" name="Rectangle 24"/>
            <p:cNvSpPr>
              <a:spLocks noChangeArrowheads="1"/>
            </p:cNvSpPr>
            <p:nvPr/>
          </p:nvSpPr>
          <p:spPr bwMode="auto">
            <a:xfrm>
              <a:off x="1920" y="91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64" name="Rectangle 25"/>
            <p:cNvSpPr>
              <a:spLocks noChangeArrowheads="1"/>
            </p:cNvSpPr>
            <p:nvPr/>
          </p:nvSpPr>
          <p:spPr bwMode="auto">
            <a:xfrm>
              <a:off x="2304" y="91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65" name="Rectangle 26"/>
            <p:cNvSpPr>
              <a:spLocks noChangeArrowheads="1"/>
            </p:cNvSpPr>
            <p:nvPr/>
          </p:nvSpPr>
          <p:spPr bwMode="auto">
            <a:xfrm>
              <a:off x="2688" y="720"/>
              <a:ext cx="240" cy="1008"/>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66" name="Rectangle 27"/>
            <p:cNvSpPr>
              <a:spLocks noChangeArrowheads="1"/>
            </p:cNvSpPr>
            <p:nvPr/>
          </p:nvSpPr>
          <p:spPr bwMode="auto">
            <a:xfrm>
              <a:off x="3072" y="91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67" name="Rectangle 28"/>
            <p:cNvSpPr>
              <a:spLocks noChangeArrowheads="1"/>
            </p:cNvSpPr>
            <p:nvPr/>
          </p:nvSpPr>
          <p:spPr bwMode="auto">
            <a:xfrm>
              <a:off x="3456" y="91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68" name="Rectangle 29"/>
            <p:cNvSpPr>
              <a:spLocks noChangeArrowheads="1"/>
            </p:cNvSpPr>
            <p:nvPr/>
          </p:nvSpPr>
          <p:spPr bwMode="auto">
            <a:xfrm>
              <a:off x="3840" y="1056"/>
              <a:ext cx="240" cy="672"/>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69" name="Rectangle 30"/>
            <p:cNvSpPr>
              <a:spLocks noChangeArrowheads="1"/>
            </p:cNvSpPr>
            <p:nvPr/>
          </p:nvSpPr>
          <p:spPr bwMode="auto">
            <a:xfrm>
              <a:off x="4272" y="91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70" name="Text Box 31"/>
            <p:cNvSpPr txBox="1">
              <a:spLocks noChangeArrowheads="1"/>
            </p:cNvSpPr>
            <p:nvPr/>
          </p:nvSpPr>
          <p:spPr bwMode="auto">
            <a:xfrm>
              <a:off x="2544" y="48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s-ES_tradnl" altLang="es-CL" sz="2000">
                  <a:solidFill>
                    <a:srgbClr val="336600"/>
                  </a:solidFill>
                  <a:latin typeface="Times New Roman" pitchFamily="18" charset="0"/>
                </a:rPr>
                <a:t>10 cms</a:t>
              </a:r>
              <a:endParaRPr lang="es-ES" altLang="es-CL" sz="2000">
                <a:solidFill>
                  <a:srgbClr val="336600"/>
                </a:solidFill>
                <a:latin typeface="Times New Roman" pitchFamily="18" charset="0"/>
              </a:endParaRPr>
            </a:p>
          </p:txBody>
        </p:sp>
        <p:sp>
          <p:nvSpPr>
            <p:cNvPr id="71" name="Text Box 32"/>
            <p:cNvSpPr txBox="1">
              <a:spLocks noChangeArrowheads="1"/>
            </p:cNvSpPr>
            <p:nvPr/>
          </p:nvSpPr>
          <p:spPr bwMode="auto">
            <a:xfrm>
              <a:off x="3744" y="816"/>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s-ES_tradnl" altLang="es-CL" sz="2000">
                  <a:solidFill>
                    <a:srgbClr val="336600"/>
                  </a:solidFill>
                  <a:latin typeface="Times New Roman" pitchFamily="18" charset="0"/>
                </a:rPr>
                <a:t>6 cms</a:t>
              </a:r>
              <a:endParaRPr lang="es-ES" altLang="es-CL" sz="2000">
                <a:solidFill>
                  <a:srgbClr val="336600"/>
                </a:solidFill>
                <a:latin typeface="Times New Roman" pitchFamily="18" charset="0"/>
              </a:endParaRPr>
            </a:p>
          </p:txBody>
        </p:sp>
      </p:grpSp>
      <p:sp>
        <p:nvSpPr>
          <p:cNvPr id="23" name="Text Box 21"/>
          <p:cNvSpPr txBox="1">
            <a:spLocks noChangeArrowheads="1"/>
          </p:cNvSpPr>
          <p:nvPr/>
        </p:nvSpPr>
        <p:spPr bwMode="auto">
          <a:xfrm>
            <a:off x="2986606" y="4241174"/>
            <a:ext cx="533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s-ES_tradnl" altLang="es-CL" sz="2000" b="1" dirty="0">
                <a:solidFill>
                  <a:srgbClr val="0714B7"/>
                </a:solidFill>
                <a:latin typeface="Times New Roman" pitchFamily="18" charset="0"/>
              </a:rPr>
              <a:t>0</a:t>
            </a:r>
            <a:r>
              <a:rPr lang="es-ES_tradnl" altLang="es-CL" sz="2000" b="1" baseline="30000" dirty="0">
                <a:solidFill>
                  <a:srgbClr val="0714B7"/>
                </a:solidFill>
                <a:latin typeface="Times New Roman" pitchFamily="18" charset="0"/>
              </a:rPr>
              <a:t>2</a:t>
            </a:r>
            <a:r>
              <a:rPr lang="es-ES_tradnl" altLang="es-CL" sz="2000" b="1" dirty="0">
                <a:solidFill>
                  <a:srgbClr val="0714B7"/>
                </a:solidFill>
                <a:latin typeface="Times New Roman" pitchFamily="18" charset="0"/>
              </a:rPr>
              <a:t> + 0</a:t>
            </a:r>
            <a:r>
              <a:rPr lang="es-ES_tradnl" altLang="es-CL" sz="2000" b="1" baseline="30000" dirty="0">
                <a:solidFill>
                  <a:srgbClr val="0714B7"/>
                </a:solidFill>
                <a:latin typeface="Times New Roman" pitchFamily="18" charset="0"/>
              </a:rPr>
              <a:t>2</a:t>
            </a:r>
            <a:r>
              <a:rPr lang="es-ES_tradnl" altLang="es-CL" sz="2000" b="1" dirty="0">
                <a:solidFill>
                  <a:srgbClr val="0714B7"/>
                </a:solidFill>
                <a:latin typeface="Times New Roman" pitchFamily="18" charset="0"/>
              </a:rPr>
              <a:t> + 0</a:t>
            </a:r>
            <a:r>
              <a:rPr lang="es-ES_tradnl" altLang="es-CL" sz="2000" b="1" baseline="30000" dirty="0">
                <a:solidFill>
                  <a:srgbClr val="0714B7"/>
                </a:solidFill>
                <a:latin typeface="Times New Roman" pitchFamily="18" charset="0"/>
              </a:rPr>
              <a:t>2</a:t>
            </a:r>
            <a:r>
              <a:rPr lang="es-ES_tradnl" altLang="es-CL" sz="2000" b="1" dirty="0">
                <a:solidFill>
                  <a:srgbClr val="0714B7"/>
                </a:solidFill>
                <a:latin typeface="Times New Roman" pitchFamily="18" charset="0"/>
              </a:rPr>
              <a:t> + 0</a:t>
            </a:r>
            <a:r>
              <a:rPr lang="es-ES_tradnl" altLang="es-CL" sz="2000" b="1" baseline="30000" dirty="0">
                <a:solidFill>
                  <a:srgbClr val="0714B7"/>
                </a:solidFill>
                <a:latin typeface="Times New Roman" pitchFamily="18" charset="0"/>
              </a:rPr>
              <a:t>2</a:t>
            </a:r>
            <a:r>
              <a:rPr lang="es-ES_tradnl" altLang="es-CL" sz="2000" b="1" dirty="0">
                <a:solidFill>
                  <a:srgbClr val="0714B7"/>
                </a:solidFill>
                <a:latin typeface="Times New Roman" pitchFamily="18" charset="0"/>
              </a:rPr>
              <a:t> </a:t>
            </a:r>
            <a:r>
              <a:rPr lang="es-ES_tradnl" altLang="es-CL" sz="2000" b="1" dirty="0">
                <a:solidFill>
                  <a:srgbClr val="336600"/>
                </a:solidFill>
                <a:latin typeface="Times New Roman" pitchFamily="18" charset="0"/>
              </a:rPr>
              <a:t>+ </a:t>
            </a:r>
            <a:r>
              <a:rPr lang="es-ES_tradnl" altLang="es-CL" sz="2000" b="1" dirty="0">
                <a:solidFill>
                  <a:srgbClr val="FF0000"/>
                </a:solidFill>
                <a:latin typeface="Times New Roman" pitchFamily="18" charset="0"/>
              </a:rPr>
              <a:t>2</a:t>
            </a:r>
            <a:r>
              <a:rPr lang="es-ES_tradnl" altLang="es-CL" sz="2000" b="1" baseline="30000" dirty="0">
                <a:solidFill>
                  <a:srgbClr val="FF0000"/>
                </a:solidFill>
                <a:latin typeface="Times New Roman" pitchFamily="18" charset="0"/>
              </a:rPr>
              <a:t>2</a:t>
            </a:r>
            <a:r>
              <a:rPr lang="es-ES_tradnl" altLang="es-CL" sz="2000" b="1" dirty="0">
                <a:solidFill>
                  <a:srgbClr val="336600"/>
                </a:solidFill>
                <a:latin typeface="Times New Roman" pitchFamily="18" charset="0"/>
              </a:rPr>
              <a:t> + </a:t>
            </a:r>
            <a:r>
              <a:rPr lang="es-ES_tradnl" altLang="es-CL" sz="2000" b="1" dirty="0">
                <a:solidFill>
                  <a:srgbClr val="0714B7"/>
                </a:solidFill>
                <a:latin typeface="Times New Roman" pitchFamily="18" charset="0"/>
              </a:rPr>
              <a:t>0</a:t>
            </a:r>
            <a:r>
              <a:rPr lang="es-ES_tradnl" altLang="es-CL" sz="2000" b="1" baseline="30000" dirty="0">
                <a:solidFill>
                  <a:srgbClr val="0714B7"/>
                </a:solidFill>
                <a:latin typeface="Times New Roman" pitchFamily="18" charset="0"/>
              </a:rPr>
              <a:t>2</a:t>
            </a:r>
            <a:r>
              <a:rPr lang="es-ES_tradnl" altLang="es-CL" sz="2000" b="1" dirty="0">
                <a:solidFill>
                  <a:srgbClr val="0714B7"/>
                </a:solidFill>
                <a:latin typeface="Times New Roman" pitchFamily="18" charset="0"/>
              </a:rPr>
              <a:t> + 0</a:t>
            </a:r>
            <a:r>
              <a:rPr lang="es-ES_tradnl" altLang="es-CL" sz="2000" b="1" baseline="30000" dirty="0">
                <a:solidFill>
                  <a:srgbClr val="0714B7"/>
                </a:solidFill>
                <a:latin typeface="Times New Roman" pitchFamily="18" charset="0"/>
              </a:rPr>
              <a:t>2</a:t>
            </a:r>
            <a:r>
              <a:rPr lang="es-ES_tradnl" altLang="es-CL" sz="2000" b="1" dirty="0">
                <a:solidFill>
                  <a:srgbClr val="0714B7"/>
                </a:solidFill>
                <a:latin typeface="Times New Roman" pitchFamily="18" charset="0"/>
              </a:rPr>
              <a:t> </a:t>
            </a:r>
            <a:r>
              <a:rPr lang="es-ES_tradnl" altLang="es-CL" sz="2000" b="1" dirty="0">
                <a:solidFill>
                  <a:srgbClr val="336600"/>
                </a:solidFill>
                <a:latin typeface="Times New Roman" pitchFamily="18" charset="0"/>
              </a:rPr>
              <a:t>+ </a:t>
            </a:r>
            <a:r>
              <a:rPr lang="es-ES_tradnl" altLang="es-CL" sz="2000" b="1" dirty="0">
                <a:solidFill>
                  <a:srgbClr val="F66E1A"/>
                </a:solidFill>
                <a:latin typeface="Times New Roman" pitchFamily="18" charset="0"/>
              </a:rPr>
              <a:t>(– 2)</a:t>
            </a:r>
            <a:r>
              <a:rPr lang="es-ES_tradnl" altLang="es-CL" sz="2000" b="1" baseline="30000" dirty="0">
                <a:solidFill>
                  <a:srgbClr val="F66E1A"/>
                </a:solidFill>
                <a:latin typeface="Times New Roman" pitchFamily="18" charset="0"/>
              </a:rPr>
              <a:t>2</a:t>
            </a:r>
            <a:r>
              <a:rPr lang="es-ES_tradnl" altLang="es-CL" sz="2000" b="1" dirty="0">
                <a:solidFill>
                  <a:srgbClr val="F66E1A"/>
                </a:solidFill>
                <a:latin typeface="Times New Roman" pitchFamily="18" charset="0"/>
              </a:rPr>
              <a:t> </a:t>
            </a:r>
            <a:r>
              <a:rPr lang="es-ES_tradnl" altLang="es-CL" sz="2000" b="1" dirty="0">
                <a:solidFill>
                  <a:srgbClr val="0714B7"/>
                </a:solidFill>
                <a:latin typeface="Times New Roman" pitchFamily="18" charset="0"/>
              </a:rPr>
              <a:t>+ 0</a:t>
            </a:r>
            <a:r>
              <a:rPr lang="es-ES_tradnl" altLang="es-CL" sz="2000" b="1" baseline="30000" dirty="0">
                <a:solidFill>
                  <a:srgbClr val="0714B7"/>
                </a:solidFill>
                <a:latin typeface="Times New Roman" pitchFamily="18" charset="0"/>
              </a:rPr>
              <a:t>2</a:t>
            </a:r>
            <a:r>
              <a:rPr lang="es-ES_tradnl" altLang="es-CL" sz="2000" b="1" dirty="0">
                <a:solidFill>
                  <a:srgbClr val="0714B7"/>
                </a:solidFill>
                <a:latin typeface="Times New Roman" pitchFamily="18" charset="0"/>
              </a:rPr>
              <a:t> </a:t>
            </a:r>
            <a:r>
              <a:rPr lang="es-ES_tradnl" altLang="es-CL" sz="2000" b="1" dirty="0">
                <a:solidFill>
                  <a:srgbClr val="336600"/>
                </a:solidFill>
                <a:latin typeface="Times New Roman" pitchFamily="18" charset="0"/>
              </a:rPr>
              <a:t>= 8</a:t>
            </a:r>
            <a:endParaRPr lang="es-ES" altLang="es-CL" sz="2000" b="1" baseline="30000" dirty="0">
              <a:solidFill>
                <a:srgbClr val="336600"/>
              </a:solidFill>
              <a:latin typeface="Times New Roman" pitchFamily="18" charset="0"/>
            </a:endParaRPr>
          </a:p>
        </p:txBody>
      </p:sp>
      <p:grpSp>
        <p:nvGrpSpPr>
          <p:cNvPr id="24" name="Group 23"/>
          <p:cNvGrpSpPr>
            <a:grpSpLocks/>
          </p:cNvGrpSpPr>
          <p:nvPr/>
        </p:nvGrpSpPr>
        <p:grpSpPr bwMode="auto">
          <a:xfrm>
            <a:off x="2932955" y="5720128"/>
            <a:ext cx="4876800" cy="701675"/>
            <a:chOff x="384" y="3638"/>
            <a:chExt cx="3072" cy="442"/>
          </a:xfrm>
        </p:grpSpPr>
        <p:sp>
          <p:nvSpPr>
            <p:cNvPr id="25" name="Text Box 24"/>
            <p:cNvSpPr txBox="1">
              <a:spLocks noChangeArrowheads="1"/>
            </p:cNvSpPr>
            <p:nvPr/>
          </p:nvSpPr>
          <p:spPr bwMode="auto">
            <a:xfrm>
              <a:off x="384" y="3638"/>
              <a:ext cx="30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s-ES_tradnl" altLang="es-CL" sz="2000" b="1" dirty="0">
                  <a:solidFill>
                    <a:srgbClr val="0714B7"/>
                  </a:solidFill>
                  <a:latin typeface="Times New Roman" pitchFamily="18" charset="0"/>
                </a:rPr>
                <a:t>0</a:t>
              </a:r>
              <a:r>
                <a:rPr lang="es-ES_tradnl" altLang="es-CL" sz="2000" b="1" baseline="30000" dirty="0">
                  <a:solidFill>
                    <a:srgbClr val="0714B7"/>
                  </a:solidFill>
                  <a:latin typeface="Times New Roman" pitchFamily="18" charset="0"/>
                </a:rPr>
                <a:t>2</a:t>
              </a:r>
              <a:r>
                <a:rPr lang="es-ES_tradnl" altLang="es-CL" sz="2000" b="1" dirty="0">
                  <a:solidFill>
                    <a:srgbClr val="0714B7"/>
                  </a:solidFill>
                  <a:latin typeface="Times New Roman" pitchFamily="18" charset="0"/>
                </a:rPr>
                <a:t> + 0</a:t>
              </a:r>
              <a:r>
                <a:rPr lang="es-ES_tradnl" altLang="es-CL" sz="2000" b="1" baseline="30000" dirty="0">
                  <a:solidFill>
                    <a:srgbClr val="0714B7"/>
                  </a:solidFill>
                  <a:latin typeface="Times New Roman" pitchFamily="18" charset="0"/>
                </a:rPr>
                <a:t>2</a:t>
              </a:r>
              <a:r>
                <a:rPr lang="es-ES_tradnl" altLang="es-CL" sz="2000" b="1" dirty="0">
                  <a:solidFill>
                    <a:srgbClr val="0714B7"/>
                  </a:solidFill>
                  <a:latin typeface="Times New Roman" pitchFamily="18" charset="0"/>
                </a:rPr>
                <a:t> + 0</a:t>
              </a:r>
              <a:r>
                <a:rPr lang="es-ES_tradnl" altLang="es-CL" sz="2000" b="1" baseline="30000" dirty="0">
                  <a:solidFill>
                    <a:srgbClr val="0714B7"/>
                  </a:solidFill>
                  <a:latin typeface="Times New Roman" pitchFamily="18" charset="0"/>
                </a:rPr>
                <a:t>2</a:t>
              </a:r>
              <a:r>
                <a:rPr lang="es-ES_tradnl" altLang="es-CL" sz="2000" b="1" dirty="0">
                  <a:solidFill>
                    <a:srgbClr val="0714B7"/>
                  </a:solidFill>
                  <a:latin typeface="Times New Roman" pitchFamily="18" charset="0"/>
                </a:rPr>
                <a:t> + 0</a:t>
              </a:r>
              <a:r>
                <a:rPr lang="es-ES_tradnl" altLang="es-CL" sz="2000" b="1" baseline="30000" dirty="0">
                  <a:solidFill>
                    <a:srgbClr val="0714B7"/>
                  </a:solidFill>
                  <a:latin typeface="Times New Roman" pitchFamily="18" charset="0"/>
                </a:rPr>
                <a:t>2</a:t>
              </a:r>
              <a:r>
                <a:rPr lang="es-ES_tradnl" altLang="es-CL" sz="2000" b="1" dirty="0">
                  <a:solidFill>
                    <a:srgbClr val="0714B7"/>
                  </a:solidFill>
                  <a:latin typeface="Times New Roman" pitchFamily="18" charset="0"/>
                </a:rPr>
                <a:t> </a:t>
              </a:r>
              <a:r>
                <a:rPr lang="es-ES_tradnl" altLang="es-CL" sz="2000" b="1" dirty="0">
                  <a:solidFill>
                    <a:srgbClr val="336600"/>
                  </a:solidFill>
                  <a:latin typeface="Times New Roman" pitchFamily="18" charset="0"/>
                </a:rPr>
                <a:t>+ </a:t>
              </a:r>
              <a:r>
                <a:rPr lang="es-ES_tradnl" altLang="es-CL" sz="2000" b="1" dirty="0">
                  <a:solidFill>
                    <a:srgbClr val="FF0000"/>
                  </a:solidFill>
                  <a:latin typeface="Times New Roman" pitchFamily="18" charset="0"/>
                </a:rPr>
                <a:t>2</a:t>
              </a:r>
              <a:r>
                <a:rPr lang="es-ES_tradnl" altLang="es-CL" sz="2000" b="1" baseline="30000" dirty="0">
                  <a:solidFill>
                    <a:srgbClr val="FF0000"/>
                  </a:solidFill>
                  <a:latin typeface="Times New Roman" pitchFamily="18" charset="0"/>
                </a:rPr>
                <a:t>2</a:t>
              </a:r>
              <a:r>
                <a:rPr lang="es-ES_tradnl" altLang="es-CL" sz="2000" b="1" dirty="0">
                  <a:solidFill>
                    <a:srgbClr val="336600"/>
                  </a:solidFill>
                  <a:latin typeface="Times New Roman" pitchFamily="18" charset="0"/>
                </a:rPr>
                <a:t> + </a:t>
              </a:r>
              <a:r>
                <a:rPr lang="es-ES_tradnl" altLang="es-CL" sz="2000" b="1" dirty="0">
                  <a:solidFill>
                    <a:srgbClr val="0714B7"/>
                  </a:solidFill>
                  <a:latin typeface="Times New Roman" pitchFamily="18" charset="0"/>
                </a:rPr>
                <a:t>0</a:t>
              </a:r>
              <a:r>
                <a:rPr lang="es-ES_tradnl" altLang="es-CL" sz="2000" b="1" baseline="30000" dirty="0">
                  <a:solidFill>
                    <a:srgbClr val="0714B7"/>
                  </a:solidFill>
                  <a:latin typeface="Times New Roman" pitchFamily="18" charset="0"/>
                </a:rPr>
                <a:t>2</a:t>
              </a:r>
              <a:r>
                <a:rPr lang="es-ES_tradnl" altLang="es-CL" sz="2000" b="1" dirty="0">
                  <a:solidFill>
                    <a:srgbClr val="0714B7"/>
                  </a:solidFill>
                  <a:latin typeface="Times New Roman" pitchFamily="18" charset="0"/>
                </a:rPr>
                <a:t> + 0</a:t>
              </a:r>
              <a:r>
                <a:rPr lang="es-ES_tradnl" altLang="es-CL" sz="2000" b="1" baseline="30000" dirty="0">
                  <a:solidFill>
                    <a:srgbClr val="0714B7"/>
                  </a:solidFill>
                  <a:latin typeface="Times New Roman" pitchFamily="18" charset="0"/>
                </a:rPr>
                <a:t>2</a:t>
              </a:r>
              <a:r>
                <a:rPr lang="es-ES_tradnl" altLang="es-CL" sz="2000" b="1" dirty="0">
                  <a:solidFill>
                    <a:srgbClr val="0714B7"/>
                  </a:solidFill>
                  <a:latin typeface="Times New Roman" pitchFamily="18" charset="0"/>
                </a:rPr>
                <a:t> </a:t>
              </a:r>
              <a:r>
                <a:rPr lang="es-ES_tradnl" altLang="es-CL" sz="2000" b="1" dirty="0">
                  <a:solidFill>
                    <a:srgbClr val="336600"/>
                  </a:solidFill>
                  <a:latin typeface="Times New Roman" pitchFamily="18" charset="0"/>
                </a:rPr>
                <a:t>+ </a:t>
              </a:r>
              <a:r>
                <a:rPr lang="es-ES_tradnl" altLang="es-CL" sz="2000" b="1" dirty="0">
                  <a:solidFill>
                    <a:srgbClr val="F88B46"/>
                  </a:solidFill>
                  <a:latin typeface="Times New Roman" pitchFamily="18" charset="0"/>
                </a:rPr>
                <a:t>(– 2)</a:t>
              </a:r>
              <a:r>
                <a:rPr lang="es-ES_tradnl" altLang="es-CL" sz="2000" b="1" baseline="30000" dirty="0">
                  <a:solidFill>
                    <a:srgbClr val="F88B46"/>
                  </a:solidFill>
                  <a:latin typeface="Times New Roman" pitchFamily="18" charset="0"/>
                </a:rPr>
                <a:t>2</a:t>
              </a:r>
              <a:r>
                <a:rPr lang="es-ES_tradnl" altLang="es-CL" sz="2000" b="1" dirty="0">
                  <a:solidFill>
                    <a:srgbClr val="F88B46"/>
                  </a:solidFill>
                  <a:latin typeface="Times New Roman" pitchFamily="18" charset="0"/>
                </a:rPr>
                <a:t> </a:t>
              </a:r>
              <a:r>
                <a:rPr lang="es-ES_tradnl" altLang="es-CL" sz="2000" b="1" dirty="0">
                  <a:solidFill>
                    <a:srgbClr val="0714B7"/>
                  </a:solidFill>
                  <a:latin typeface="Times New Roman" pitchFamily="18" charset="0"/>
                </a:rPr>
                <a:t>+ 0</a:t>
              </a:r>
              <a:r>
                <a:rPr lang="es-ES_tradnl" altLang="es-CL" sz="2000" b="1" baseline="30000" dirty="0">
                  <a:solidFill>
                    <a:srgbClr val="0714B7"/>
                  </a:solidFill>
                  <a:latin typeface="Times New Roman" pitchFamily="18" charset="0"/>
                </a:rPr>
                <a:t>2</a:t>
              </a:r>
              <a:r>
                <a:rPr lang="es-ES_tradnl" altLang="es-CL" sz="2000" b="1" dirty="0">
                  <a:solidFill>
                    <a:srgbClr val="0714B7"/>
                  </a:solidFill>
                  <a:latin typeface="Times New Roman" pitchFamily="18" charset="0"/>
                </a:rPr>
                <a:t> </a:t>
              </a:r>
              <a:r>
                <a:rPr lang="es-ES_tradnl" altLang="es-CL" sz="2000" b="1" dirty="0">
                  <a:solidFill>
                    <a:srgbClr val="336600"/>
                  </a:solidFill>
                  <a:latin typeface="Times New Roman" pitchFamily="18" charset="0"/>
                </a:rPr>
                <a:t>=</a:t>
              </a:r>
              <a:endParaRPr lang="es-ES" altLang="es-CL" sz="2000" b="1" baseline="30000" dirty="0">
                <a:solidFill>
                  <a:srgbClr val="336600"/>
                </a:solidFill>
                <a:latin typeface="Times New Roman" pitchFamily="18" charset="0"/>
              </a:endParaRPr>
            </a:p>
          </p:txBody>
        </p:sp>
        <p:sp>
          <p:nvSpPr>
            <p:cNvPr id="26" name="Line 25"/>
            <p:cNvSpPr>
              <a:spLocks noChangeShapeType="1"/>
            </p:cNvSpPr>
            <p:nvPr/>
          </p:nvSpPr>
          <p:spPr bwMode="auto">
            <a:xfrm>
              <a:off x="432" y="3840"/>
              <a:ext cx="27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s-CL">
                <a:solidFill>
                  <a:srgbClr val="000000"/>
                </a:solidFill>
                <a:latin typeface="Arial" pitchFamily="34" charset="0"/>
                <a:cs typeface="Arial" pitchFamily="34" charset="0"/>
              </a:endParaRPr>
            </a:p>
          </p:txBody>
        </p:sp>
        <p:sp>
          <p:nvSpPr>
            <p:cNvPr id="27" name="Text Box 26"/>
            <p:cNvSpPr txBox="1">
              <a:spLocks noChangeArrowheads="1"/>
            </p:cNvSpPr>
            <p:nvPr/>
          </p:nvSpPr>
          <p:spPr bwMode="auto">
            <a:xfrm>
              <a:off x="1728" y="3830"/>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s-ES_tradnl" altLang="es-CL" sz="2000" b="1">
                  <a:solidFill>
                    <a:srgbClr val="336600"/>
                  </a:solidFill>
                  <a:latin typeface="Times New Roman" pitchFamily="18" charset="0"/>
                </a:rPr>
                <a:t>9</a:t>
              </a:r>
              <a:endParaRPr lang="es-ES" altLang="es-CL" sz="2000" b="1">
                <a:solidFill>
                  <a:srgbClr val="336600"/>
                </a:solidFill>
                <a:latin typeface="Times New Roman" pitchFamily="18" charset="0"/>
              </a:endParaRPr>
            </a:p>
          </p:txBody>
        </p:sp>
      </p:grpSp>
      <p:grpSp>
        <p:nvGrpSpPr>
          <p:cNvPr id="28" name="Group 27"/>
          <p:cNvGrpSpPr>
            <a:grpSpLocks/>
          </p:cNvGrpSpPr>
          <p:nvPr/>
        </p:nvGrpSpPr>
        <p:grpSpPr bwMode="auto">
          <a:xfrm>
            <a:off x="7885955" y="5643928"/>
            <a:ext cx="457200" cy="777875"/>
            <a:chOff x="4128" y="3686"/>
            <a:chExt cx="288" cy="490"/>
          </a:xfrm>
        </p:grpSpPr>
        <p:sp>
          <p:nvSpPr>
            <p:cNvPr id="29" name="Text Box 28"/>
            <p:cNvSpPr txBox="1">
              <a:spLocks noChangeArrowheads="1"/>
            </p:cNvSpPr>
            <p:nvPr/>
          </p:nvSpPr>
          <p:spPr bwMode="auto">
            <a:xfrm>
              <a:off x="4176" y="3926"/>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s-ES_tradnl" altLang="es-CL" sz="2000" b="1">
                  <a:solidFill>
                    <a:srgbClr val="336600"/>
                  </a:solidFill>
                  <a:latin typeface="Times New Roman" pitchFamily="18" charset="0"/>
                </a:rPr>
                <a:t>9</a:t>
              </a:r>
              <a:endParaRPr lang="es-ES" altLang="es-CL" sz="2000" b="1">
                <a:solidFill>
                  <a:srgbClr val="336600"/>
                </a:solidFill>
                <a:latin typeface="Times New Roman" pitchFamily="18" charset="0"/>
              </a:endParaRPr>
            </a:p>
          </p:txBody>
        </p:sp>
        <p:sp>
          <p:nvSpPr>
            <p:cNvPr id="31" name="Line 29"/>
            <p:cNvSpPr>
              <a:spLocks noChangeShapeType="1"/>
            </p:cNvSpPr>
            <p:nvPr/>
          </p:nvSpPr>
          <p:spPr bwMode="auto">
            <a:xfrm>
              <a:off x="4128" y="393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s-CL">
                <a:solidFill>
                  <a:srgbClr val="000000"/>
                </a:solidFill>
                <a:latin typeface="Arial" pitchFamily="34" charset="0"/>
                <a:cs typeface="Arial" pitchFamily="34" charset="0"/>
              </a:endParaRPr>
            </a:p>
          </p:txBody>
        </p:sp>
        <p:sp>
          <p:nvSpPr>
            <p:cNvPr id="33" name="Text Box 30"/>
            <p:cNvSpPr txBox="1">
              <a:spLocks noChangeArrowheads="1"/>
            </p:cNvSpPr>
            <p:nvPr/>
          </p:nvSpPr>
          <p:spPr bwMode="auto">
            <a:xfrm>
              <a:off x="4176" y="3686"/>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s-ES_tradnl" altLang="es-CL" sz="2000" b="1">
                  <a:solidFill>
                    <a:srgbClr val="336600"/>
                  </a:solidFill>
                  <a:latin typeface="Times New Roman" pitchFamily="18" charset="0"/>
                </a:rPr>
                <a:t>8</a:t>
              </a:r>
              <a:endParaRPr lang="es-ES" altLang="es-CL" sz="2000" b="1">
                <a:solidFill>
                  <a:srgbClr val="336600"/>
                </a:solidFill>
                <a:latin typeface="Times New Roman" pitchFamily="18" charset="0"/>
              </a:endParaRPr>
            </a:p>
          </p:txBody>
        </p:sp>
      </p:grpSp>
      <p:sp>
        <p:nvSpPr>
          <p:cNvPr id="34" name="Text Box 31"/>
          <p:cNvSpPr txBox="1">
            <a:spLocks noChangeArrowheads="1"/>
          </p:cNvSpPr>
          <p:nvPr/>
        </p:nvSpPr>
        <p:spPr bwMode="auto">
          <a:xfrm>
            <a:off x="8343155" y="5796328"/>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s-ES_tradnl" altLang="es-CL" sz="2000" b="1">
                <a:solidFill>
                  <a:srgbClr val="336600"/>
                </a:solidFill>
                <a:latin typeface="Times New Roman" pitchFamily="18" charset="0"/>
              </a:rPr>
              <a:t>= 0,89</a:t>
            </a:r>
            <a:endParaRPr lang="es-ES" altLang="es-CL" sz="2000" b="1">
              <a:solidFill>
                <a:srgbClr val="336600"/>
              </a:solidFill>
              <a:latin typeface="Times New Roman" pitchFamily="18" charset="0"/>
            </a:endParaRPr>
          </a:p>
        </p:txBody>
      </p:sp>
    </p:spTree>
    <p:extLst>
      <p:ext uri="{BB962C8B-B14F-4D97-AF65-F5344CB8AC3E}">
        <p14:creationId xmlns:p14="http://schemas.microsoft.com/office/powerpoint/2010/main" val="3209994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2000"/>
                                  </p:stCondLst>
                                  <p:childTnLst>
                                    <p:set>
                                      <p:cBhvr>
                                        <p:cTn id="6" dur="1" fill="hold">
                                          <p:stCondLst>
                                            <p:cond delay="0"/>
                                          </p:stCondLst>
                                        </p:cTn>
                                        <p:tgtEl>
                                          <p:spTgt spid="60"/>
                                        </p:tgtEl>
                                        <p:attrNameLst>
                                          <p:attrName>style.visibility</p:attrName>
                                        </p:attrNameLst>
                                      </p:cBhvr>
                                      <p:to>
                                        <p:strVal val="visible"/>
                                      </p:to>
                                    </p:set>
                                    <p:anim calcmode="lin" valueType="num">
                                      <p:cBhvr>
                                        <p:cTn id="7" dur="500" fill="hold"/>
                                        <p:tgtEl>
                                          <p:spTgt spid="60"/>
                                        </p:tgtEl>
                                        <p:attrNameLst>
                                          <p:attrName>ppt_w</p:attrName>
                                        </p:attrNameLst>
                                      </p:cBhvr>
                                      <p:tavLst>
                                        <p:tav tm="0">
                                          <p:val>
                                            <p:fltVal val="0"/>
                                          </p:val>
                                        </p:tav>
                                        <p:tav tm="100000">
                                          <p:val>
                                            <p:strVal val="#ppt_w"/>
                                          </p:val>
                                        </p:tav>
                                      </p:tavLst>
                                    </p:anim>
                                    <p:anim calcmode="lin" valueType="num">
                                      <p:cBhvr>
                                        <p:cTn id="8" dur="500" fill="hold"/>
                                        <p:tgtEl>
                                          <p:spTgt spid="60"/>
                                        </p:tgtEl>
                                        <p:attrNameLst>
                                          <p:attrName>ppt_h</p:attrName>
                                        </p:attrNameLst>
                                      </p:cBhvr>
                                      <p:tavLst>
                                        <p:tav tm="0">
                                          <p:val>
                                            <p:fltVal val="0"/>
                                          </p:val>
                                        </p:tav>
                                        <p:tav tm="100000">
                                          <p:val>
                                            <p:strVal val="#ppt_h"/>
                                          </p:val>
                                        </p:tav>
                                      </p:tavLst>
                                    </p:anim>
                                  </p:childTnLst>
                                </p:cTn>
                              </p:par>
                            </p:childTnLst>
                          </p:cTn>
                        </p:par>
                        <p:par>
                          <p:cTn id="9" fill="hold">
                            <p:stCondLst>
                              <p:cond delay="2500"/>
                            </p:stCondLst>
                            <p:childTnLst>
                              <p:par>
                                <p:cTn id="10" presetID="23" presetClass="entr" presetSubtype="16" fill="hold" nodeType="afterEffect">
                                  <p:stCondLst>
                                    <p:cond delay="2000"/>
                                  </p:stCondLst>
                                  <p:childTnLst>
                                    <p:set>
                                      <p:cBhvr>
                                        <p:cTn id="11" dur="1" fill="hold">
                                          <p:stCondLst>
                                            <p:cond delay="0"/>
                                          </p:stCondLst>
                                        </p:cTn>
                                        <p:tgtEl>
                                          <p:spTgt spid="43"/>
                                        </p:tgtEl>
                                        <p:attrNameLst>
                                          <p:attrName>style.visibility</p:attrName>
                                        </p:attrNameLst>
                                      </p:cBhvr>
                                      <p:to>
                                        <p:strVal val="visible"/>
                                      </p:to>
                                    </p:set>
                                    <p:anim calcmode="lin" valueType="num">
                                      <p:cBhvr>
                                        <p:cTn id="12" dur="500" fill="hold"/>
                                        <p:tgtEl>
                                          <p:spTgt spid="43"/>
                                        </p:tgtEl>
                                        <p:attrNameLst>
                                          <p:attrName>ppt_w</p:attrName>
                                        </p:attrNameLst>
                                      </p:cBhvr>
                                      <p:tavLst>
                                        <p:tav tm="0">
                                          <p:val>
                                            <p:fltVal val="0"/>
                                          </p:val>
                                        </p:tav>
                                        <p:tav tm="100000">
                                          <p:val>
                                            <p:strVal val="#ppt_w"/>
                                          </p:val>
                                        </p:tav>
                                      </p:tavLst>
                                    </p:anim>
                                    <p:anim calcmode="lin" valueType="num">
                                      <p:cBhvr>
                                        <p:cTn id="13" dur="500" fill="hold"/>
                                        <p:tgtEl>
                                          <p:spTgt spid="43"/>
                                        </p:tgtEl>
                                        <p:attrNameLst>
                                          <p:attrName>ppt_h</p:attrName>
                                        </p:attrNameLst>
                                      </p:cBhvr>
                                      <p:tavLst>
                                        <p:tav tm="0">
                                          <p:val>
                                            <p:fltVal val="0"/>
                                          </p:val>
                                        </p:tav>
                                        <p:tav tm="100000">
                                          <p:val>
                                            <p:strVal val="#ppt_h"/>
                                          </p:val>
                                        </p:tav>
                                      </p:tavLst>
                                    </p:anim>
                                  </p:childTnLst>
                                </p:cTn>
                              </p:par>
                            </p:childTnLst>
                          </p:cTn>
                        </p:par>
                        <p:par>
                          <p:cTn id="14" fill="hold">
                            <p:stCondLst>
                              <p:cond delay="5000"/>
                            </p:stCondLst>
                            <p:childTnLst>
                              <p:par>
                                <p:cTn id="15" presetID="23" presetClass="entr" presetSubtype="16" fill="hold" grpId="0" nodeType="afterEffect">
                                  <p:stCondLst>
                                    <p:cond delay="200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fltVal val="0"/>
                                          </p:val>
                                        </p:tav>
                                        <p:tav tm="100000">
                                          <p:val>
                                            <p:strVal val="#ppt_h"/>
                                          </p:val>
                                        </p:tav>
                                      </p:tavLst>
                                    </p:anim>
                                  </p:childTnLst>
                                </p:cTn>
                              </p:par>
                            </p:childTnLst>
                          </p:cTn>
                        </p:par>
                        <p:par>
                          <p:cTn id="19" fill="hold">
                            <p:stCondLst>
                              <p:cond delay="7500"/>
                            </p:stCondLst>
                            <p:childTnLst>
                              <p:par>
                                <p:cTn id="20" presetID="23" presetClass="entr" presetSubtype="16" fill="hold" nodeType="afterEffect">
                                  <p:stCondLst>
                                    <p:cond delay="2000"/>
                                  </p:stCondLst>
                                  <p:childTnLst>
                                    <p:set>
                                      <p:cBhvr>
                                        <p:cTn id="21" dur="1" fill="hold">
                                          <p:stCondLst>
                                            <p:cond delay="0"/>
                                          </p:stCondLst>
                                        </p:cTn>
                                        <p:tgtEl>
                                          <p:spTgt spid="24"/>
                                        </p:tgtEl>
                                        <p:attrNameLst>
                                          <p:attrName>style.visibility</p:attrName>
                                        </p:attrNameLst>
                                      </p:cBhvr>
                                      <p:to>
                                        <p:strVal val="visible"/>
                                      </p:to>
                                    </p:set>
                                    <p:anim calcmode="lin" valueType="num">
                                      <p:cBhvr>
                                        <p:cTn id="22" dur="500" fill="hold"/>
                                        <p:tgtEl>
                                          <p:spTgt spid="24"/>
                                        </p:tgtEl>
                                        <p:attrNameLst>
                                          <p:attrName>ppt_w</p:attrName>
                                        </p:attrNameLst>
                                      </p:cBhvr>
                                      <p:tavLst>
                                        <p:tav tm="0">
                                          <p:val>
                                            <p:fltVal val="0"/>
                                          </p:val>
                                        </p:tav>
                                        <p:tav tm="100000">
                                          <p:val>
                                            <p:strVal val="#ppt_w"/>
                                          </p:val>
                                        </p:tav>
                                      </p:tavLst>
                                    </p:anim>
                                    <p:anim calcmode="lin" valueType="num">
                                      <p:cBhvr>
                                        <p:cTn id="23" dur="500" fill="hold"/>
                                        <p:tgtEl>
                                          <p:spTgt spid="24"/>
                                        </p:tgtEl>
                                        <p:attrNameLst>
                                          <p:attrName>ppt_h</p:attrName>
                                        </p:attrNameLst>
                                      </p:cBhvr>
                                      <p:tavLst>
                                        <p:tav tm="0">
                                          <p:val>
                                            <p:fltVal val="0"/>
                                          </p:val>
                                        </p:tav>
                                        <p:tav tm="100000">
                                          <p:val>
                                            <p:strVal val="#ppt_h"/>
                                          </p:val>
                                        </p:tav>
                                      </p:tavLst>
                                    </p:anim>
                                  </p:childTnLst>
                                </p:cTn>
                              </p:par>
                            </p:childTnLst>
                          </p:cTn>
                        </p:par>
                        <p:par>
                          <p:cTn id="24" fill="hold">
                            <p:stCondLst>
                              <p:cond delay="10000"/>
                            </p:stCondLst>
                            <p:childTnLst>
                              <p:par>
                                <p:cTn id="25" presetID="23" presetClass="entr" presetSubtype="16" fill="hold" nodeType="afterEffect">
                                  <p:stCondLst>
                                    <p:cond delay="2000"/>
                                  </p:stCondLst>
                                  <p:childTnLst>
                                    <p:set>
                                      <p:cBhvr>
                                        <p:cTn id="26" dur="1" fill="hold">
                                          <p:stCondLst>
                                            <p:cond delay="0"/>
                                          </p:stCondLst>
                                        </p:cTn>
                                        <p:tgtEl>
                                          <p:spTgt spid="28"/>
                                        </p:tgtEl>
                                        <p:attrNameLst>
                                          <p:attrName>style.visibility</p:attrName>
                                        </p:attrNameLst>
                                      </p:cBhvr>
                                      <p:to>
                                        <p:strVal val="visible"/>
                                      </p:to>
                                    </p:set>
                                    <p:anim calcmode="lin" valueType="num">
                                      <p:cBhvr>
                                        <p:cTn id="27" dur="500" fill="hold"/>
                                        <p:tgtEl>
                                          <p:spTgt spid="28"/>
                                        </p:tgtEl>
                                        <p:attrNameLst>
                                          <p:attrName>ppt_w</p:attrName>
                                        </p:attrNameLst>
                                      </p:cBhvr>
                                      <p:tavLst>
                                        <p:tav tm="0">
                                          <p:val>
                                            <p:fltVal val="0"/>
                                          </p:val>
                                        </p:tav>
                                        <p:tav tm="100000">
                                          <p:val>
                                            <p:strVal val="#ppt_w"/>
                                          </p:val>
                                        </p:tav>
                                      </p:tavLst>
                                    </p:anim>
                                    <p:anim calcmode="lin" valueType="num">
                                      <p:cBhvr>
                                        <p:cTn id="28" dur="500" fill="hold"/>
                                        <p:tgtEl>
                                          <p:spTgt spid="28"/>
                                        </p:tgtEl>
                                        <p:attrNameLst>
                                          <p:attrName>ppt_h</p:attrName>
                                        </p:attrNameLst>
                                      </p:cBhvr>
                                      <p:tavLst>
                                        <p:tav tm="0">
                                          <p:val>
                                            <p:fltVal val="0"/>
                                          </p:val>
                                        </p:tav>
                                        <p:tav tm="100000">
                                          <p:val>
                                            <p:strVal val="#ppt_h"/>
                                          </p:val>
                                        </p:tav>
                                      </p:tavLst>
                                    </p:anim>
                                  </p:childTnLst>
                                </p:cTn>
                              </p:par>
                            </p:childTnLst>
                          </p:cTn>
                        </p:par>
                        <p:par>
                          <p:cTn id="29" fill="hold">
                            <p:stCondLst>
                              <p:cond delay="12500"/>
                            </p:stCondLst>
                            <p:childTnLst>
                              <p:par>
                                <p:cTn id="30" presetID="23" presetClass="entr" presetSubtype="16" fill="hold" grpId="0" nodeType="afterEffect">
                                  <p:stCondLst>
                                    <p:cond delay="2000"/>
                                  </p:stCondLst>
                                  <p:childTnLst>
                                    <p:set>
                                      <p:cBhvr>
                                        <p:cTn id="31" dur="1" fill="hold">
                                          <p:stCondLst>
                                            <p:cond delay="0"/>
                                          </p:stCondLst>
                                        </p:cTn>
                                        <p:tgtEl>
                                          <p:spTgt spid="34"/>
                                        </p:tgtEl>
                                        <p:attrNameLst>
                                          <p:attrName>style.visibility</p:attrName>
                                        </p:attrNameLst>
                                      </p:cBhvr>
                                      <p:to>
                                        <p:strVal val="visible"/>
                                      </p:to>
                                    </p:set>
                                    <p:anim calcmode="lin" valueType="num">
                                      <p:cBhvr>
                                        <p:cTn id="32" dur="500" fill="hold"/>
                                        <p:tgtEl>
                                          <p:spTgt spid="34"/>
                                        </p:tgtEl>
                                        <p:attrNameLst>
                                          <p:attrName>ppt_w</p:attrName>
                                        </p:attrNameLst>
                                      </p:cBhvr>
                                      <p:tavLst>
                                        <p:tav tm="0">
                                          <p:val>
                                            <p:fltVal val="0"/>
                                          </p:val>
                                        </p:tav>
                                        <p:tav tm="100000">
                                          <p:val>
                                            <p:strVal val="#ppt_w"/>
                                          </p:val>
                                        </p:tav>
                                      </p:tavLst>
                                    </p:anim>
                                    <p:anim calcmode="lin" valueType="num">
                                      <p:cBhvr>
                                        <p:cTn id="33" dur="500" fill="hold"/>
                                        <p:tgtEl>
                                          <p:spTgt spid="3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P spid="3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321245" y="248704"/>
            <a:ext cx="11014674" cy="738664"/>
          </a:xfrm>
          <a:prstGeom prst="rect">
            <a:avLst/>
          </a:prstGeom>
        </p:spPr>
        <p:txBody>
          <a:bodyPr wrap="square">
            <a:spAutoFit/>
          </a:bodyPr>
          <a:lstStyle/>
          <a:p>
            <a:pPr marL="285750" indent="-285750">
              <a:buFont typeface="Wingdings" panose="05000000000000000000" pitchFamily="2" charset="2"/>
              <a:buChar char="§"/>
            </a:pPr>
            <a:r>
              <a:rPr lang="es-ES" sz="2400" dirty="0"/>
              <a:t>Calculo de la varianza:</a:t>
            </a:r>
          </a:p>
          <a:p>
            <a:endParaRPr lang="en-US" dirty="0"/>
          </a:p>
        </p:txBody>
      </p:sp>
      <mc:AlternateContent xmlns:mc="http://schemas.openxmlformats.org/markup-compatibility/2006" xmlns:a14="http://schemas.microsoft.com/office/drawing/2010/main">
        <mc:Choice Requires="a14">
          <p:sp>
            <p:nvSpPr>
              <p:cNvPr id="30" name="Rectángulo 29"/>
              <p:cNvSpPr/>
              <p:nvPr/>
            </p:nvSpPr>
            <p:spPr>
              <a:xfrm>
                <a:off x="342601" y="2990849"/>
                <a:ext cx="11014674" cy="3340594"/>
              </a:xfrm>
              <a:prstGeom prst="rect">
                <a:avLst/>
              </a:prstGeom>
            </p:spPr>
            <p:txBody>
              <a:bodyPr wrap="square">
                <a:spAutoFit/>
              </a:bodyPr>
              <a:lstStyle/>
              <a:p>
                <a:pPr marL="285750" indent="-285750">
                  <a:buFont typeface="Wingdings" panose="05000000000000000000" pitchFamily="2" charset="2"/>
                  <a:buChar char="§"/>
                </a:pPr>
                <a:r>
                  <a:rPr lang="es-ES_tradnl" altLang="es-CL" sz="2400" dirty="0"/>
                  <a:t>Una forma Se dice entonces que la </a:t>
                </a:r>
                <a:r>
                  <a:rPr lang="es-ES_tradnl" altLang="es-CL" sz="2400" i="1" dirty="0">
                    <a:solidFill>
                      <a:srgbClr val="FF0000"/>
                    </a:solidFill>
                  </a:rPr>
                  <a:t>varianza</a:t>
                </a:r>
                <a:r>
                  <a:rPr lang="es-ES_tradnl" altLang="es-CL" sz="2400" dirty="0"/>
                  <a:t> fue de 0,89</a:t>
                </a:r>
                <a:endParaRPr lang="es-ES" altLang="es-CL" sz="2400" dirty="0"/>
              </a:p>
              <a:p>
                <a:pPr marL="285750" indent="-285750">
                  <a:buFont typeface="Wingdings" panose="05000000000000000000" pitchFamily="2" charset="2"/>
                  <a:buChar char="§"/>
                </a:pPr>
                <a:r>
                  <a:rPr lang="es-ES_tradnl" altLang="es-CL" sz="2400" dirty="0"/>
                  <a:t>Observemos que las unidades involucradas en el cálculo de la varianza están al cuadrado. En rigor la varianza es de 0,89 centímetros cuadrados. De manera que se define</a:t>
                </a:r>
                <a:endParaRPr lang="es-ES" altLang="es-CL" sz="2400" dirty="0"/>
              </a:p>
              <a:p>
                <a:pPr marL="285750" indent="-285750">
                  <a:buFont typeface="Wingdings" panose="05000000000000000000" pitchFamily="2" charset="2"/>
                  <a:buChar char="§"/>
                </a:pPr>
                <a14:m>
                  <m:oMath xmlns:m="http://schemas.openxmlformats.org/officeDocument/2006/math">
                    <m:rad>
                      <m:radPr>
                        <m:degHide m:val="on"/>
                        <m:ctrlPr>
                          <a:rPr lang="es-ES" altLang="es-CL" sz="2400" i="1" smtClean="0">
                            <a:latin typeface="Cambria Math" panose="02040503050406030204" pitchFamily="18" charset="0"/>
                          </a:rPr>
                        </m:ctrlPr>
                      </m:radPr>
                      <m:deg/>
                      <m:e>
                        <m:r>
                          <a:rPr lang="en-US" altLang="es-CL" sz="2400" b="0" i="1" smtClean="0">
                            <a:latin typeface="Cambria Math" panose="02040503050406030204" pitchFamily="18" charset="0"/>
                          </a:rPr>
                          <m:t>0,89</m:t>
                        </m:r>
                      </m:e>
                    </m:rad>
                  </m:oMath>
                </a14:m>
                <a:r>
                  <a:rPr lang="es-ES" altLang="es-CL" sz="2400" dirty="0">
                    <a:latin typeface="+mj-lt"/>
                  </a:rPr>
                  <a:t>=0,943</a:t>
                </a:r>
                <a:endParaRPr lang="es-ES_tradnl" altLang="es-CL" sz="2400" dirty="0"/>
              </a:p>
              <a:p>
                <a:pPr marL="285750" indent="-285750">
                  <a:buFont typeface="Wingdings" panose="05000000000000000000" pitchFamily="2" charset="2"/>
                  <a:buChar char="§"/>
                </a:pPr>
                <a:r>
                  <a:rPr lang="es-ES_tradnl" altLang="es-CL" sz="2400" dirty="0"/>
                  <a:t>La raíz cuadrada de la varianza se llama </a:t>
                </a:r>
                <a:r>
                  <a:rPr lang="es-ES_tradnl" altLang="es-CL" sz="2400" i="1" dirty="0">
                    <a:solidFill>
                      <a:srgbClr val="FF0000"/>
                    </a:solidFill>
                  </a:rPr>
                  <a:t>desviación estándar</a:t>
                </a:r>
                <a:endParaRPr lang="es-ES" altLang="es-CL" sz="2400" i="1" dirty="0">
                  <a:solidFill>
                    <a:srgbClr val="FF0000"/>
                  </a:solidFill>
                </a:endParaRPr>
              </a:p>
              <a:p>
                <a:pPr marL="285750" indent="-285750">
                  <a:buFont typeface="Wingdings" panose="05000000000000000000" pitchFamily="2" charset="2"/>
                  <a:buChar char="§"/>
                </a:pPr>
                <a:endParaRPr lang="es-ES" altLang="es-CL" sz="2400" dirty="0"/>
              </a:p>
              <a:p>
                <a:endParaRPr lang="es-ES" sz="2400" dirty="0"/>
              </a:p>
              <a:p>
                <a:endParaRPr lang="en-US" dirty="0"/>
              </a:p>
            </p:txBody>
          </p:sp>
        </mc:Choice>
        <mc:Fallback xmlns="">
          <p:sp>
            <p:nvSpPr>
              <p:cNvPr id="30" name="Rectángulo 29"/>
              <p:cNvSpPr>
                <a:spLocks noRot="1" noChangeAspect="1" noMove="1" noResize="1" noEditPoints="1" noAdjustHandles="1" noChangeArrowheads="1" noChangeShapeType="1" noTextEdit="1"/>
              </p:cNvSpPr>
              <p:nvPr/>
            </p:nvSpPr>
            <p:spPr>
              <a:xfrm>
                <a:off x="342601" y="2990849"/>
                <a:ext cx="11014674" cy="3340594"/>
              </a:xfrm>
              <a:prstGeom prst="rect">
                <a:avLst/>
              </a:prstGeom>
              <a:blipFill>
                <a:blip r:embed="rId2"/>
                <a:stretch>
                  <a:fillRect l="-719" t="-1460"/>
                </a:stretch>
              </a:blipFill>
            </p:spPr>
            <p:txBody>
              <a:bodyPr/>
              <a:lstStyle/>
              <a:p>
                <a:r>
                  <a:rPr lang="en-US">
                    <a:noFill/>
                  </a:rPr>
                  <a:t> </a:t>
                </a:r>
              </a:p>
            </p:txBody>
          </p:sp>
        </mc:Fallback>
      </mc:AlternateContent>
      <p:grpSp>
        <p:nvGrpSpPr>
          <p:cNvPr id="43" name="Group 15"/>
          <p:cNvGrpSpPr>
            <a:grpSpLocks/>
          </p:cNvGrpSpPr>
          <p:nvPr/>
        </p:nvGrpSpPr>
        <p:grpSpPr bwMode="auto">
          <a:xfrm>
            <a:off x="2495550" y="1484313"/>
            <a:ext cx="1447800" cy="1295400"/>
            <a:chOff x="576" y="1152"/>
            <a:chExt cx="912" cy="816"/>
          </a:xfrm>
        </p:grpSpPr>
        <p:sp>
          <p:nvSpPr>
            <p:cNvPr id="44" name="Line 16"/>
            <p:cNvSpPr>
              <a:spLocks noChangeShapeType="1"/>
            </p:cNvSpPr>
            <p:nvPr/>
          </p:nvSpPr>
          <p:spPr bwMode="auto">
            <a:xfrm>
              <a:off x="576" y="1152"/>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s-CL">
                <a:solidFill>
                  <a:srgbClr val="000000"/>
                </a:solidFill>
                <a:latin typeface="Arial" pitchFamily="34" charset="0"/>
                <a:cs typeface="Arial" pitchFamily="34" charset="0"/>
              </a:endParaRPr>
            </a:p>
          </p:txBody>
        </p:sp>
        <p:sp>
          <p:nvSpPr>
            <p:cNvPr id="56" name="Line 17"/>
            <p:cNvSpPr>
              <a:spLocks noChangeShapeType="1"/>
            </p:cNvSpPr>
            <p:nvPr/>
          </p:nvSpPr>
          <p:spPr bwMode="auto">
            <a:xfrm>
              <a:off x="576" y="1968"/>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s-CL">
                <a:solidFill>
                  <a:srgbClr val="000000"/>
                </a:solidFill>
                <a:latin typeface="Arial" pitchFamily="34" charset="0"/>
                <a:cs typeface="Arial" pitchFamily="34" charset="0"/>
              </a:endParaRPr>
            </a:p>
          </p:txBody>
        </p:sp>
        <p:sp>
          <p:nvSpPr>
            <p:cNvPr id="57" name="Line 18"/>
            <p:cNvSpPr>
              <a:spLocks noChangeShapeType="1"/>
            </p:cNvSpPr>
            <p:nvPr/>
          </p:nvSpPr>
          <p:spPr bwMode="auto">
            <a:xfrm flipV="1">
              <a:off x="1008" y="1152"/>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s-CL">
                <a:solidFill>
                  <a:srgbClr val="000000"/>
                </a:solidFill>
                <a:latin typeface="Arial" pitchFamily="34" charset="0"/>
                <a:cs typeface="Arial" pitchFamily="34" charset="0"/>
              </a:endParaRPr>
            </a:p>
          </p:txBody>
        </p:sp>
        <p:sp>
          <p:nvSpPr>
            <p:cNvPr id="58" name="Line 19"/>
            <p:cNvSpPr>
              <a:spLocks noChangeShapeType="1"/>
            </p:cNvSpPr>
            <p:nvPr/>
          </p:nvSpPr>
          <p:spPr bwMode="auto">
            <a:xfrm>
              <a:off x="1008" y="1632"/>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s-CL">
                <a:solidFill>
                  <a:srgbClr val="000000"/>
                </a:solidFill>
                <a:latin typeface="Arial" pitchFamily="34" charset="0"/>
                <a:cs typeface="Arial" pitchFamily="34" charset="0"/>
              </a:endParaRPr>
            </a:p>
          </p:txBody>
        </p:sp>
        <p:sp>
          <p:nvSpPr>
            <p:cNvPr id="59" name="Text Box 20"/>
            <p:cNvSpPr txBox="1">
              <a:spLocks noChangeArrowheads="1"/>
            </p:cNvSpPr>
            <p:nvPr/>
          </p:nvSpPr>
          <p:spPr bwMode="auto">
            <a:xfrm>
              <a:off x="864" y="1392"/>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s-ES_tradnl" altLang="es-CL" sz="2000">
                  <a:solidFill>
                    <a:srgbClr val="336600"/>
                  </a:solidFill>
                  <a:latin typeface="Times New Roman" pitchFamily="18" charset="0"/>
                </a:rPr>
                <a:t>8 cms.</a:t>
              </a:r>
              <a:endParaRPr lang="es-ES" altLang="es-CL" sz="2000">
                <a:solidFill>
                  <a:srgbClr val="336600"/>
                </a:solidFill>
                <a:latin typeface="Times New Roman" pitchFamily="18" charset="0"/>
              </a:endParaRPr>
            </a:p>
          </p:txBody>
        </p:sp>
      </p:grpSp>
      <p:grpSp>
        <p:nvGrpSpPr>
          <p:cNvPr id="60" name="Group 21"/>
          <p:cNvGrpSpPr>
            <a:grpSpLocks/>
          </p:cNvGrpSpPr>
          <p:nvPr/>
        </p:nvGrpSpPr>
        <p:grpSpPr bwMode="auto">
          <a:xfrm>
            <a:off x="4440238" y="765175"/>
            <a:ext cx="5334000" cy="1981200"/>
            <a:chOff x="1152" y="480"/>
            <a:chExt cx="3360" cy="1248"/>
          </a:xfrm>
        </p:grpSpPr>
        <p:sp>
          <p:nvSpPr>
            <p:cNvPr id="61" name="Rectangle 22"/>
            <p:cNvSpPr>
              <a:spLocks noChangeArrowheads="1"/>
            </p:cNvSpPr>
            <p:nvPr/>
          </p:nvSpPr>
          <p:spPr bwMode="auto">
            <a:xfrm>
              <a:off x="1152" y="91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62" name="Rectangle 23"/>
            <p:cNvSpPr>
              <a:spLocks noChangeArrowheads="1"/>
            </p:cNvSpPr>
            <p:nvPr/>
          </p:nvSpPr>
          <p:spPr bwMode="auto">
            <a:xfrm>
              <a:off x="1536" y="91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63" name="Rectangle 24"/>
            <p:cNvSpPr>
              <a:spLocks noChangeArrowheads="1"/>
            </p:cNvSpPr>
            <p:nvPr/>
          </p:nvSpPr>
          <p:spPr bwMode="auto">
            <a:xfrm>
              <a:off x="1920" y="91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64" name="Rectangle 25"/>
            <p:cNvSpPr>
              <a:spLocks noChangeArrowheads="1"/>
            </p:cNvSpPr>
            <p:nvPr/>
          </p:nvSpPr>
          <p:spPr bwMode="auto">
            <a:xfrm>
              <a:off x="2304" y="91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65" name="Rectangle 26"/>
            <p:cNvSpPr>
              <a:spLocks noChangeArrowheads="1"/>
            </p:cNvSpPr>
            <p:nvPr/>
          </p:nvSpPr>
          <p:spPr bwMode="auto">
            <a:xfrm>
              <a:off x="2688" y="720"/>
              <a:ext cx="240" cy="1008"/>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66" name="Rectangle 27"/>
            <p:cNvSpPr>
              <a:spLocks noChangeArrowheads="1"/>
            </p:cNvSpPr>
            <p:nvPr/>
          </p:nvSpPr>
          <p:spPr bwMode="auto">
            <a:xfrm>
              <a:off x="3072" y="91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67" name="Rectangle 28"/>
            <p:cNvSpPr>
              <a:spLocks noChangeArrowheads="1"/>
            </p:cNvSpPr>
            <p:nvPr/>
          </p:nvSpPr>
          <p:spPr bwMode="auto">
            <a:xfrm>
              <a:off x="3456" y="91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68" name="Rectangle 29"/>
            <p:cNvSpPr>
              <a:spLocks noChangeArrowheads="1"/>
            </p:cNvSpPr>
            <p:nvPr/>
          </p:nvSpPr>
          <p:spPr bwMode="auto">
            <a:xfrm>
              <a:off x="3840" y="1056"/>
              <a:ext cx="240" cy="672"/>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69" name="Rectangle 30"/>
            <p:cNvSpPr>
              <a:spLocks noChangeArrowheads="1"/>
            </p:cNvSpPr>
            <p:nvPr/>
          </p:nvSpPr>
          <p:spPr bwMode="auto">
            <a:xfrm>
              <a:off x="4272" y="91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70" name="Text Box 31"/>
            <p:cNvSpPr txBox="1">
              <a:spLocks noChangeArrowheads="1"/>
            </p:cNvSpPr>
            <p:nvPr/>
          </p:nvSpPr>
          <p:spPr bwMode="auto">
            <a:xfrm>
              <a:off x="2544" y="48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s-ES_tradnl" altLang="es-CL" sz="2000">
                  <a:solidFill>
                    <a:srgbClr val="336600"/>
                  </a:solidFill>
                  <a:latin typeface="Times New Roman" pitchFamily="18" charset="0"/>
                </a:rPr>
                <a:t>10 cms</a:t>
              </a:r>
              <a:endParaRPr lang="es-ES" altLang="es-CL" sz="2000">
                <a:solidFill>
                  <a:srgbClr val="336600"/>
                </a:solidFill>
                <a:latin typeface="Times New Roman" pitchFamily="18" charset="0"/>
              </a:endParaRPr>
            </a:p>
          </p:txBody>
        </p:sp>
        <p:sp>
          <p:nvSpPr>
            <p:cNvPr id="71" name="Text Box 32"/>
            <p:cNvSpPr txBox="1">
              <a:spLocks noChangeArrowheads="1"/>
            </p:cNvSpPr>
            <p:nvPr/>
          </p:nvSpPr>
          <p:spPr bwMode="auto">
            <a:xfrm>
              <a:off x="3744" y="816"/>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s-ES_tradnl" altLang="es-CL" sz="2000">
                  <a:solidFill>
                    <a:srgbClr val="336600"/>
                  </a:solidFill>
                  <a:latin typeface="Times New Roman" pitchFamily="18" charset="0"/>
                </a:rPr>
                <a:t>6 cms</a:t>
              </a:r>
              <a:endParaRPr lang="es-ES" altLang="es-CL" sz="2000">
                <a:solidFill>
                  <a:srgbClr val="336600"/>
                </a:solidFill>
                <a:latin typeface="Times New Roman" pitchFamily="18" charset="0"/>
              </a:endParaRPr>
            </a:p>
          </p:txBody>
        </p:sp>
      </p:grpSp>
    </p:spTree>
    <p:extLst>
      <p:ext uri="{BB962C8B-B14F-4D97-AF65-F5344CB8AC3E}">
        <p14:creationId xmlns:p14="http://schemas.microsoft.com/office/powerpoint/2010/main" val="214130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2000"/>
                                  </p:stCondLst>
                                  <p:childTnLst>
                                    <p:set>
                                      <p:cBhvr>
                                        <p:cTn id="6" dur="1" fill="hold">
                                          <p:stCondLst>
                                            <p:cond delay="0"/>
                                          </p:stCondLst>
                                        </p:cTn>
                                        <p:tgtEl>
                                          <p:spTgt spid="60"/>
                                        </p:tgtEl>
                                        <p:attrNameLst>
                                          <p:attrName>style.visibility</p:attrName>
                                        </p:attrNameLst>
                                      </p:cBhvr>
                                      <p:to>
                                        <p:strVal val="visible"/>
                                      </p:to>
                                    </p:set>
                                    <p:anim calcmode="lin" valueType="num">
                                      <p:cBhvr>
                                        <p:cTn id="7" dur="500" fill="hold"/>
                                        <p:tgtEl>
                                          <p:spTgt spid="60"/>
                                        </p:tgtEl>
                                        <p:attrNameLst>
                                          <p:attrName>ppt_w</p:attrName>
                                        </p:attrNameLst>
                                      </p:cBhvr>
                                      <p:tavLst>
                                        <p:tav tm="0">
                                          <p:val>
                                            <p:fltVal val="0"/>
                                          </p:val>
                                        </p:tav>
                                        <p:tav tm="100000">
                                          <p:val>
                                            <p:strVal val="#ppt_w"/>
                                          </p:val>
                                        </p:tav>
                                      </p:tavLst>
                                    </p:anim>
                                    <p:anim calcmode="lin" valueType="num">
                                      <p:cBhvr>
                                        <p:cTn id="8" dur="500" fill="hold"/>
                                        <p:tgtEl>
                                          <p:spTgt spid="60"/>
                                        </p:tgtEl>
                                        <p:attrNameLst>
                                          <p:attrName>ppt_h</p:attrName>
                                        </p:attrNameLst>
                                      </p:cBhvr>
                                      <p:tavLst>
                                        <p:tav tm="0">
                                          <p:val>
                                            <p:fltVal val="0"/>
                                          </p:val>
                                        </p:tav>
                                        <p:tav tm="100000">
                                          <p:val>
                                            <p:strVal val="#ppt_h"/>
                                          </p:val>
                                        </p:tav>
                                      </p:tavLst>
                                    </p:anim>
                                  </p:childTnLst>
                                </p:cTn>
                              </p:par>
                            </p:childTnLst>
                          </p:cTn>
                        </p:par>
                        <p:par>
                          <p:cTn id="9" fill="hold">
                            <p:stCondLst>
                              <p:cond delay="2500"/>
                            </p:stCondLst>
                            <p:childTnLst>
                              <p:par>
                                <p:cTn id="10" presetID="23" presetClass="entr" presetSubtype="16" fill="hold" nodeType="afterEffect">
                                  <p:stCondLst>
                                    <p:cond delay="2000"/>
                                  </p:stCondLst>
                                  <p:childTnLst>
                                    <p:set>
                                      <p:cBhvr>
                                        <p:cTn id="11" dur="1" fill="hold">
                                          <p:stCondLst>
                                            <p:cond delay="0"/>
                                          </p:stCondLst>
                                        </p:cTn>
                                        <p:tgtEl>
                                          <p:spTgt spid="43"/>
                                        </p:tgtEl>
                                        <p:attrNameLst>
                                          <p:attrName>style.visibility</p:attrName>
                                        </p:attrNameLst>
                                      </p:cBhvr>
                                      <p:to>
                                        <p:strVal val="visible"/>
                                      </p:to>
                                    </p:set>
                                    <p:anim calcmode="lin" valueType="num">
                                      <p:cBhvr>
                                        <p:cTn id="12" dur="500" fill="hold"/>
                                        <p:tgtEl>
                                          <p:spTgt spid="43"/>
                                        </p:tgtEl>
                                        <p:attrNameLst>
                                          <p:attrName>ppt_w</p:attrName>
                                        </p:attrNameLst>
                                      </p:cBhvr>
                                      <p:tavLst>
                                        <p:tav tm="0">
                                          <p:val>
                                            <p:fltVal val="0"/>
                                          </p:val>
                                        </p:tav>
                                        <p:tav tm="100000">
                                          <p:val>
                                            <p:strVal val="#ppt_w"/>
                                          </p:val>
                                        </p:tav>
                                      </p:tavLst>
                                    </p:anim>
                                    <p:anim calcmode="lin" valueType="num">
                                      <p:cBhvr>
                                        <p:cTn id="13" dur="500" fill="hold"/>
                                        <p:tgtEl>
                                          <p:spTgt spid="4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321245" y="248704"/>
            <a:ext cx="11014674" cy="738664"/>
          </a:xfrm>
          <a:prstGeom prst="rect">
            <a:avLst/>
          </a:prstGeom>
        </p:spPr>
        <p:txBody>
          <a:bodyPr wrap="square">
            <a:spAutoFit/>
          </a:bodyPr>
          <a:lstStyle/>
          <a:p>
            <a:pPr marL="285750" indent="-285750">
              <a:buFont typeface="Wingdings" panose="05000000000000000000" pitchFamily="2" charset="2"/>
              <a:buChar char="§"/>
            </a:pPr>
            <a:r>
              <a:rPr lang="es-ES" sz="2400" dirty="0"/>
              <a:t>Calculo de la varianza:</a:t>
            </a:r>
          </a:p>
          <a:p>
            <a:endParaRPr lang="en-US" dirty="0"/>
          </a:p>
        </p:txBody>
      </p:sp>
      <p:sp>
        <p:nvSpPr>
          <p:cNvPr id="30" name="Rectángulo 29"/>
          <p:cNvSpPr/>
          <p:nvPr/>
        </p:nvSpPr>
        <p:spPr>
          <a:xfrm>
            <a:off x="342601" y="2990849"/>
            <a:ext cx="11014674" cy="3693319"/>
          </a:xfrm>
          <a:prstGeom prst="rect">
            <a:avLst/>
          </a:prstGeom>
        </p:spPr>
        <p:txBody>
          <a:bodyPr wrap="square">
            <a:spAutoFit/>
          </a:bodyPr>
          <a:lstStyle/>
          <a:p>
            <a:pPr marL="285750" indent="-285750">
              <a:buFont typeface="Wingdings" panose="05000000000000000000" pitchFamily="2" charset="2"/>
              <a:buChar char="§"/>
            </a:pPr>
            <a:r>
              <a:rPr lang="es-ES_tradnl" altLang="es-CL" sz="2400" dirty="0"/>
              <a:t>Que la desviación estándar haya sido de 0,943 significa que en promedio la altura de los rectángulos variaron (ya sea aumentando, ya sea disminuyendo) en 0,943 centímetros.</a:t>
            </a:r>
            <a:endParaRPr lang="es-ES" altLang="es-CL" sz="2400" dirty="0"/>
          </a:p>
          <a:p>
            <a:pPr marL="285750" indent="-285750">
              <a:buFont typeface="Wingdings" panose="05000000000000000000" pitchFamily="2" charset="2"/>
              <a:buChar char="§"/>
            </a:pPr>
            <a:r>
              <a:rPr lang="es-ES_tradnl" altLang="es-CL" sz="2400" dirty="0"/>
              <a:t>Es claro que esta situación es “en promedio”, puesto que sabemos que los causantes de la variación fueron los rectángulos quinto y octavo. Esta variación hace repartir la “culpa” a todos los demás rectángulos que se “portaron bien”. </a:t>
            </a:r>
          </a:p>
          <a:p>
            <a:pPr marL="285750" indent="-285750">
              <a:buFont typeface="Wingdings" panose="05000000000000000000" pitchFamily="2" charset="2"/>
              <a:buChar char="§"/>
            </a:pPr>
            <a:r>
              <a:rPr lang="es-ES_tradnl" altLang="es-CL" sz="2400" dirty="0"/>
              <a:t>La desviación estándar mide la </a:t>
            </a:r>
            <a:r>
              <a:rPr lang="es-ES_tradnl" altLang="es-CL" sz="2400" dirty="0">
                <a:solidFill>
                  <a:srgbClr val="C00000"/>
                </a:solidFill>
              </a:rPr>
              <a:t>dispersión</a:t>
            </a:r>
            <a:r>
              <a:rPr lang="es-ES_tradnl" altLang="es-CL" sz="2400" dirty="0"/>
              <a:t> de los datos respecto del promedio</a:t>
            </a:r>
            <a:endParaRPr lang="es-ES" altLang="es-CL" sz="2400" dirty="0"/>
          </a:p>
          <a:p>
            <a:endParaRPr lang="es-ES" altLang="es-CL" sz="2400" dirty="0"/>
          </a:p>
          <a:p>
            <a:endParaRPr lang="es-ES" sz="2400" dirty="0"/>
          </a:p>
          <a:p>
            <a:endParaRPr lang="en-US" dirty="0"/>
          </a:p>
        </p:txBody>
      </p:sp>
      <p:grpSp>
        <p:nvGrpSpPr>
          <p:cNvPr id="43" name="Group 15"/>
          <p:cNvGrpSpPr>
            <a:grpSpLocks/>
          </p:cNvGrpSpPr>
          <p:nvPr/>
        </p:nvGrpSpPr>
        <p:grpSpPr bwMode="auto">
          <a:xfrm>
            <a:off x="2495550" y="1484313"/>
            <a:ext cx="1447800" cy="1295400"/>
            <a:chOff x="576" y="1152"/>
            <a:chExt cx="912" cy="816"/>
          </a:xfrm>
        </p:grpSpPr>
        <p:sp>
          <p:nvSpPr>
            <p:cNvPr id="44" name="Line 16"/>
            <p:cNvSpPr>
              <a:spLocks noChangeShapeType="1"/>
            </p:cNvSpPr>
            <p:nvPr/>
          </p:nvSpPr>
          <p:spPr bwMode="auto">
            <a:xfrm>
              <a:off x="576" y="1152"/>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s-CL">
                <a:solidFill>
                  <a:srgbClr val="000000"/>
                </a:solidFill>
                <a:latin typeface="Arial" pitchFamily="34" charset="0"/>
                <a:cs typeface="Arial" pitchFamily="34" charset="0"/>
              </a:endParaRPr>
            </a:p>
          </p:txBody>
        </p:sp>
        <p:sp>
          <p:nvSpPr>
            <p:cNvPr id="56" name="Line 17"/>
            <p:cNvSpPr>
              <a:spLocks noChangeShapeType="1"/>
            </p:cNvSpPr>
            <p:nvPr/>
          </p:nvSpPr>
          <p:spPr bwMode="auto">
            <a:xfrm>
              <a:off x="576" y="1968"/>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s-CL">
                <a:solidFill>
                  <a:srgbClr val="000000"/>
                </a:solidFill>
                <a:latin typeface="Arial" pitchFamily="34" charset="0"/>
                <a:cs typeface="Arial" pitchFamily="34" charset="0"/>
              </a:endParaRPr>
            </a:p>
          </p:txBody>
        </p:sp>
        <p:sp>
          <p:nvSpPr>
            <p:cNvPr id="57" name="Line 18"/>
            <p:cNvSpPr>
              <a:spLocks noChangeShapeType="1"/>
            </p:cNvSpPr>
            <p:nvPr/>
          </p:nvSpPr>
          <p:spPr bwMode="auto">
            <a:xfrm flipV="1">
              <a:off x="1008" y="1152"/>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s-CL">
                <a:solidFill>
                  <a:srgbClr val="000000"/>
                </a:solidFill>
                <a:latin typeface="Arial" pitchFamily="34" charset="0"/>
                <a:cs typeface="Arial" pitchFamily="34" charset="0"/>
              </a:endParaRPr>
            </a:p>
          </p:txBody>
        </p:sp>
        <p:sp>
          <p:nvSpPr>
            <p:cNvPr id="58" name="Line 19"/>
            <p:cNvSpPr>
              <a:spLocks noChangeShapeType="1"/>
            </p:cNvSpPr>
            <p:nvPr/>
          </p:nvSpPr>
          <p:spPr bwMode="auto">
            <a:xfrm>
              <a:off x="1008" y="1632"/>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s-CL">
                <a:solidFill>
                  <a:srgbClr val="000000"/>
                </a:solidFill>
                <a:latin typeface="Arial" pitchFamily="34" charset="0"/>
                <a:cs typeface="Arial" pitchFamily="34" charset="0"/>
              </a:endParaRPr>
            </a:p>
          </p:txBody>
        </p:sp>
        <p:sp>
          <p:nvSpPr>
            <p:cNvPr id="59" name="Text Box 20"/>
            <p:cNvSpPr txBox="1">
              <a:spLocks noChangeArrowheads="1"/>
            </p:cNvSpPr>
            <p:nvPr/>
          </p:nvSpPr>
          <p:spPr bwMode="auto">
            <a:xfrm>
              <a:off x="864" y="1392"/>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s-ES_tradnl" altLang="es-CL" sz="2000">
                  <a:solidFill>
                    <a:srgbClr val="336600"/>
                  </a:solidFill>
                  <a:latin typeface="Times New Roman" pitchFamily="18" charset="0"/>
                </a:rPr>
                <a:t>8 cms.</a:t>
              </a:r>
              <a:endParaRPr lang="es-ES" altLang="es-CL" sz="2000">
                <a:solidFill>
                  <a:srgbClr val="336600"/>
                </a:solidFill>
                <a:latin typeface="Times New Roman" pitchFamily="18" charset="0"/>
              </a:endParaRPr>
            </a:p>
          </p:txBody>
        </p:sp>
      </p:grpSp>
      <p:grpSp>
        <p:nvGrpSpPr>
          <p:cNvPr id="60" name="Group 21"/>
          <p:cNvGrpSpPr>
            <a:grpSpLocks/>
          </p:cNvGrpSpPr>
          <p:nvPr/>
        </p:nvGrpSpPr>
        <p:grpSpPr bwMode="auto">
          <a:xfrm>
            <a:off x="4440238" y="765175"/>
            <a:ext cx="5334000" cy="1981200"/>
            <a:chOff x="1152" y="480"/>
            <a:chExt cx="3360" cy="1248"/>
          </a:xfrm>
        </p:grpSpPr>
        <p:sp>
          <p:nvSpPr>
            <p:cNvPr id="61" name="Rectangle 22"/>
            <p:cNvSpPr>
              <a:spLocks noChangeArrowheads="1"/>
            </p:cNvSpPr>
            <p:nvPr/>
          </p:nvSpPr>
          <p:spPr bwMode="auto">
            <a:xfrm>
              <a:off x="1152" y="91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62" name="Rectangle 23"/>
            <p:cNvSpPr>
              <a:spLocks noChangeArrowheads="1"/>
            </p:cNvSpPr>
            <p:nvPr/>
          </p:nvSpPr>
          <p:spPr bwMode="auto">
            <a:xfrm>
              <a:off x="1536" y="91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63" name="Rectangle 24"/>
            <p:cNvSpPr>
              <a:spLocks noChangeArrowheads="1"/>
            </p:cNvSpPr>
            <p:nvPr/>
          </p:nvSpPr>
          <p:spPr bwMode="auto">
            <a:xfrm>
              <a:off x="1920" y="91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64" name="Rectangle 25"/>
            <p:cNvSpPr>
              <a:spLocks noChangeArrowheads="1"/>
            </p:cNvSpPr>
            <p:nvPr/>
          </p:nvSpPr>
          <p:spPr bwMode="auto">
            <a:xfrm>
              <a:off x="2304" y="91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65" name="Rectangle 26"/>
            <p:cNvSpPr>
              <a:spLocks noChangeArrowheads="1"/>
            </p:cNvSpPr>
            <p:nvPr/>
          </p:nvSpPr>
          <p:spPr bwMode="auto">
            <a:xfrm>
              <a:off x="2688" y="720"/>
              <a:ext cx="240" cy="1008"/>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66" name="Rectangle 27"/>
            <p:cNvSpPr>
              <a:spLocks noChangeArrowheads="1"/>
            </p:cNvSpPr>
            <p:nvPr/>
          </p:nvSpPr>
          <p:spPr bwMode="auto">
            <a:xfrm>
              <a:off x="3072" y="91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67" name="Rectangle 28"/>
            <p:cNvSpPr>
              <a:spLocks noChangeArrowheads="1"/>
            </p:cNvSpPr>
            <p:nvPr/>
          </p:nvSpPr>
          <p:spPr bwMode="auto">
            <a:xfrm>
              <a:off x="3456" y="91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68" name="Rectangle 29"/>
            <p:cNvSpPr>
              <a:spLocks noChangeArrowheads="1"/>
            </p:cNvSpPr>
            <p:nvPr/>
          </p:nvSpPr>
          <p:spPr bwMode="auto">
            <a:xfrm>
              <a:off x="3840" y="1056"/>
              <a:ext cx="240" cy="672"/>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69" name="Rectangle 30"/>
            <p:cNvSpPr>
              <a:spLocks noChangeArrowheads="1"/>
            </p:cNvSpPr>
            <p:nvPr/>
          </p:nvSpPr>
          <p:spPr bwMode="auto">
            <a:xfrm>
              <a:off x="4272" y="91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70" name="Text Box 31"/>
            <p:cNvSpPr txBox="1">
              <a:spLocks noChangeArrowheads="1"/>
            </p:cNvSpPr>
            <p:nvPr/>
          </p:nvSpPr>
          <p:spPr bwMode="auto">
            <a:xfrm>
              <a:off x="2544" y="48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s-ES_tradnl" altLang="es-CL" sz="2000">
                  <a:solidFill>
                    <a:srgbClr val="336600"/>
                  </a:solidFill>
                  <a:latin typeface="Times New Roman" pitchFamily="18" charset="0"/>
                </a:rPr>
                <a:t>10 cms</a:t>
              </a:r>
              <a:endParaRPr lang="es-ES" altLang="es-CL" sz="2000">
                <a:solidFill>
                  <a:srgbClr val="336600"/>
                </a:solidFill>
                <a:latin typeface="Times New Roman" pitchFamily="18" charset="0"/>
              </a:endParaRPr>
            </a:p>
          </p:txBody>
        </p:sp>
        <p:sp>
          <p:nvSpPr>
            <p:cNvPr id="71" name="Text Box 32"/>
            <p:cNvSpPr txBox="1">
              <a:spLocks noChangeArrowheads="1"/>
            </p:cNvSpPr>
            <p:nvPr/>
          </p:nvSpPr>
          <p:spPr bwMode="auto">
            <a:xfrm>
              <a:off x="3744" y="816"/>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s-ES_tradnl" altLang="es-CL" sz="2000">
                  <a:solidFill>
                    <a:srgbClr val="336600"/>
                  </a:solidFill>
                  <a:latin typeface="Times New Roman" pitchFamily="18" charset="0"/>
                </a:rPr>
                <a:t>6 cms</a:t>
              </a:r>
              <a:endParaRPr lang="es-ES" altLang="es-CL" sz="2000">
                <a:solidFill>
                  <a:srgbClr val="336600"/>
                </a:solidFill>
                <a:latin typeface="Times New Roman" pitchFamily="18" charset="0"/>
              </a:endParaRPr>
            </a:p>
          </p:txBody>
        </p:sp>
      </p:grpSp>
    </p:spTree>
    <p:extLst>
      <p:ext uri="{BB962C8B-B14F-4D97-AF65-F5344CB8AC3E}">
        <p14:creationId xmlns:p14="http://schemas.microsoft.com/office/powerpoint/2010/main" val="388355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2000"/>
                                  </p:stCondLst>
                                  <p:childTnLst>
                                    <p:set>
                                      <p:cBhvr>
                                        <p:cTn id="6" dur="1" fill="hold">
                                          <p:stCondLst>
                                            <p:cond delay="0"/>
                                          </p:stCondLst>
                                        </p:cTn>
                                        <p:tgtEl>
                                          <p:spTgt spid="60"/>
                                        </p:tgtEl>
                                        <p:attrNameLst>
                                          <p:attrName>style.visibility</p:attrName>
                                        </p:attrNameLst>
                                      </p:cBhvr>
                                      <p:to>
                                        <p:strVal val="visible"/>
                                      </p:to>
                                    </p:set>
                                    <p:anim calcmode="lin" valueType="num">
                                      <p:cBhvr>
                                        <p:cTn id="7" dur="500" fill="hold"/>
                                        <p:tgtEl>
                                          <p:spTgt spid="60"/>
                                        </p:tgtEl>
                                        <p:attrNameLst>
                                          <p:attrName>ppt_w</p:attrName>
                                        </p:attrNameLst>
                                      </p:cBhvr>
                                      <p:tavLst>
                                        <p:tav tm="0">
                                          <p:val>
                                            <p:fltVal val="0"/>
                                          </p:val>
                                        </p:tav>
                                        <p:tav tm="100000">
                                          <p:val>
                                            <p:strVal val="#ppt_w"/>
                                          </p:val>
                                        </p:tav>
                                      </p:tavLst>
                                    </p:anim>
                                    <p:anim calcmode="lin" valueType="num">
                                      <p:cBhvr>
                                        <p:cTn id="8" dur="500" fill="hold"/>
                                        <p:tgtEl>
                                          <p:spTgt spid="60"/>
                                        </p:tgtEl>
                                        <p:attrNameLst>
                                          <p:attrName>ppt_h</p:attrName>
                                        </p:attrNameLst>
                                      </p:cBhvr>
                                      <p:tavLst>
                                        <p:tav tm="0">
                                          <p:val>
                                            <p:fltVal val="0"/>
                                          </p:val>
                                        </p:tav>
                                        <p:tav tm="100000">
                                          <p:val>
                                            <p:strVal val="#ppt_h"/>
                                          </p:val>
                                        </p:tav>
                                      </p:tavLst>
                                    </p:anim>
                                  </p:childTnLst>
                                </p:cTn>
                              </p:par>
                            </p:childTnLst>
                          </p:cTn>
                        </p:par>
                        <p:par>
                          <p:cTn id="9" fill="hold">
                            <p:stCondLst>
                              <p:cond delay="2500"/>
                            </p:stCondLst>
                            <p:childTnLst>
                              <p:par>
                                <p:cTn id="10" presetID="23" presetClass="entr" presetSubtype="16" fill="hold" nodeType="afterEffect">
                                  <p:stCondLst>
                                    <p:cond delay="2000"/>
                                  </p:stCondLst>
                                  <p:childTnLst>
                                    <p:set>
                                      <p:cBhvr>
                                        <p:cTn id="11" dur="1" fill="hold">
                                          <p:stCondLst>
                                            <p:cond delay="0"/>
                                          </p:stCondLst>
                                        </p:cTn>
                                        <p:tgtEl>
                                          <p:spTgt spid="43"/>
                                        </p:tgtEl>
                                        <p:attrNameLst>
                                          <p:attrName>style.visibility</p:attrName>
                                        </p:attrNameLst>
                                      </p:cBhvr>
                                      <p:to>
                                        <p:strVal val="visible"/>
                                      </p:to>
                                    </p:set>
                                    <p:anim calcmode="lin" valueType="num">
                                      <p:cBhvr>
                                        <p:cTn id="12" dur="500" fill="hold"/>
                                        <p:tgtEl>
                                          <p:spTgt spid="43"/>
                                        </p:tgtEl>
                                        <p:attrNameLst>
                                          <p:attrName>ppt_w</p:attrName>
                                        </p:attrNameLst>
                                      </p:cBhvr>
                                      <p:tavLst>
                                        <p:tav tm="0">
                                          <p:val>
                                            <p:fltVal val="0"/>
                                          </p:val>
                                        </p:tav>
                                        <p:tav tm="100000">
                                          <p:val>
                                            <p:strVal val="#ppt_w"/>
                                          </p:val>
                                        </p:tav>
                                      </p:tavLst>
                                    </p:anim>
                                    <p:anim calcmode="lin" valueType="num">
                                      <p:cBhvr>
                                        <p:cTn id="13" dur="500" fill="hold"/>
                                        <p:tgtEl>
                                          <p:spTgt spid="4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321245" y="248704"/>
            <a:ext cx="11014674" cy="738664"/>
          </a:xfrm>
          <a:prstGeom prst="rect">
            <a:avLst/>
          </a:prstGeom>
        </p:spPr>
        <p:txBody>
          <a:bodyPr wrap="square">
            <a:spAutoFit/>
          </a:bodyPr>
          <a:lstStyle/>
          <a:p>
            <a:pPr marL="285750" indent="-285750">
              <a:buFont typeface="Wingdings" panose="05000000000000000000" pitchFamily="2" charset="2"/>
              <a:buChar char="§"/>
            </a:pPr>
            <a:r>
              <a:rPr lang="es-ES" sz="2400" dirty="0"/>
              <a:t>Implementación Python:</a:t>
            </a:r>
          </a:p>
          <a:p>
            <a:endParaRPr lang="en-US" dirty="0"/>
          </a:p>
        </p:txBody>
      </p:sp>
      <p:sp>
        <p:nvSpPr>
          <p:cNvPr id="30" name="Rectángulo 29"/>
          <p:cNvSpPr/>
          <p:nvPr/>
        </p:nvSpPr>
        <p:spPr>
          <a:xfrm>
            <a:off x="2041188" y="5700822"/>
            <a:ext cx="1261848" cy="523220"/>
          </a:xfrm>
          <a:prstGeom prst="rect">
            <a:avLst/>
          </a:prstGeom>
        </p:spPr>
        <p:txBody>
          <a:bodyPr wrap="square">
            <a:spAutoFit/>
          </a:bodyPr>
          <a:lstStyle/>
          <a:p>
            <a:r>
              <a:rPr lang="en-US" sz="2800" b="1" dirty="0" err="1"/>
              <a:t>Salida</a:t>
            </a:r>
            <a:r>
              <a:rPr lang="en-US" sz="2800" b="1" dirty="0"/>
              <a:t>:</a:t>
            </a:r>
          </a:p>
        </p:txBody>
      </p:sp>
      <p:sp>
        <p:nvSpPr>
          <p:cNvPr id="2" name="Rectángulo 1"/>
          <p:cNvSpPr/>
          <p:nvPr/>
        </p:nvSpPr>
        <p:spPr>
          <a:xfrm>
            <a:off x="4046376" y="984035"/>
            <a:ext cx="6096000" cy="3970318"/>
          </a:xfrm>
          <a:prstGeom prst="rect">
            <a:avLst/>
          </a:prstGeom>
          <a:solidFill>
            <a:schemeClr val="accent6">
              <a:lumMod val="60000"/>
              <a:lumOff val="40000"/>
            </a:schemeClr>
          </a:solidFill>
        </p:spPr>
        <p:txBody>
          <a:bodyPr>
            <a:spAutoFit/>
          </a:bodyPr>
          <a:lstStyle/>
          <a:p>
            <a:r>
              <a:rPr lang="es-ES" b="1" dirty="0" err="1">
                <a:solidFill>
                  <a:srgbClr val="0714B7"/>
                </a:solidFill>
              </a:rPr>
              <a:t>def</a:t>
            </a:r>
            <a:r>
              <a:rPr lang="es-ES" b="1" dirty="0">
                <a:solidFill>
                  <a:srgbClr val="0714B7"/>
                </a:solidFill>
              </a:rPr>
              <a:t> </a:t>
            </a:r>
            <a:r>
              <a:rPr lang="es-ES" b="1" dirty="0" err="1">
                <a:solidFill>
                  <a:srgbClr val="0714B7"/>
                </a:solidFill>
              </a:rPr>
              <a:t>calcularVarianza</a:t>
            </a:r>
            <a:r>
              <a:rPr lang="es-ES" b="1" dirty="0">
                <a:solidFill>
                  <a:srgbClr val="0714B7"/>
                </a:solidFill>
              </a:rPr>
              <a:t>(</a:t>
            </a:r>
            <a:r>
              <a:rPr lang="es-ES" b="1" dirty="0" err="1">
                <a:solidFill>
                  <a:srgbClr val="0714B7"/>
                </a:solidFill>
              </a:rPr>
              <a:t>datos,media</a:t>
            </a:r>
            <a:r>
              <a:rPr lang="es-ES" b="1" dirty="0">
                <a:solidFill>
                  <a:srgbClr val="0714B7"/>
                </a:solidFill>
              </a:rPr>
              <a:t>):  </a:t>
            </a:r>
          </a:p>
          <a:p>
            <a:r>
              <a:rPr lang="es-ES" dirty="0"/>
              <a:t>    S=0</a:t>
            </a:r>
          </a:p>
          <a:p>
            <a:r>
              <a:rPr lang="es-ES" dirty="0"/>
              <a:t>    </a:t>
            </a:r>
            <a:r>
              <a:rPr lang="es-ES" dirty="0" err="1"/>
              <a:t>for</a:t>
            </a:r>
            <a:r>
              <a:rPr lang="es-ES" dirty="0"/>
              <a:t> i in </a:t>
            </a:r>
            <a:r>
              <a:rPr lang="es-ES" dirty="0" err="1"/>
              <a:t>range</a:t>
            </a:r>
            <a:r>
              <a:rPr lang="es-ES" dirty="0"/>
              <a:t>(</a:t>
            </a:r>
            <a:r>
              <a:rPr lang="es-ES" dirty="0" err="1"/>
              <a:t>len</a:t>
            </a:r>
            <a:r>
              <a:rPr lang="es-ES" dirty="0"/>
              <a:t>(datos)):</a:t>
            </a:r>
          </a:p>
          <a:p>
            <a:r>
              <a:rPr lang="es-ES" b="1" dirty="0"/>
              <a:t>        # Acumular los datos menos su media al cuadrado</a:t>
            </a:r>
          </a:p>
          <a:p>
            <a:r>
              <a:rPr lang="es-ES" dirty="0"/>
              <a:t>        S = S + (datos[i] - media)**2</a:t>
            </a:r>
          </a:p>
          <a:p>
            <a:r>
              <a:rPr lang="es-ES" dirty="0"/>
              <a:t>    </a:t>
            </a:r>
            <a:r>
              <a:rPr lang="es-ES" b="1" dirty="0"/>
              <a:t># Calculo de la varianza</a:t>
            </a:r>
          </a:p>
          <a:p>
            <a:r>
              <a:rPr lang="es-ES" dirty="0"/>
              <a:t>    </a:t>
            </a:r>
            <a:r>
              <a:rPr lang="es-ES" dirty="0" err="1"/>
              <a:t>varx</a:t>
            </a:r>
            <a:r>
              <a:rPr lang="es-ES" dirty="0"/>
              <a:t> = S/</a:t>
            </a:r>
            <a:r>
              <a:rPr lang="es-ES" dirty="0" err="1"/>
              <a:t>len</a:t>
            </a:r>
            <a:r>
              <a:rPr lang="es-ES" dirty="0"/>
              <a:t>(datos)</a:t>
            </a:r>
          </a:p>
          <a:p>
            <a:r>
              <a:rPr lang="es-ES" dirty="0"/>
              <a:t>    </a:t>
            </a:r>
            <a:r>
              <a:rPr lang="es-ES" dirty="0" err="1"/>
              <a:t>return</a:t>
            </a:r>
            <a:r>
              <a:rPr lang="es-ES" dirty="0"/>
              <a:t> </a:t>
            </a:r>
            <a:r>
              <a:rPr lang="es-ES" dirty="0" err="1"/>
              <a:t>varx</a:t>
            </a:r>
            <a:endParaRPr lang="es-ES" dirty="0"/>
          </a:p>
          <a:p>
            <a:endParaRPr lang="es-ES" dirty="0"/>
          </a:p>
          <a:p>
            <a:r>
              <a:rPr lang="es-ES" dirty="0"/>
              <a:t>datos = [8,8,8,8,10,8,8,6,8]</a:t>
            </a:r>
          </a:p>
          <a:p>
            <a:r>
              <a:rPr lang="es-ES" dirty="0"/>
              <a:t>mx = </a:t>
            </a:r>
            <a:r>
              <a:rPr lang="es-ES" dirty="0" err="1"/>
              <a:t>calcularMedia</a:t>
            </a:r>
            <a:r>
              <a:rPr lang="es-ES" dirty="0"/>
              <a:t>(datos)</a:t>
            </a:r>
          </a:p>
          <a:p>
            <a:r>
              <a:rPr lang="es-ES" dirty="0" err="1"/>
              <a:t>print</a:t>
            </a:r>
            <a:r>
              <a:rPr lang="es-ES" dirty="0"/>
              <a:t>("La media es: ",mx)</a:t>
            </a:r>
          </a:p>
          <a:p>
            <a:r>
              <a:rPr lang="es-ES" b="1" dirty="0" err="1">
                <a:solidFill>
                  <a:srgbClr val="0714B7"/>
                </a:solidFill>
              </a:rPr>
              <a:t>vx</a:t>
            </a:r>
            <a:r>
              <a:rPr lang="es-ES" b="1" dirty="0">
                <a:solidFill>
                  <a:srgbClr val="0714B7"/>
                </a:solidFill>
              </a:rPr>
              <a:t> = </a:t>
            </a:r>
            <a:r>
              <a:rPr lang="es-ES" b="1" dirty="0" err="1">
                <a:solidFill>
                  <a:srgbClr val="0714B7"/>
                </a:solidFill>
              </a:rPr>
              <a:t>calcularVarianza</a:t>
            </a:r>
            <a:r>
              <a:rPr lang="es-ES" b="1" dirty="0">
                <a:solidFill>
                  <a:srgbClr val="0714B7"/>
                </a:solidFill>
              </a:rPr>
              <a:t>(</a:t>
            </a:r>
            <a:r>
              <a:rPr lang="es-ES" b="1" dirty="0" err="1">
                <a:solidFill>
                  <a:srgbClr val="0714B7"/>
                </a:solidFill>
              </a:rPr>
              <a:t>datos,mx</a:t>
            </a:r>
            <a:r>
              <a:rPr lang="es-ES" b="1" dirty="0">
                <a:solidFill>
                  <a:srgbClr val="0714B7"/>
                </a:solidFill>
              </a:rPr>
              <a:t>)</a:t>
            </a:r>
          </a:p>
          <a:p>
            <a:r>
              <a:rPr lang="es-ES" dirty="0" err="1"/>
              <a:t>print</a:t>
            </a:r>
            <a:r>
              <a:rPr lang="es-ES" dirty="0"/>
              <a:t>("La varianza es: ",</a:t>
            </a:r>
            <a:r>
              <a:rPr lang="es-ES" dirty="0" err="1"/>
              <a:t>vx</a:t>
            </a:r>
            <a:r>
              <a:rPr lang="es-ES" dirty="0"/>
              <a:t>)</a:t>
            </a:r>
            <a:endParaRPr lang="en-US" dirty="0"/>
          </a:p>
        </p:txBody>
      </p:sp>
      <p:pic>
        <p:nvPicPr>
          <p:cNvPr id="4" name="Imagen 3"/>
          <p:cNvPicPr>
            <a:picLocks noChangeAspect="1"/>
          </p:cNvPicPr>
          <p:nvPr/>
        </p:nvPicPr>
        <p:blipFill>
          <a:blip r:embed="rId2"/>
          <a:stretch>
            <a:fillRect/>
          </a:stretch>
        </p:blipFill>
        <p:spPr>
          <a:xfrm>
            <a:off x="4046376" y="5572538"/>
            <a:ext cx="3374351" cy="779787"/>
          </a:xfrm>
          <a:prstGeom prst="rect">
            <a:avLst/>
          </a:prstGeom>
        </p:spPr>
      </p:pic>
    </p:spTree>
    <p:extLst>
      <p:ext uri="{BB962C8B-B14F-4D97-AF65-F5344CB8AC3E}">
        <p14:creationId xmlns:p14="http://schemas.microsoft.com/office/powerpoint/2010/main" val="1453123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321245" y="248704"/>
            <a:ext cx="11014674" cy="738664"/>
          </a:xfrm>
          <a:prstGeom prst="rect">
            <a:avLst/>
          </a:prstGeom>
        </p:spPr>
        <p:txBody>
          <a:bodyPr wrap="square">
            <a:spAutoFit/>
          </a:bodyPr>
          <a:lstStyle/>
          <a:p>
            <a:pPr marL="285750" indent="-285750">
              <a:buFont typeface="Wingdings" panose="05000000000000000000" pitchFamily="2" charset="2"/>
              <a:buChar char="§"/>
            </a:pPr>
            <a:r>
              <a:rPr lang="es-ES" sz="2400" dirty="0"/>
              <a:t>Implementación </a:t>
            </a:r>
            <a:r>
              <a:rPr lang="es-ES" sz="2400" dirty="0" err="1"/>
              <a:t>Pseudocodigo</a:t>
            </a:r>
            <a:r>
              <a:rPr lang="es-ES" sz="2400" dirty="0"/>
              <a:t>:</a:t>
            </a:r>
          </a:p>
          <a:p>
            <a:endParaRPr lang="en-US" dirty="0"/>
          </a:p>
        </p:txBody>
      </p:sp>
      <p:sp>
        <p:nvSpPr>
          <p:cNvPr id="7" name="CuadroTexto 6">
            <a:extLst>
              <a:ext uri="{FF2B5EF4-FFF2-40B4-BE49-F238E27FC236}">
                <a16:creationId xmlns:a16="http://schemas.microsoft.com/office/drawing/2014/main" id="{7597FD9C-08D1-0CD9-525F-95A1268FD0EA}"/>
              </a:ext>
            </a:extLst>
          </p:cNvPr>
          <p:cNvSpPr txBox="1"/>
          <p:nvPr/>
        </p:nvSpPr>
        <p:spPr>
          <a:xfrm>
            <a:off x="2761863" y="3186902"/>
            <a:ext cx="8014683" cy="3325866"/>
          </a:xfrm>
          <a:prstGeom prst="rect">
            <a:avLst/>
          </a:prstGeom>
          <a:noFill/>
          <a:ln w="6350">
            <a:solidFill>
              <a:schemeClr val="tx1">
                <a:lumMod val="85000"/>
                <a:lumOff val="15000"/>
              </a:schemeClr>
            </a:solidFill>
          </a:ln>
        </p:spPr>
        <p:txBody>
          <a:bodyPr wrap="none" lIns="90000" tIns="54000" rIns="90000" bIns="54000" rtlCol="0" anchor="ctr">
            <a:noAutofit/>
          </a:bodyPr>
          <a:lstStyle/>
          <a:p>
            <a:pPr algn="just">
              <a:buClr>
                <a:schemeClr val="tx1">
                  <a:lumMod val="85000"/>
                  <a:lumOff val="15000"/>
                </a:schemeClr>
              </a:buClr>
            </a:pPr>
            <a:r>
              <a:rPr lang="es-ES" b="1" dirty="0">
                <a:latin typeface="Consolas" panose="020B0609020204030204" pitchFamily="49" charset="0"/>
                <a:cs typeface="Arial" panose="020B0604020202020204" pitchFamily="34" charset="0"/>
              </a:rPr>
              <a:t>Función</a:t>
            </a:r>
            <a:r>
              <a:rPr lang="es-ES" dirty="0">
                <a:solidFill>
                  <a:srgbClr val="0070C0"/>
                </a:solidFill>
                <a:latin typeface="Consolas" panose="020B0609020204030204" pitchFamily="49" charset="0"/>
                <a:cs typeface="Arial" panose="020B0604020202020204" pitchFamily="34" charset="0"/>
              </a:rPr>
              <a:t> </a:t>
            </a:r>
            <a:r>
              <a:rPr lang="es-ES" b="1" dirty="0" err="1">
                <a:solidFill>
                  <a:srgbClr val="00B0F0"/>
                </a:solidFill>
                <a:latin typeface="Consolas" panose="020B0609020204030204" pitchFamily="49" charset="0"/>
                <a:cs typeface="Arial" panose="020B0604020202020204" pitchFamily="34" charset="0"/>
              </a:rPr>
              <a:t>calcularVarianza</a:t>
            </a:r>
            <a:r>
              <a:rPr lang="es-ES" dirty="0">
                <a:solidFill>
                  <a:schemeClr val="tx1">
                    <a:lumMod val="85000"/>
                    <a:lumOff val="15000"/>
                  </a:schemeClr>
                </a:solidFill>
                <a:latin typeface="Consolas" panose="020B0609020204030204" pitchFamily="49" charset="0"/>
                <a:cs typeface="Arial" panose="020B0604020202020204" pitchFamily="34" charset="0"/>
              </a:rPr>
              <a:t>(</a:t>
            </a:r>
            <a:r>
              <a:rPr lang="es-ES" dirty="0" err="1">
                <a:solidFill>
                  <a:schemeClr val="accent6"/>
                </a:solidFill>
                <a:latin typeface="Consolas" panose="020B0609020204030204" pitchFamily="49" charset="0"/>
                <a:cs typeface="Arial" panose="020B0604020202020204" pitchFamily="34" charset="0"/>
              </a:rPr>
              <a:t>datos:lista</a:t>
            </a:r>
            <a:r>
              <a:rPr lang="es-ES" dirty="0">
                <a:solidFill>
                  <a:schemeClr val="accent6"/>
                </a:solidFill>
                <a:latin typeface="Consolas" panose="020B0609020204030204" pitchFamily="49" charset="0"/>
                <a:cs typeface="Arial" panose="020B0604020202020204" pitchFamily="34" charset="0"/>
              </a:rPr>
              <a:t>, </a:t>
            </a:r>
            <a:r>
              <a:rPr lang="es-ES" dirty="0" err="1">
                <a:solidFill>
                  <a:schemeClr val="accent6"/>
                </a:solidFill>
                <a:latin typeface="Consolas" panose="020B0609020204030204" pitchFamily="49" charset="0"/>
                <a:cs typeface="Arial" panose="020B0604020202020204" pitchFamily="34" charset="0"/>
              </a:rPr>
              <a:t>media:real</a:t>
            </a:r>
            <a:r>
              <a:rPr lang="es-ES" dirty="0">
                <a:solidFill>
                  <a:schemeClr val="tx1">
                    <a:lumMod val="85000"/>
                    <a:lumOff val="15000"/>
                  </a:schemeClr>
                </a:solidFill>
                <a:latin typeface="Consolas" panose="020B0609020204030204" pitchFamily="49" charset="0"/>
                <a:cs typeface="Arial" panose="020B0604020202020204" pitchFamily="34" charset="0"/>
              </a:rPr>
              <a:t>)</a:t>
            </a:r>
            <a:r>
              <a:rPr lang="es-ES" b="1" dirty="0">
                <a:solidFill>
                  <a:srgbClr val="C00000"/>
                </a:solidFill>
                <a:latin typeface="Consolas" panose="020B0609020204030204" pitchFamily="49" charset="0"/>
                <a:cs typeface="Arial" panose="020B0604020202020204" pitchFamily="34" charset="0"/>
              </a:rPr>
              <a:t>:</a:t>
            </a:r>
            <a:r>
              <a:rPr lang="es-ES" dirty="0">
                <a:solidFill>
                  <a:srgbClr val="C00000"/>
                </a:solidFill>
                <a:latin typeface="Consolas" panose="020B0609020204030204" pitchFamily="49" charset="0"/>
                <a:cs typeface="Arial" panose="020B0604020202020204" pitchFamily="34" charset="0"/>
              </a:rPr>
              <a:t>real</a:t>
            </a:r>
          </a:p>
          <a:p>
            <a:pPr algn="just">
              <a:buClr>
                <a:schemeClr val="tx1">
                  <a:lumMod val="85000"/>
                  <a:lumOff val="15000"/>
                </a:schemeClr>
              </a:buClr>
              <a:tabLst>
                <a:tab pos="355600" algn="l"/>
              </a:tabLst>
            </a:pPr>
            <a:r>
              <a:rPr lang="es-ES" dirty="0">
                <a:solidFill>
                  <a:schemeClr val="tx1">
                    <a:lumMod val="85000"/>
                    <a:lumOff val="15000"/>
                  </a:schemeClr>
                </a:solidFill>
                <a:latin typeface="Consolas" panose="020B0609020204030204" pitchFamily="49" charset="0"/>
                <a:cs typeface="Arial" panose="020B0604020202020204" pitchFamily="34" charset="0"/>
              </a:rPr>
              <a:t>	Suma: real</a:t>
            </a:r>
          </a:p>
          <a:p>
            <a:pPr algn="just">
              <a:buClr>
                <a:schemeClr val="tx1">
                  <a:lumMod val="85000"/>
                  <a:lumOff val="15000"/>
                </a:schemeClr>
              </a:buClr>
              <a:tabLst>
                <a:tab pos="355600" algn="l"/>
              </a:tabLst>
            </a:pPr>
            <a:r>
              <a:rPr lang="es-ES" dirty="0">
                <a:solidFill>
                  <a:schemeClr val="tx1">
                    <a:lumMod val="85000"/>
                    <a:lumOff val="15000"/>
                  </a:schemeClr>
                </a:solidFill>
                <a:latin typeface="Consolas" panose="020B0609020204030204" pitchFamily="49" charset="0"/>
                <a:cs typeface="Arial" panose="020B0604020202020204" pitchFamily="34" charset="0"/>
              </a:rPr>
              <a:t>   i: entero</a:t>
            </a:r>
          </a:p>
          <a:p>
            <a:pPr algn="just">
              <a:buClr>
                <a:schemeClr val="tx1">
                  <a:lumMod val="85000"/>
                  <a:lumOff val="15000"/>
                </a:schemeClr>
              </a:buClr>
              <a:tabLst>
                <a:tab pos="355600" algn="l"/>
              </a:tabLst>
            </a:pPr>
            <a:r>
              <a:rPr lang="es-ES" dirty="0">
                <a:solidFill>
                  <a:schemeClr val="tx1">
                    <a:lumMod val="85000"/>
                    <a:lumOff val="15000"/>
                  </a:schemeClr>
                </a:solidFill>
                <a:latin typeface="Consolas" panose="020B0609020204030204" pitchFamily="49" charset="0"/>
                <a:cs typeface="Arial" panose="020B0604020202020204" pitchFamily="34" charset="0"/>
              </a:rPr>
              <a:t>   </a:t>
            </a:r>
            <a:r>
              <a:rPr lang="es-ES" dirty="0" err="1">
                <a:solidFill>
                  <a:schemeClr val="tx1">
                    <a:lumMod val="85000"/>
                    <a:lumOff val="15000"/>
                  </a:schemeClr>
                </a:solidFill>
                <a:latin typeface="Consolas" panose="020B0609020204030204" pitchFamily="49" charset="0"/>
                <a:cs typeface="Arial" panose="020B0604020202020204" pitchFamily="34" charset="0"/>
              </a:rPr>
              <a:t>var</a:t>
            </a:r>
            <a:r>
              <a:rPr lang="es-ES" dirty="0">
                <a:solidFill>
                  <a:schemeClr val="tx1">
                    <a:lumMod val="85000"/>
                    <a:lumOff val="15000"/>
                  </a:schemeClr>
                </a:solidFill>
                <a:latin typeface="Consolas" panose="020B0609020204030204" pitchFamily="49" charset="0"/>
                <a:cs typeface="Arial" panose="020B0604020202020204" pitchFamily="34" charset="0"/>
              </a:rPr>
              <a:t>: real</a:t>
            </a:r>
          </a:p>
          <a:p>
            <a:pPr algn="just">
              <a:buClr>
                <a:schemeClr val="tx1">
                  <a:lumMod val="85000"/>
                  <a:lumOff val="15000"/>
                </a:schemeClr>
              </a:buClr>
              <a:tabLst>
                <a:tab pos="355600" algn="l"/>
              </a:tabLst>
            </a:pPr>
            <a:r>
              <a:rPr lang="es-ES" b="1" dirty="0">
                <a:solidFill>
                  <a:schemeClr val="tx1">
                    <a:lumMod val="85000"/>
                    <a:lumOff val="15000"/>
                  </a:schemeClr>
                </a:solidFill>
                <a:latin typeface="Consolas" panose="020B0609020204030204" pitchFamily="49" charset="0"/>
                <a:cs typeface="Arial" panose="020B0604020202020204" pitchFamily="34" charset="0"/>
              </a:rPr>
              <a:t> Inicio</a:t>
            </a:r>
          </a:p>
          <a:p>
            <a:pPr algn="just">
              <a:buClr>
                <a:schemeClr val="tx1">
                  <a:lumMod val="85000"/>
                  <a:lumOff val="15000"/>
                </a:schemeClr>
              </a:buClr>
              <a:tabLst>
                <a:tab pos="355600" algn="l"/>
              </a:tabLst>
            </a:pPr>
            <a:r>
              <a:rPr lang="es-ES" b="1" dirty="0">
                <a:solidFill>
                  <a:schemeClr val="tx1">
                    <a:lumMod val="85000"/>
                    <a:lumOff val="15000"/>
                  </a:schemeClr>
                </a:solidFill>
                <a:latin typeface="Consolas" panose="020B0609020204030204" pitchFamily="49" charset="0"/>
                <a:cs typeface="Arial" panose="020B0604020202020204" pitchFamily="34" charset="0"/>
              </a:rPr>
              <a:t>   para i en tamaño(</a:t>
            </a:r>
            <a:r>
              <a:rPr lang="es-ES" b="1" dirty="0">
                <a:solidFill>
                  <a:schemeClr val="accent6">
                    <a:lumMod val="60000"/>
                    <a:lumOff val="40000"/>
                  </a:schemeClr>
                </a:solidFill>
                <a:latin typeface="Consolas" panose="020B0609020204030204" pitchFamily="49" charset="0"/>
                <a:cs typeface="Arial" panose="020B0604020202020204" pitchFamily="34" charset="0"/>
              </a:rPr>
              <a:t>datos)</a:t>
            </a:r>
            <a:r>
              <a:rPr lang="es-ES" b="1" dirty="0">
                <a:solidFill>
                  <a:schemeClr val="tx1">
                    <a:lumMod val="85000"/>
                    <a:lumOff val="15000"/>
                  </a:schemeClr>
                </a:solidFill>
                <a:latin typeface="Consolas" panose="020B0609020204030204" pitchFamily="49" charset="0"/>
                <a:cs typeface="Arial" panose="020B0604020202020204" pitchFamily="34" charset="0"/>
              </a:rPr>
              <a:t> hacer</a:t>
            </a:r>
          </a:p>
          <a:p>
            <a:pPr algn="just">
              <a:buClr>
                <a:schemeClr val="tx1">
                  <a:lumMod val="85000"/>
                  <a:lumOff val="15000"/>
                </a:schemeClr>
              </a:buClr>
              <a:tabLst>
                <a:tab pos="355600" algn="l"/>
              </a:tabLst>
            </a:pPr>
            <a:r>
              <a:rPr lang="es-ES" dirty="0">
                <a:solidFill>
                  <a:schemeClr val="tx1">
                    <a:lumMod val="85000"/>
                    <a:lumOff val="15000"/>
                  </a:schemeClr>
                </a:solidFill>
                <a:latin typeface="Consolas" panose="020B0609020204030204" pitchFamily="49" charset="0"/>
                <a:cs typeface="Arial" panose="020B0604020202020204" pitchFamily="34" charset="0"/>
              </a:rPr>
              <a:t>	    Suma </a:t>
            </a:r>
            <a:r>
              <a:rPr lang="es-ES" dirty="0">
                <a:solidFill>
                  <a:schemeClr val="tx1">
                    <a:lumMod val="85000"/>
                    <a:lumOff val="15000"/>
                  </a:schemeClr>
                </a:solidFill>
                <a:latin typeface="Times New Roman" panose="02020603050405020304" pitchFamily="18" charset="0"/>
                <a:cs typeface="Times New Roman" panose="02020603050405020304" pitchFamily="18" charset="0"/>
              </a:rPr>
              <a:t>←</a:t>
            </a:r>
            <a:r>
              <a:rPr lang="es-ES" dirty="0">
                <a:solidFill>
                  <a:schemeClr val="tx1">
                    <a:lumMod val="85000"/>
                    <a:lumOff val="15000"/>
                  </a:schemeClr>
                </a:solidFill>
                <a:latin typeface="Consolas" panose="020B0609020204030204" pitchFamily="49" charset="0"/>
                <a:cs typeface="Arial" panose="020B0604020202020204" pitchFamily="34" charset="0"/>
              </a:rPr>
              <a:t> Suma + (datos[i] – media)**2</a:t>
            </a:r>
          </a:p>
          <a:p>
            <a:pPr algn="just">
              <a:buClr>
                <a:schemeClr val="tx1">
                  <a:lumMod val="85000"/>
                  <a:lumOff val="15000"/>
                </a:schemeClr>
              </a:buClr>
              <a:tabLst>
                <a:tab pos="355600" algn="l"/>
              </a:tabLst>
            </a:pPr>
            <a:r>
              <a:rPr lang="es-ES" dirty="0">
                <a:solidFill>
                  <a:schemeClr val="tx1">
                    <a:lumMod val="85000"/>
                    <a:lumOff val="15000"/>
                  </a:schemeClr>
                </a:solidFill>
                <a:latin typeface="Consolas" panose="020B0609020204030204" pitchFamily="49" charset="0"/>
                <a:cs typeface="Arial" panose="020B0604020202020204" pitchFamily="34" charset="0"/>
              </a:rPr>
              <a:t>   Fin para</a:t>
            </a:r>
          </a:p>
          <a:p>
            <a:pPr algn="just">
              <a:buClr>
                <a:schemeClr val="tx1">
                  <a:lumMod val="85000"/>
                  <a:lumOff val="15000"/>
                </a:schemeClr>
              </a:buClr>
              <a:tabLst>
                <a:tab pos="355600" algn="l"/>
              </a:tabLst>
            </a:pPr>
            <a:r>
              <a:rPr lang="es-ES" dirty="0">
                <a:solidFill>
                  <a:schemeClr val="tx1">
                    <a:lumMod val="85000"/>
                    <a:lumOff val="15000"/>
                  </a:schemeClr>
                </a:solidFill>
                <a:latin typeface="Consolas" panose="020B0609020204030204" pitchFamily="49" charset="0"/>
                <a:cs typeface="Arial" panose="020B0604020202020204" pitchFamily="34" charset="0"/>
              </a:rPr>
              <a:t>   </a:t>
            </a:r>
            <a:r>
              <a:rPr lang="es-ES" dirty="0" err="1">
                <a:solidFill>
                  <a:schemeClr val="tx1">
                    <a:lumMod val="85000"/>
                    <a:lumOff val="15000"/>
                  </a:schemeClr>
                </a:solidFill>
                <a:latin typeface="Consolas" panose="020B0609020204030204" pitchFamily="49" charset="0"/>
                <a:cs typeface="Arial" panose="020B0604020202020204" pitchFamily="34" charset="0"/>
              </a:rPr>
              <a:t>var</a:t>
            </a:r>
            <a:r>
              <a:rPr lang="es-ES" dirty="0">
                <a:solidFill>
                  <a:schemeClr val="tx1">
                    <a:lumMod val="85000"/>
                    <a:lumOff val="15000"/>
                  </a:schemeClr>
                </a:solidFill>
                <a:latin typeface="Consolas" panose="020B0609020204030204" pitchFamily="49" charset="0"/>
                <a:cs typeface="Arial" panose="020B0604020202020204" pitchFamily="34" charset="0"/>
              </a:rPr>
              <a:t> = S/</a:t>
            </a:r>
            <a:r>
              <a:rPr lang="es-ES" b="1" dirty="0">
                <a:solidFill>
                  <a:schemeClr val="tx1">
                    <a:lumMod val="85000"/>
                    <a:lumOff val="15000"/>
                  </a:schemeClr>
                </a:solidFill>
                <a:latin typeface="Consolas" panose="020B0609020204030204" pitchFamily="49" charset="0"/>
                <a:cs typeface="Arial" panose="020B0604020202020204" pitchFamily="34" charset="0"/>
              </a:rPr>
              <a:t> tamaño(</a:t>
            </a:r>
            <a:r>
              <a:rPr lang="es-ES" b="1" dirty="0">
                <a:solidFill>
                  <a:schemeClr val="accent6">
                    <a:lumMod val="60000"/>
                    <a:lumOff val="40000"/>
                  </a:schemeClr>
                </a:solidFill>
                <a:latin typeface="Consolas" panose="020B0609020204030204" pitchFamily="49" charset="0"/>
                <a:cs typeface="Arial" panose="020B0604020202020204" pitchFamily="34" charset="0"/>
              </a:rPr>
              <a:t>datos)</a:t>
            </a:r>
            <a:endParaRPr lang="es-ES" dirty="0">
              <a:solidFill>
                <a:schemeClr val="tx1">
                  <a:lumMod val="85000"/>
                  <a:lumOff val="15000"/>
                </a:schemeClr>
              </a:solidFill>
              <a:latin typeface="Consolas" panose="020B0609020204030204" pitchFamily="49" charset="0"/>
              <a:cs typeface="Arial" panose="020B0604020202020204" pitchFamily="34" charset="0"/>
            </a:endParaRPr>
          </a:p>
          <a:p>
            <a:pPr algn="just">
              <a:buClr>
                <a:schemeClr val="tx1">
                  <a:lumMod val="85000"/>
                  <a:lumOff val="15000"/>
                </a:schemeClr>
              </a:buClr>
              <a:tabLst>
                <a:tab pos="355600" algn="l"/>
              </a:tabLst>
            </a:pPr>
            <a:r>
              <a:rPr lang="es-ES" dirty="0">
                <a:solidFill>
                  <a:schemeClr val="tx1">
                    <a:lumMod val="85000"/>
                    <a:lumOff val="15000"/>
                  </a:schemeClr>
                </a:solidFill>
                <a:latin typeface="Consolas" panose="020B0609020204030204" pitchFamily="49" charset="0"/>
                <a:cs typeface="Arial" panose="020B0604020202020204" pitchFamily="34" charset="0"/>
              </a:rPr>
              <a:t>	</a:t>
            </a:r>
            <a:r>
              <a:rPr lang="es-ES" dirty="0">
                <a:solidFill>
                  <a:srgbClr val="C00000"/>
                </a:solidFill>
                <a:latin typeface="Consolas" panose="020B0609020204030204" pitchFamily="49" charset="0"/>
                <a:cs typeface="Arial" panose="020B0604020202020204" pitchFamily="34" charset="0"/>
              </a:rPr>
              <a:t>devolver</a:t>
            </a:r>
            <a:r>
              <a:rPr lang="es-ES" dirty="0">
                <a:solidFill>
                  <a:schemeClr val="tx1">
                    <a:lumMod val="85000"/>
                    <a:lumOff val="15000"/>
                  </a:schemeClr>
                </a:solidFill>
                <a:latin typeface="Consolas" panose="020B0609020204030204" pitchFamily="49" charset="0"/>
                <a:cs typeface="Arial" panose="020B0604020202020204" pitchFamily="34" charset="0"/>
              </a:rPr>
              <a:t> </a:t>
            </a:r>
            <a:r>
              <a:rPr lang="es-ES" dirty="0" err="1">
                <a:solidFill>
                  <a:schemeClr val="tx1">
                    <a:lumMod val="85000"/>
                    <a:lumOff val="15000"/>
                  </a:schemeClr>
                </a:solidFill>
                <a:latin typeface="Consolas" panose="020B0609020204030204" pitchFamily="49" charset="0"/>
                <a:cs typeface="Arial" panose="020B0604020202020204" pitchFamily="34" charset="0"/>
              </a:rPr>
              <a:t>var</a:t>
            </a:r>
            <a:endParaRPr lang="es-ES" dirty="0">
              <a:solidFill>
                <a:schemeClr val="tx1">
                  <a:lumMod val="85000"/>
                  <a:lumOff val="15000"/>
                </a:schemeClr>
              </a:solidFill>
              <a:latin typeface="Consolas" panose="020B0609020204030204" pitchFamily="49" charset="0"/>
              <a:cs typeface="Arial" panose="020B0604020202020204" pitchFamily="34" charset="0"/>
            </a:endParaRPr>
          </a:p>
          <a:p>
            <a:pPr algn="just">
              <a:buClr>
                <a:schemeClr val="tx1">
                  <a:lumMod val="85000"/>
                  <a:lumOff val="15000"/>
                </a:schemeClr>
              </a:buClr>
              <a:tabLst>
                <a:tab pos="355600" algn="l"/>
              </a:tabLst>
            </a:pPr>
            <a:r>
              <a:rPr lang="es-ES" dirty="0">
                <a:solidFill>
                  <a:schemeClr val="tx1">
                    <a:lumMod val="85000"/>
                    <a:lumOff val="15000"/>
                  </a:schemeClr>
                </a:solidFill>
                <a:latin typeface="Consolas" panose="020B0609020204030204" pitchFamily="49" charset="0"/>
                <a:cs typeface="Arial" panose="020B0604020202020204" pitchFamily="34" charset="0"/>
              </a:rPr>
              <a:t>  </a:t>
            </a:r>
            <a:r>
              <a:rPr lang="es-ES" b="1" dirty="0">
                <a:latin typeface="Consolas" panose="020B0609020204030204" pitchFamily="49" charset="0"/>
                <a:cs typeface="Arial" panose="020B0604020202020204" pitchFamily="34" charset="0"/>
              </a:rPr>
              <a:t>Fin</a:t>
            </a:r>
          </a:p>
          <a:p>
            <a:pPr algn="just">
              <a:buClr>
                <a:schemeClr val="tx1">
                  <a:lumMod val="85000"/>
                  <a:lumOff val="15000"/>
                </a:schemeClr>
              </a:buClr>
              <a:tabLst>
                <a:tab pos="355600" algn="l"/>
              </a:tabLst>
            </a:pPr>
            <a:r>
              <a:rPr lang="es-ES" b="1" dirty="0" err="1">
                <a:latin typeface="Consolas" panose="020B0609020204030204" pitchFamily="49" charset="0"/>
                <a:cs typeface="Arial" panose="020B0604020202020204" pitchFamily="34" charset="0"/>
              </a:rPr>
              <a:t>Fin_función</a:t>
            </a:r>
            <a:endParaRPr lang="es-ES" b="1" dirty="0">
              <a:latin typeface="Consolas" panose="020B0609020204030204" pitchFamily="49" charset="0"/>
              <a:cs typeface="Arial" panose="020B0604020202020204" pitchFamily="34" charset="0"/>
            </a:endParaRPr>
          </a:p>
        </p:txBody>
      </p:sp>
      <p:pic>
        <p:nvPicPr>
          <p:cNvPr id="3" name="Imagen 2"/>
          <p:cNvPicPr>
            <a:picLocks noChangeAspect="1"/>
          </p:cNvPicPr>
          <p:nvPr/>
        </p:nvPicPr>
        <p:blipFill>
          <a:blip r:embed="rId2"/>
          <a:stretch>
            <a:fillRect/>
          </a:stretch>
        </p:blipFill>
        <p:spPr>
          <a:xfrm>
            <a:off x="830426" y="987368"/>
            <a:ext cx="6932566" cy="1963205"/>
          </a:xfrm>
          <a:prstGeom prst="rect">
            <a:avLst/>
          </a:prstGeom>
        </p:spPr>
      </p:pic>
    </p:spTree>
    <p:extLst>
      <p:ext uri="{BB962C8B-B14F-4D97-AF65-F5344CB8AC3E}">
        <p14:creationId xmlns:p14="http://schemas.microsoft.com/office/powerpoint/2010/main" val="1535108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p:cNvSpPr/>
          <p:nvPr/>
        </p:nvSpPr>
        <p:spPr>
          <a:xfrm>
            <a:off x="324356" y="419765"/>
            <a:ext cx="11014674" cy="738664"/>
          </a:xfrm>
          <a:prstGeom prst="rect">
            <a:avLst/>
          </a:prstGeom>
        </p:spPr>
        <p:txBody>
          <a:bodyPr wrap="square">
            <a:spAutoFit/>
          </a:bodyPr>
          <a:lstStyle/>
          <a:p>
            <a:pPr marL="285750" indent="-285750">
              <a:buFont typeface="Wingdings" panose="05000000000000000000" pitchFamily="2" charset="2"/>
              <a:buChar char="§"/>
            </a:pPr>
            <a:r>
              <a:rPr lang="es-ES" sz="2400" dirty="0"/>
              <a:t>Implementación con librería </a:t>
            </a:r>
            <a:r>
              <a:rPr lang="es-ES" sz="2400" b="1" dirty="0" err="1">
                <a:solidFill>
                  <a:srgbClr val="0714B7"/>
                </a:solidFill>
              </a:rPr>
              <a:t>numpy</a:t>
            </a:r>
            <a:r>
              <a:rPr lang="es-ES" sz="2400" dirty="0"/>
              <a:t> y el método </a:t>
            </a:r>
            <a:r>
              <a:rPr lang="es-ES" sz="2400" b="1" dirty="0" err="1">
                <a:solidFill>
                  <a:srgbClr val="0714B7"/>
                </a:solidFill>
              </a:rPr>
              <a:t>var</a:t>
            </a:r>
            <a:r>
              <a:rPr lang="es-ES" sz="2400" dirty="0"/>
              <a:t>:</a:t>
            </a:r>
          </a:p>
          <a:p>
            <a:endParaRPr lang="en-US" dirty="0"/>
          </a:p>
        </p:txBody>
      </p:sp>
      <p:sp>
        <p:nvSpPr>
          <p:cNvPr id="5" name="Rectángulo 4"/>
          <p:cNvSpPr/>
          <p:nvPr/>
        </p:nvSpPr>
        <p:spPr>
          <a:xfrm>
            <a:off x="1273081" y="1193461"/>
            <a:ext cx="5246854" cy="1323439"/>
          </a:xfrm>
          <a:prstGeom prst="rect">
            <a:avLst/>
          </a:prstGeom>
          <a:solidFill>
            <a:schemeClr val="accent6">
              <a:lumMod val="60000"/>
              <a:lumOff val="40000"/>
            </a:schemeClr>
          </a:solidFill>
        </p:spPr>
        <p:txBody>
          <a:bodyPr wrap="square">
            <a:spAutoFit/>
          </a:bodyPr>
          <a:lstStyle/>
          <a:p>
            <a:r>
              <a:rPr lang="es-ES" sz="2000" dirty="0" err="1"/>
              <a:t>import</a:t>
            </a:r>
            <a:r>
              <a:rPr lang="es-ES" sz="2000" dirty="0"/>
              <a:t> </a:t>
            </a:r>
            <a:r>
              <a:rPr lang="es-ES" sz="2000" b="1" dirty="0" err="1">
                <a:solidFill>
                  <a:srgbClr val="0714B7"/>
                </a:solidFill>
              </a:rPr>
              <a:t>numpy</a:t>
            </a:r>
            <a:r>
              <a:rPr lang="es-ES" sz="2000" b="1" dirty="0">
                <a:solidFill>
                  <a:srgbClr val="0714B7"/>
                </a:solidFill>
              </a:rPr>
              <a:t> as </a:t>
            </a:r>
            <a:r>
              <a:rPr lang="es-ES" sz="2000" b="1" dirty="0" err="1">
                <a:solidFill>
                  <a:srgbClr val="0714B7"/>
                </a:solidFill>
              </a:rPr>
              <a:t>np</a:t>
            </a:r>
            <a:endParaRPr lang="es-ES" sz="2000" b="1" dirty="0">
              <a:solidFill>
                <a:srgbClr val="0714B7"/>
              </a:solidFill>
            </a:endParaRPr>
          </a:p>
          <a:p>
            <a:r>
              <a:rPr lang="es-ES" sz="2000" b="1" dirty="0"/>
              <a:t>#calculo de la varianza con el método </a:t>
            </a:r>
            <a:r>
              <a:rPr lang="es-ES" sz="2000" b="1" dirty="0" err="1"/>
              <a:t>var</a:t>
            </a:r>
            <a:endParaRPr lang="es-ES" sz="2000" b="1" dirty="0"/>
          </a:p>
          <a:p>
            <a:r>
              <a:rPr lang="es-ES" sz="2000" dirty="0" err="1"/>
              <a:t>varx</a:t>
            </a:r>
            <a:r>
              <a:rPr lang="es-ES" sz="2000" dirty="0"/>
              <a:t>= </a:t>
            </a:r>
            <a:r>
              <a:rPr lang="es-ES" sz="2000" b="1" dirty="0" err="1">
                <a:solidFill>
                  <a:srgbClr val="0714B7"/>
                </a:solidFill>
              </a:rPr>
              <a:t>np.var</a:t>
            </a:r>
            <a:r>
              <a:rPr lang="es-ES" sz="2000" dirty="0"/>
              <a:t>(datos)</a:t>
            </a:r>
          </a:p>
          <a:p>
            <a:r>
              <a:rPr lang="es-ES" sz="2000" dirty="0" err="1"/>
              <a:t>print</a:t>
            </a:r>
            <a:r>
              <a:rPr lang="es-ES" sz="2000" dirty="0"/>
              <a:t>(</a:t>
            </a:r>
            <a:r>
              <a:rPr lang="es-ES" sz="2000" dirty="0" err="1"/>
              <a:t>varx</a:t>
            </a:r>
            <a:r>
              <a:rPr lang="es-ES" sz="2000" dirty="0"/>
              <a:t>)</a:t>
            </a:r>
          </a:p>
        </p:txBody>
      </p:sp>
      <p:sp>
        <p:nvSpPr>
          <p:cNvPr id="11" name="Rectángulo 10"/>
          <p:cNvSpPr/>
          <p:nvPr/>
        </p:nvSpPr>
        <p:spPr>
          <a:xfrm>
            <a:off x="8510817" y="1450139"/>
            <a:ext cx="1261848" cy="523220"/>
          </a:xfrm>
          <a:prstGeom prst="rect">
            <a:avLst/>
          </a:prstGeom>
        </p:spPr>
        <p:txBody>
          <a:bodyPr wrap="square">
            <a:spAutoFit/>
          </a:bodyPr>
          <a:lstStyle/>
          <a:p>
            <a:r>
              <a:rPr lang="en-US" sz="2800" b="1" dirty="0" err="1"/>
              <a:t>Salida</a:t>
            </a:r>
            <a:r>
              <a:rPr lang="en-US" sz="2800" b="1" dirty="0"/>
              <a:t>:</a:t>
            </a:r>
          </a:p>
        </p:txBody>
      </p:sp>
      <p:pic>
        <p:nvPicPr>
          <p:cNvPr id="2" name="Imagen 1"/>
          <p:cNvPicPr>
            <a:picLocks noChangeAspect="1"/>
          </p:cNvPicPr>
          <p:nvPr/>
        </p:nvPicPr>
        <p:blipFill>
          <a:blip r:embed="rId2"/>
          <a:stretch>
            <a:fillRect/>
          </a:stretch>
        </p:blipFill>
        <p:spPr>
          <a:xfrm>
            <a:off x="7782120" y="1898066"/>
            <a:ext cx="2475336" cy="618834"/>
          </a:xfrm>
          <a:prstGeom prst="rect">
            <a:avLst/>
          </a:prstGeom>
        </p:spPr>
      </p:pic>
      <p:sp>
        <p:nvSpPr>
          <p:cNvPr id="10" name="Rectángulo 9"/>
          <p:cNvSpPr/>
          <p:nvPr/>
        </p:nvSpPr>
        <p:spPr>
          <a:xfrm>
            <a:off x="324356" y="3097859"/>
            <a:ext cx="11014674" cy="1107996"/>
          </a:xfrm>
          <a:prstGeom prst="rect">
            <a:avLst/>
          </a:prstGeom>
        </p:spPr>
        <p:txBody>
          <a:bodyPr wrap="square">
            <a:spAutoFit/>
          </a:bodyPr>
          <a:lstStyle/>
          <a:p>
            <a:pPr marL="285750" indent="-285750">
              <a:buFont typeface="Wingdings" panose="05000000000000000000" pitchFamily="2" charset="2"/>
              <a:buChar char="§"/>
            </a:pPr>
            <a:r>
              <a:rPr lang="es-ES_tradnl" altLang="es-CL" sz="2400" i="1" dirty="0">
                <a:solidFill>
                  <a:srgbClr val="FF0000"/>
                </a:solidFill>
              </a:rPr>
              <a:t>desviación estándar</a:t>
            </a:r>
            <a:endParaRPr lang="es-ES" sz="2400" dirty="0"/>
          </a:p>
          <a:p>
            <a:pPr marL="285750" indent="-285750">
              <a:buFont typeface="Wingdings" panose="05000000000000000000" pitchFamily="2" charset="2"/>
              <a:buChar char="§"/>
            </a:pPr>
            <a:r>
              <a:rPr lang="es-ES" sz="2400" dirty="0"/>
              <a:t>Implementación con librería </a:t>
            </a:r>
            <a:r>
              <a:rPr lang="es-ES" sz="2400" b="1" dirty="0" err="1">
                <a:solidFill>
                  <a:srgbClr val="0714B7"/>
                </a:solidFill>
              </a:rPr>
              <a:t>numpy</a:t>
            </a:r>
            <a:r>
              <a:rPr lang="es-ES" sz="2400" dirty="0"/>
              <a:t> y el método </a:t>
            </a:r>
            <a:r>
              <a:rPr lang="es-ES" sz="2400" b="1" dirty="0" err="1">
                <a:solidFill>
                  <a:srgbClr val="0714B7"/>
                </a:solidFill>
              </a:rPr>
              <a:t>std</a:t>
            </a:r>
            <a:r>
              <a:rPr lang="es-ES" sz="2400" dirty="0"/>
              <a:t>:</a:t>
            </a:r>
          </a:p>
          <a:p>
            <a:endParaRPr lang="en-US" dirty="0"/>
          </a:p>
        </p:txBody>
      </p:sp>
      <p:sp>
        <p:nvSpPr>
          <p:cNvPr id="12" name="Rectángulo 11"/>
          <p:cNvSpPr/>
          <p:nvPr/>
        </p:nvSpPr>
        <p:spPr>
          <a:xfrm>
            <a:off x="1273080" y="4456330"/>
            <a:ext cx="5864837" cy="1323439"/>
          </a:xfrm>
          <a:prstGeom prst="rect">
            <a:avLst/>
          </a:prstGeom>
          <a:solidFill>
            <a:schemeClr val="accent6">
              <a:lumMod val="60000"/>
              <a:lumOff val="40000"/>
            </a:schemeClr>
          </a:solidFill>
        </p:spPr>
        <p:txBody>
          <a:bodyPr wrap="square">
            <a:spAutoFit/>
          </a:bodyPr>
          <a:lstStyle/>
          <a:p>
            <a:r>
              <a:rPr lang="es-ES" sz="2000" b="1" dirty="0" err="1">
                <a:solidFill>
                  <a:srgbClr val="0714B7"/>
                </a:solidFill>
              </a:rPr>
              <a:t>import</a:t>
            </a:r>
            <a:r>
              <a:rPr lang="es-ES" sz="2000" b="1" dirty="0">
                <a:solidFill>
                  <a:srgbClr val="0714B7"/>
                </a:solidFill>
              </a:rPr>
              <a:t> </a:t>
            </a:r>
            <a:r>
              <a:rPr lang="es-ES" sz="2000" b="1" dirty="0" err="1">
                <a:solidFill>
                  <a:srgbClr val="0714B7"/>
                </a:solidFill>
              </a:rPr>
              <a:t>numpy</a:t>
            </a:r>
            <a:r>
              <a:rPr lang="es-ES" sz="2000" b="1" dirty="0">
                <a:solidFill>
                  <a:srgbClr val="0714B7"/>
                </a:solidFill>
              </a:rPr>
              <a:t> as </a:t>
            </a:r>
            <a:r>
              <a:rPr lang="es-ES" sz="2000" b="1" dirty="0" err="1">
                <a:solidFill>
                  <a:srgbClr val="0714B7"/>
                </a:solidFill>
              </a:rPr>
              <a:t>np</a:t>
            </a:r>
            <a:endParaRPr lang="es-ES" sz="2000" b="1" dirty="0">
              <a:solidFill>
                <a:srgbClr val="0714B7"/>
              </a:solidFill>
            </a:endParaRPr>
          </a:p>
          <a:p>
            <a:r>
              <a:rPr lang="es-ES" sz="2000" b="1" dirty="0"/>
              <a:t>#calculo de la </a:t>
            </a:r>
            <a:r>
              <a:rPr lang="es-ES" sz="2000" b="1" dirty="0" err="1"/>
              <a:t>desviacion</a:t>
            </a:r>
            <a:r>
              <a:rPr lang="es-ES" sz="2000" b="1" dirty="0"/>
              <a:t> standard con el método </a:t>
            </a:r>
            <a:r>
              <a:rPr lang="es-ES" sz="2000" b="1" dirty="0" err="1"/>
              <a:t>std</a:t>
            </a:r>
            <a:endParaRPr lang="es-ES" sz="2000" b="1" dirty="0"/>
          </a:p>
          <a:p>
            <a:r>
              <a:rPr lang="es-ES" sz="2000" dirty="0" err="1"/>
              <a:t>desx</a:t>
            </a:r>
            <a:r>
              <a:rPr lang="es-ES" sz="2000" dirty="0"/>
              <a:t>= </a:t>
            </a:r>
            <a:r>
              <a:rPr lang="es-ES" sz="2000" b="1" dirty="0" err="1">
                <a:solidFill>
                  <a:srgbClr val="0714B7"/>
                </a:solidFill>
              </a:rPr>
              <a:t>np.std</a:t>
            </a:r>
            <a:r>
              <a:rPr lang="es-ES" sz="2000" dirty="0"/>
              <a:t>(datos)</a:t>
            </a:r>
          </a:p>
          <a:p>
            <a:r>
              <a:rPr lang="es-ES" sz="2000" dirty="0" err="1"/>
              <a:t>print</a:t>
            </a:r>
            <a:r>
              <a:rPr lang="es-ES" sz="2000" dirty="0"/>
              <a:t>(</a:t>
            </a:r>
            <a:r>
              <a:rPr lang="es-ES" sz="2000" dirty="0" err="1"/>
              <a:t>desx</a:t>
            </a:r>
            <a:r>
              <a:rPr lang="es-ES" sz="2000" dirty="0"/>
              <a:t>)</a:t>
            </a:r>
          </a:p>
        </p:txBody>
      </p:sp>
      <p:pic>
        <p:nvPicPr>
          <p:cNvPr id="4" name="Imagen 3"/>
          <p:cNvPicPr>
            <a:picLocks noChangeAspect="1"/>
          </p:cNvPicPr>
          <p:nvPr/>
        </p:nvPicPr>
        <p:blipFill>
          <a:blip r:embed="rId3"/>
          <a:stretch>
            <a:fillRect/>
          </a:stretch>
        </p:blipFill>
        <p:spPr>
          <a:xfrm>
            <a:off x="7782120" y="4786814"/>
            <a:ext cx="1691822" cy="543800"/>
          </a:xfrm>
          <a:prstGeom prst="rect">
            <a:avLst/>
          </a:prstGeom>
        </p:spPr>
      </p:pic>
      <p:sp>
        <p:nvSpPr>
          <p:cNvPr id="13" name="Rectángulo 12"/>
          <p:cNvSpPr/>
          <p:nvPr/>
        </p:nvSpPr>
        <p:spPr>
          <a:xfrm>
            <a:off x="8628031" y="4205855"/>
            <a:ext cx="1261848" cy="523220"/>
          </a:xfrm>
          <a:prstGeom prst="rect">
            <a:avLst/>
          </a:prstGeom>
        </p:spPr>
        <p:txBody>
          <a:bodyPr wrap="square">
            <a:spAutoFit/>
          </a:bodyPr>
          <a:lstStyle/>
          <a:p>
            <a:r>
              <a:rPr lang="en-US" sz="2800" b="1" dirty="0" err="1"/>
              <a:t>Salida</a:t>
            </a:r>
            <a:r>
              <a:rPr lang="en-US" sz="2800" b="1" dirty="0"/>
              <a:t>:</a:t>
            </a:r>
          </a:p>
        </p:txBody>
      </p:sp>
    </p:spTree>
    <p:extLst>
      <p:ext uri="{BB962C8B-B14F-4D97-AF65-F5344CB8AC3E}">
        <p14:creationId xmlns:p14="http://schemas.microsoft.com/office/powerpoint/2010/main" val="1805609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444680" y="405364"/>
            <a:ext cx="11014674" cy="2862322"/>
          </a:xfrm>
          <a:prstGeom prst="rect">
            <a:avLst/>
          </a:prstGeom>
        </p:spPr>
        <p:txBody>
          <a:bodyPr wrap="square">
            <a:spAutoFit/>
          </a:bodyPr>
          <a:lstStyle/>
          <a:p>
            <a:endParaRPr lang="en-US" dirty="0">
              <a:solidFill>
                <a:srgbClr val="FF0000"/>
              </a:solidFill>
            </a:endParaRPr>
          </a:p>
          <a:p>
            <a:r>
              <a:rPr lang="es-PE" b="1" dirty="0">
                <a:solidFill>
                  <a:srgbClr val="00B050"/>
                </a:solidFill>
                <a:latin typeface="Verdana" pitchFamily="34" charset="0"/>
                <a:ea typeface="Verdana" pitchFamily="34" charset="0"/>
              </a:rPr>
              <a:t>Contenido</a:t>
            </a:r>
            <a:endParaRPr lang="es-PE" dirty="0">
              <a:latin typeface="Verdana" pitchFamily="34" charset="0"/>
              <a:ea typeface="Verdana" pitchFamily="34" charset="0"/>
            </a:endParaRPr>
          </a:p>
          <a:p>
            <a:endParaRPr lang="en-US" dirty="0">
              <a:solidFill>
                <a:srgbClr val="FF0000"/>
              </a:solidFill>
            </a:endParaRPr>
          </a:p>
          <a:p>
            <a:r>
              <a:rPr lang="en-US" dirty="0">
                <a:solidFill>
                  <a:srgbClr val="FF0000"/>
                </a:solidFill>
              </a:rPr>
              <a:t>2.1 </a:t>
            </a:r>
            <a:r>
              <a:rPr lang="en-US" dirty="0" err="1">
                <a:solidFill>
                  <a:srgbClr val="FF0000"/>
                </a:solidFill>
              </a:rPr>
              <a:t>Función</a:t>
            </a:r>
            <a:r>
              <a:rPr lang="en-US" dirty="0">
                <a:solidFill>
                  <a:srgbClr val="FF0000"/>
                </a:solidFill>
              </a:rPr>
              <a:t> de media</a:t>
            </a:r>
          </a:p>
          <a:p>
            <a:r>
              <a:rPr lang="en-US" dirty="0">
                <a:solidFill>
                  <a:srgbClr val="FF0000"/>
                </a:solidFill>
              </a:rPr>
              <a:t>2.2 </a:t>
            </a:r>
            <a:r>
              <a:rPr lang="en-US" dirty="0" err="1">
                <a:solidFill>
                  <a:srgbClr val="FF0000"/>
                </a:solidFill>
              </a:rPr>
              <a:t>Funcion</a:t>
            </a:r>
            <a:r>
              <a:rPr lang="en-US" dirty="0">
                <a:solidFill>
                  <a:srgbClr val="FF0000"/>
                </a:solidFill>
              </a:rPr>
              <a:t> de </a:t>
            </a:r>
            <a:r>
              <a:rPr lang="en-US" dirty="0" err="1">
                <a:solidFill>
                  <a:srgbClr val="FF0000"/>
                </a:solidFill>
              </a:rPr>
              <a:t>desviacion</a:t>
            </a:r>
            <a:r>
              <a:rPr lang="en-US" dirty="0">
                <a:solidFill>
                  <a:srgbClr val="FF0000"/>
                </a:solidFill>
              </a:rPr>
              <a:t> standard</a:t>
            </a:r>
          </a:p>
          <a:p>
            <a:r>
              <a:rPr lang="en-US" dirty="0">
                <a:solidFill>
                  <a:srgbClr val="FF0000"/>
                </a:solidFill>
              </a:rPr>
              <a:t>2.3 </a:t>
            </a:r>
            <a:r>
              <a:rPr lang="en-US" dirty="0" err="1">
                <a:solidFill>
                  <a:srgbClr val="FF0000"/>
                </a:solidFill>
              </a:rPr>
              <a:t>Funcion</a:t>
            </a:r>
            <a:r>
              <a:rPr lang="en-US" dirty="0">
                <a:solidFill>
                  <a:srgbClr val="FF0000"/>
                </a:solidFill>
              </a:rPr>
              <a:t> de </a:t>
            </a:r>
            <a:r>
              <a:rPr lang="en-US" dirty="0" err="1">
                <a:solidFill>
                  <a:srgbClr val="FF0000"/>
                </a:solidFill>
              </a:rPr>
              <a:t>densidad</a:t>
            </a:r>
            <a:r>
              <a:rPr lang="en-US" dirty="0">
                <a:solidFill>
                  <a:srgbClr val="FF0000"/>
                </a:solidFill>
              </a:rPr>
              <a:t> de </a:t>
            </a:r>
            <a:r>
              <a:rPr lang="en-US" dirty="0" err="1">
                <a:solidFill>
                  <a:srgbClr val="FF0000"/>
                </a:solidFill>
              </a:rPr>
              <a:t>probabilidad</a:t>
            </a:r>
            <a:endParaRPr lang="en-US" dirty="0">
              <a:solidFill>
                <a:srgbClr val="FF0000"/>
              </a:solidFill>
            </a:endParaRPr>
          </a:p>
          <a:p>
            <a:r>
              <a:rPr lang="en-US" dirty="0">
                <a:solidFill>
                  <a:srgbClr val="FF0000"/>
                </a:solidFill>
              </a:rPr>
              <a:t>2.4 </a:t>
            </a:r>
            <a:r>
              <a:rPr lang="en-US" dirty="0" err="1">
                <a:solidFill>
                  <a:srgbClr val="FF0000"/>
                </a:solidFill>
              </a:rPr>
              <a:t>Funcion</a:t>
            </a:r>
            <a:r>
              <a:rPr lang="en-US" dirty="0">
                <a:solidFill>
                  <a:srgbClr val="FF0000"/>
                </a:solidFill>
              </a:rPr>
              <a:t> de regression</a:t>
            </a:r>
          </a:p>
          <a:p>
            <a:r>
              <a:rPr lang="en-US" dirty="0">
                <a:solidFill>
                  <a:srgbClr val="FF0000"/>
                </a:solidFill>
              </a:rPr>
              <a:t>2.5 </a:t>
            </a:r>
            <a:r>
              <a:rPr lang="en-US" dirty="0" err="1">
                <a:solidFill>
                  <a:srgbClr val="FF0000"/>
                </a:solidFill>
              </a:rPr>
              <a:t>Covarianza</a:t>
            </a:r>
            <a:endParaRPr lang="en-US" dirty="0">
              <a:solidFill>
                <a:srgbClr val="FF0000"/>
              </a:solidFill>
            </a:endParaRPr>
          </a:p>
          <a:p>
            <a:r>
              <a:rPr lang="en-US" dirty="0">
                <a:solidFill>
                  <a:srgbClr val="FF0000"/>
                </a:solidFill>
              </a:rPr>
              <a:t>2.6 </a:t>
            </a:r>
            <a:r>
              <a:rPr lang="en-US" dirty="0" err="1">
                <a:solidFill>
                  <a:srgbClr val="FF0000"/>
                </a:solidFill>
              </a:rPr>
              <a:t>Table.freq</a:t>
            </a:r>
            <a:endParaRPr lang="en-US" dirty="0">
              <a:solidFill>
                <a:srgbClr val="FF0000"/>
              </a:solidFill>
            </a:endParaRPr>
          </a:p>
          <a:p>
            <a:r>
              <a:rPr lang="en-US" dirty="0" err="1">
                <a:solidFill>
                  <a:srgbClr val="FF0000"/>
                </a:solidFill>
              </a:rPr>
              <a:t>Ejemplo</a:t>
            </a:r>
            <a:endParaRPr lang="en-US" dirty="0">
              <a:solidFill>
                <a:srgbClr val="FF0000"/>
              </a:solidFill>
            </a:endParaRPr>
          </a:p>
        </p:txBody>
      </p:sp>
    </p:spTree>
    <p:extLst>
      <p:ext uri="{BB962C8B-B14F-4D97-AF65-F5344CB8AC3E}">
        <p14:creationId xmlns:p14="http://schemas.microsoft.com/office/powerpoint/2010/main" val="3622038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321245" y="248704"/>
            <a:ext cx="11014674" cy="3139321"/>
          </a:xfrm>
          <a:prstGeom prst="rect">
            <a:avLst/>
          </a:prstGeom>
        </p:spPr>
        <p:txBody>
          <a:bodyPr wrap="square">
            <a:spAutoFit/>
          </a:bodyPr>
          <a:lstStyle/>
          <a:p>
            <a:r>
              <a:rPr lang="en-US" sz="2400" b="1" dirty="0" err="1">
                <a:solidFill>
                  <a:srgbClr val="FF0000"/>
                </a:solidFill>
              </a:rPr>
              <a:t>Funcion</a:t>
            </a:r>
            <a:r>
              <a:rPr lang="en-US" sz="2400" b="1" dirty="0">
                <a:solidFill>
                  <a:srgbClr val="FF0000"/>
                </a:solidFill>
              </a:rPr>
              <a:t> Media (mean): </a:t>
            </a:r>
            <a:r>
              <a:rPr lang="en-US" sz="2400" b="1" dirty="0" err="1">
                <a:solidFill>
                  <a:srgbClr val="FF0000"/>
                </a:solidFill>
              </a:rPr>
              <a:t>Definicion</a:t>
            </a:r>
            <a:endParaRPr lang="en-US" sz="2400" b="1" dirty="0">
              <a:solidFill>
                <a:srgbClr val="FF0000"/>
              </a:solidFill>
            </a:endParaRPr>
          </a:p>
          <a:p>
            <a:endParaRPr lang="en-US" b="1" dirty="0">
              <a:solidFill>
                <a:srgbClr val="FF0000"/>
              </a:solidFill>
            </a:endParaRPr>
          </a:p>
          <a:p>
            <a:pPr marL="285750" indent="-285750">
              <a:buFont typeface="Wingdings" panose="05000000000000000000" pitchFamily="2" charset="2"/>
              <a:buChar char="§"/>
            </a:pPr>
            <a:r>
              <a:rPr lang="es-ES" sz="2400" dirty="0"/>
              <a:t>La media, también conocida como promedio aritmético, es una medida de tendencia central que se utiliza comúnmente en estadística para representar el valor típico de un conjunto de datos numéricos. La media se calcula sumando todos los valores en el conjunto de datos y luego dividiendo el resultado por el número total de valores.</a:t>
            </a:r>
          </a:p>
          <a:p>
            <a:pPr marL="285750" indent="-285750">
              <a:buFont typeface="Wingdings" panose="05000000000000000000" pitchFamily="2" charset="2"/>
              <a:buChar char="§"/>
            </a:pPr>
            <a:endParaRPr lang="es-ES" dirty="0"/>
          </a:p>
          <a:p>
            <a:pPr marL="285750" indent="-285750">
              <a:buFont typeface="Wingdings" panose="05000000000000000000" pitchFamily="2" charset="2"/>
              <a:buChar char="§"/>
            </a:pPr>
            <a:r>
              <a:rPr lang="es-ES" sz="2400" dirty="0"/>
              <a:t>Expresión Matemática:</a:t>
            </a:r>
          </a:p>
          <a:p>
            <a:endParaRPr lang="en-US" dirty="0"/>
          </a:p>
        </p:txBody>
      </p:sp>
      <mc:AlternateContent xmlns:mc="http://schemas.openxmlformats.org/markup-compatibility/2006" xmlns:a14="http://schemas.microsoft.com/office/drawing/2010/main">
        <mc:Choice Requires="a14">
          <p:sp>
            <p:nvSpPr>
              <p:cNvPr id="2" name="Rectángulo 1"/>
              <p:cNvSpPr/>
              <p:nvPr/>
            </p:nvSpPr>
            <p:spPr>
              <a:xfrm>
                <a:off x="3415803" y="3283749"/>
                <a:ext cx="6651180" cy="11746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b="1" i="1" smtClean="0">
                          <a:solidFill>
                            <a:srgbClr val="FF0000"/>
                          </a:solidFill>
                          <a:latin typeface="Cambria Math" panose="02040503050406030204" pitchFamily="18" charset="0"/>
                        </a:rPr>
                        <m:t>𝒎𝒆𝒅𝒊𝒂</m:t>
                      </m:r>
                      <m:r>
                        <a:rPr lang="en-US" sz="3600" b="1" i="1" smtClean="0">
                          <a:solidFill>
                            <a:srgbClr val="FF0000"/>
                          </a:solidFill>
                          <a:latin typeface="Cambria Math" panose="02040503050406030204" pitchFamily="18" charset="0"/>
                        </a:rPr>
                        <m:t>=</m:t>
                      </m:r>
                      <m:f>
                        <m:fPr>
                          <m:ctrlPr>
                            <a:rPr lang="en-US" sz="3600" b="1" i="1" smtClean="0">
                              <a:solidFill>
                                <a:srgbClr val="FF0000"/>
                              </a:solidFill>
                              <a:latin typeface="Cambria Math" panose="02040503050406030204" pitchFamily="18" charset="0"/>
                            </a:rPr>
                          </m:ctrlPr>
                        </m:fPr>
                        <m:num>
                          <m:nary>
                            <m:naryPr>
                              <m:chr m:val="∑"/>
                              <m:ctrlPr>
                                <a:rPr lang="en-US" sz="3600" b="1" i="1" smtClean="0">
                                  <a:solidFill>
                                    <a:srgbClr val="FF0000"/>
                                  </a:solidFill>
                                  <a:latin typeface="Cambria Math" panose="02040503050406030204" pitchFamily="18" charset="0"/>
                                </a:rPr>
                              </m:ctrlPr>
                            </m:naryPr>
                            <m:sub>
                              <m:r>
                                <m:rPr>
                                  <m:brk m:alnAt="23"/>
                                </m:rPr>
                                <a:rPr lang="en-US" sz="3600" b="1" i="1" smtClean="0">
                                  <a:solidFill>
                                    <a:srgbClr val="FF0000"/>
                                  </a:solidFill>
                                  <a:latin typeface="Cambria Math" panose="02040503050406030204" pitchFamily="18" charset="0"/>
                                </a:rPr>
                                <m:t>𝒊</m:t>
                              </m:r>
                              <m:r>
                                <a:rPr lang="en-US" sz="3600" b="1" i="1" smtClean="0">
                                  <a:solidFill>
                                    <a:srgbClr val="FF0000"/>
                                  </a:solidFill>
                                  <a:latin typeface="Cambria Math" panose="02040503050406030204" pitchFamily="18" charset="0"/>
                                </a:rPr>
                                <m:t>=</m:t>
                              </m:r>
                              <m:r>
                                <a:rPr lang="en-US" sz="3600" b="1" i="1" smtClean="0">
                                  <a:solidFill>
                                    <a:srgbClr val="FF0000"/>
                                  </a:solidFill>
                                  <a:latin typeface="Cambria Math" panose="02040503050406030204" pitchFamily="18" charset="0"/>
                                </a:rPr>
                                <m:t>𝟏</m:t>
                              </m:r>
                            </m:sub>
                            <m:sup>
                              <m:r>
                                <a:rPr lang="en-US" sz="3600" b="1" i="1" smtClean="0">
                                  <a:solidFill>
                                    <a:srgbClr val="FF0000"/>
                                  </a:solidFill>
                                  <a:latin typeface="Cambria Math" panose="02040503050406030204" pitchFamily="18" charset="0"/>
                                </a:rPr>
                                <m:t>𝒏</m:t>
                              </m:r>
                            </m:sup>
                            <m:e>
                              <m:sSub>
                                <m:sSubPr>
                                  <m:ctrlPr>
                                    <a:rPr lang="en-US" sz="3600" b="1" i="1" smtClean="0">
                                      <a:solidFill>
                                        <a:srgbClr val="FF0000"/>
                                      </a:solidFill>
                                      <a:latin typeface="Cambria Math" panose="02040503050406030204" pitchFamily="18" charset="0"/>
                                    </a:rPr>
                                  </m:ctrlPr>
                                </m:sSubPr>
                                <m:e>
                                  <m:r>
                                    <a:rPr lang="en-US" sz="3600" b="1" i="1" smtClean="0">
                                      <a:solidFill>
                                        <a:srgbClr val="FF0000"/>
                                      </a:solidFill>
                                      <a:latin typeface="Cambria Math" panose="02040503050406030204" pitchFamily="18" charset="0"/>
                                    </a:rPr>
                                    <m:t>𝒙</m:t>
                                  </m:r>
                                </m:e>
                                <m:sub>
                                  <m:r>
                                    <a:rPr lang="en-US" sz="3600" b="1" i="1" smtClean="0">
                                      <a:solidFill>
                                        <a:srgbClr val="FF0000"/>
                                      </a:solidFill>
                                      <a:latin typeface="Cambria Math" panose="02040503050406030204" pitchFamily="18" charset="0"/>
                                    </a:rPr>
                                    <m:t>𝒊</m:t>
                                  </m:r>
                                </m:sub>
                              </m:sSub>
                            </m:e>
                          </m:nary>
                        </m:num>
                        <m:den>
                          <m:r>
                            <a:rPr lang="en-US" sz="3600" b="1" i="1" smtClean="0">
                              <a:solidFill>
                                <a:srgbClr val="FF0000"/>
                              </a:solidFill>
                              <a:latin typeface="Cambria Math" panose="02040503050406030204" pitchFamily="18" charset="0"/>
                            </a:rPr>
                            <m:t>𝒏</m:t>
                          </m:r>
                        </m:den>
                      </m:f>
                      <m:r>
                        <a:rPr lang="en-US" sz="3600" b="0" i="0" smtClean="0">
                          <a:solidFill>
                            <a:srgbClr val="FF0000"/>
                          </a:solidFill>
                          <a:latin typeface="Cambria Math" panose="02040503050406030204" pitchFamily="18" charset="0"/>
                        </a:rPr>
                        <m:t>                      (1)</m:t>
                      </m:r>
                    </m:oMath>
                  </m:oMathPara>
                </a14:m>
                <a:endParaRPr lang="en-US" sz="3600" dirty="0"/>
              </a:p>
            </p:txBody>
          </p:sp>
        </mc:Choice>
        <mc:Fallback xmlns="">
          <p:sp>
            <p:nvSpPr>
              <p:cNvPr id="2" name="Rectángulo 1"/>
              <p:cNvSpPr>
                <a:spLocks noRot="1" noChangeAspect="1" noMove="1" noResize="1" noEditPoints="1" noAdjustHandles="1" noChangeArrowheads="1" noChangeShapeType="1" noTextEdit="1"/>
              </p:cNvSpPr>
              <p:nvPr/>
            </p:nvSpPr>
            <p:spPr>
              <a:xfrm>
                <a:off x="3415803" y="3283749"/>
                <a:ext cx="6651180" cy="117461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ángulo 2"/>
              <p:cNvSpPr/>
              <p:nvPr/>
            </p:nvSpPr>
            <p:spPr>
              <a:xfrm>
                <a:off x="1666550" y="5278169"/>
                <a:ext cx="261404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0714B7"/>
                              </a:solidFill>
                              <a:latin typeface="Cambria Math" panose="02040503050406030204" pitchFamily="18" charset="0"/>
                            </a:rPr>
                          </m:ctrlPr>
                        </m:sSubPr>
                        <m:e>
                          <m:r>
                            <a:rPr lang="en-US" sz="2000" b="1" i="1">
                              <a:solidFill>
                                <a:srgbClr val="0714B7"/>
                              </a:solidFill>
                              <a:latin typeface="Cambria Math" panose="02040503050406030204" pitchFamily="18" charset="0"/>
                            </a:rPr>
                            <m:t>𝒙</m:t>
                          </m:r>
                        </m:e>
                        <m:sub>
                          <m:r>
                            <a:rPr lang="en-US" sz="2000" b="1" i="1">
                              <a:solidFill>
                                <a:srgbClr val="0714B7"/>
                              </a:solidFill>
                              <a:latin typeface="Cambria Math" panose="02040503050406030204" pitchFamily="18" charset="0"/>
                            </a:rPr>
                            <m:t>𝒊</m:t>
                          </m:r>
                          <m:r>
                            <a:rPr lang="en-US" sz="2000" b="1" i="1" smtClean="0">
                              <a:solidFill>
                                <a:srgbClr val="0714B7"/>
                              </a:solidFill>
                              <a:latin typeface="Cambria Math" panose="02040503050406030204" pitchFamily="18" charset="0"/>
                            </a:rPr>
                            <m:t> </m:t>
                          </m:r>
                        </m:sub>
                      </m:sSub>
                      <m:r>
                        <a:rPr lang="en-US" sz="2000" b="1" i="1" smtClean="0">
                          <a:solidFill>
                            <a:srgbClr val="0714B7"/>
                          </a:solidFill>
                          <a:latin typeface="Cambria Math" panose="02040503050406030204" pitchFamily="18" charset="0"/>
                        </a:rPr>
                        <m:t> :</m:t>
                      </m:r>
                      <m:r>
                        <a:rPr lang="en-US" sz="2000" b="1" i="1" smtClean="0">
                          <a:solidFill>
                            <a:srgbClr val="0714B7"/>
                          </a:solidFill>
                          <a:latin typeface="Cambria Math" panose="02040503050406030204" pitchFamily="18" charset="0"/>
                        </a:rPr>
                        <m:t>𝑫𝒂𝒕𝒐</m:t>
                      </m:r>
                      <m:r>
                        <a:rPr lang="en-US" sz="2000" b="1" i="1" smtClean="0">
                          <a:solidFill>
                            <a:srgbClr val="0714B7"/>
                          </a:solidFill>
                          <a:latin typeface="Cambria Math" panose="02040503050406030204" pitchFamily="18" charset="0"/>
                        </a:rPr>
                        <m:t> </m:t>
                      </m:r>
                      <m:r>
                        <a:rPr lang="en-US" sz="2000" b="1" i="1" smtClean="0">
                          <a:solidFill>
                            <a:srgbClr val="0714B7"/>
                          </a:solidFill>
                          <a:latin typeface="Cambria Math" panose="02040503050406030204" pitchFamily="18" charset="0"/>
                        </a:rPr>
                        <m:t>𝒏𝒖𝒎𝒆𝒓𝒊𝒄𝒐</m:t>
                      </m:r>
                    </m:oMath>
                  </m:oMathPara>
                </a14:m>
                <a:endParaRPr lang="en-US" sz="2000" dirty="0"/>
              </a:p>
            </p:txBody>
          </p:sp>
        </mc:Choice>
        <mc:Fallback xmlns="">
          <p:sp>
            <p:nvSpPr>
              <p:cNvPr id="3" name="Rectángulo 2"/>
              <p:cNvSpPr>
                <a:spLocks noRot="1" noChangeAspect="1" noMove="1" noResize="1" noEditPoints="1" noAdjustHandles="1" noChangeArrowheads="1" noChangeShapeType="1" noTextEdit="1"/>
              </p:cNvSpPr>
              <p:nvPr/>
            </p:nvSpPr>
            <p:spPr>
              <a:xfrm>
                <a:off x="1666550" y="5278169"/>
                <a:ext cx="2614049" cy="400110"/>
              </a:xfrm>
              <a:prstGeom prst="rect">
                <a:avLst/>
              </a:prstGeom>
              <a:blipFill>
                <a:blip r:embed="rId3"/>
                <a:stretch>
                  <a:fillRect b="-1538"/>
                </a:stretch>
              </a:blipFill>
            </p:spPr>
            <p:txBody>
              <a:bodyPr/>
              <a:lstStyle/>
              <a:p>
                <a:r>
                  <a:rPr lang="en-US">
                    <a:noFill/>
                  </a:rPr>
                  <a:t> </a:t>
                </a:r>
              </a:p>
            </p:txBody>
          </p:sp>
        </mc:Fallback>
      </mc:AlternateContent>
      <p:sp>
        <p:nvSpPr>
          <p:cNvPr id="25" name="CuadroTexto 24"/>
          <p:cNvSpPr txBox="1"/>
          <p:nvPr/>
        </p:nvSpPr>
        <p:spPr>
          <a:xfrm>
            <a:off x="1666550" y="4935297"/>
            <a:ext cx="880369" cy="369332"/>
          </a:xfrm>
          <a:prstGeom prst="rect">
            <a:avLst/>
          </a:prstGeom>
          <a:noFill/>
        </p:spPr>
        <p:txBody>
          <a:bodyPr wrap="none" rtlCol="0">
            <a:spAutoFit/>
          </a:bodyPr>
          <a:lstStyle/>
          <a:p>
            <a:r>
              <a:rPr lang="en-US" b="1" dirty="0" err="1"/>
              <a:t>Donde</a:t>
            </a:r>
            <a:r>
              <a:rPr lang="en-US" b="1" dirty="0"/>
              <a:t>:</a:t>
            </a:r>
          </a:p>
        </p:txBody>
      </p:sp>
      <mc:AlternateContent xmlns:mc="http://schemas.openxmlformats.org/markup-compatibility/2006" xmlns:a14="http://schemas.microsoft.com/office/drawing/2010/main">
        <mc:Choice Requires="a14">
          <p:sp>
            <p:nvSpPr>
              <p:cNvPr id="26" name="Rectángulo 25"/>
              <p:cNvSpPr/>
              <p:nvPr/>
            </p:nvSpPr>
            <p:spPr>
              <a:xfrm>
                <a:off x="1666550" y="5621041"/>
                <a:ext cx="382809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1" i="1" smtClean="0">
                          <a:solidFill>
                            <a:srgbClr val="0714B7"/>
                          </a:solidFill>
                          <a:latin typeface="Cambria Math" panose="02040503050406030204" pitchFamily="18" charset="0"/>
                        </a:rPr>
                        <m:t>𝒏</m:t>
                      </m:r>
                      <m:r>
                        <a:rPr lang="en-US" sz="2000" b="1" i="1" smtClean="0">
                          <a:solidFill>
                            <a:srgbClr val="0714B7"/>
                          </a:solidFill>
                          <a:latin typeface="Cambria Math" panose="02040503050406030204" pitchFamily="18" charset="0"/>
                        </a:rPr>
                        <m:t> :</m:t>
                      </m:r>
                      <m:r>
                        <a:rPr lang="en-US" sz="2000" b="1" i="1" smtClean="0">
                          <a:solidFill>
                            <a:srgbClr val="0714B7"/>
                          </a:solidFill>
                          <a:latin typeface="Cambria Math" panose="02040503050406030204" pitchFamily="18" charset="0"/>
                        </a:rPr>
                        <m:t>𝑻𝒐𝒕𝒂𝒍</m:t>
                      </m:r>
                      <m:r>
                        <a:rPr lang="en-US" sz="2000" b="1" i="1" smtClean="0">
                          <a:solidFill>
                            <a:srgbClr val="0714B7"/>
                          </a:solidFill>
                          <a:latin typeface="Cambria Math" panose="02040503050406030204" pitchFamily="18" charset="0"/>
                        </a:rPr>
                        <m:t> </m:t>
                      </m:r>
                      <m:r>
                        <a:rPr lang="en-US" sz="2000" b="1" i="1" smtClean="0">
                          <a:solidFill>
                            <a:srgbClr val="0714B7"/>
                          </a:solidFill>
                          <a:latin typeface="Cambria Math" panose="02040503050406030204" pitchFamily="18" charset="0"/>
                        </a:rPr>
                        <m:t>𝒅𝒆</m:t>
                      </m:r>
                      <m:r>
                        <a:rPr lang="en-US" sz="2000" b="1" i="1" smtClean="0">
                          <a:solidFill>
                            <a:srgbClr val="0714B7"/>
                          </a:solidFill>
                          <a:latin typeface="Cambria Math" panose="02040503050406030204" pitchFamily="18" charset="0"/>
                        </a:rPr>
                        <m:t> </m:t>
                      </m:r>
                      <m:r>
                        <a:rPr lang="en-US" sz="2000" b="1" i="1" smtClean="0">
                          <a:solidFill>
                            <a:srgbClr val="0714B7"/>
                          </a:solidFill>
                          <a:latin typeface="Cambria Math" panose="02040503050406030204" pitchFamily="18" charset="0"/>
                        </a:rPr>
                        <m:t>𝒅𝒂𝒕𝒐𝒔</m:t>
                      </m:r>
                      <m:r>
                        <a:rPr lang="en-US" sz="2000" b="1" i="1" smtClean="0">
                          <a:solidFill>
                            <a:srgbClr val="0714B7"/>
                          </a:solidFill>
                          <a:latin typeface="Cambria Math" panose="02040503050406030204" pitchFamily="18" charset="0"/>
                        </a:rPr>
                        <m:t> </m:t>
                      </m:r>
                      <m:r>
                        <a:rPr lang="en-US" sz="2000" b="1" i="1" smtClean="0">
                          <a:solidFill>
                            <a:srgbClr val="0714B7"/>
                          </a:solidFill>
                          <a:latin typeface="Cambria Math" panose="02040503050406030204" pitchFamily="18" charset="0"/>
                        </a:rPr>
                        <m:t>𝒏𝒖𝒎𝒆𝒓𝒊𝒄𝒐𝒔</m:t>
                      </m:r>
                    </m:oMath>
                  </m:oMathPara>
                </a14:m>
                <a:endParaRPr lang="en-US" sz="2000" dirty="0">
                  <a:solidFill>
                    <a:srgbClr val="0714B7"/>
                  </a:solidFill>
                </a:endParaRPr>
              </a:p>
            </p:txBody>
          </p:sp>
        </mc:Choice>
        <mc:Fallback xmlns="">
          <p:sp>
            <p:nvSpPr>
              <p:cNvPr id="26" name="Rectángulo 25"/>
              <p:cNvSpPr>
                <a:spLocks noRot="1" noChangeAspect="1" noMove="1" noResize="1" noEditPoints="1" noAdjustHandles="1" noChangeArrowheads="1" noChangeShapeType="1" noTextEdit="1"/>
              </p:cNvSpPr>
              <p:nvPr/>
            </p:nvSpPr>
            <p:spPr>
              <a:xfrm>
                <a:off x="1666550" y="5621041"/>
                <a:ext cx="3828099" cy="40011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25415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321245" y="248704"/>
            <a:ext cx="11014674" cy="738664"/>
          </a:xfrm>
          <a:prstGeom prst="rect">
            <a:avLst/>
          </a:prstGeom>
        </p:spPr>
        <p:txBody>
          <a:bodyPr wrap="square">
            <a:spAutoFit/>
          </a:bodyPr>
          <a:lstStyle/>
          <a:p>
            <a:pPr marL="285750" indent="-285750">
              <a:buFont typeface="Wingdings" panose="05000000000000000000" pitchFamily="2" charset="2"/>
              <a:buChar char="§"/>
            </a:pPr>
            <a:r>
              <a:rPr lang="es-ES" sz="2400" dirty="0"/>
              <a:t>Calculo de la media:</a:t>
            </a:r>
          </a:p>
          <a:p>
            <a:endParaRPr lang="en-US" dirty="0"/>
          </a:p>
        </p:txBody>
      </p:sp>
      <p:grpSp>
        <p:nvGrpSpPr>
          <p:cNvPr id="4" name="Group 2"/>
          <p:cNvGrpSpPr>
            <a:grpSpLocks/>
          </p:cNvGrpSpPr>
          <p:nvPr/>
        </p:nvGrpSpPr>
        <p:grpSpPr bwMode="auto">
          <a:xfrm>
            <a:off x="2247775" y="790679"/>
            <a:ext cx="6985000" cy="1981200"/>
            <a:chOff x="144" y="480"/>
            <a:chExt cx="4368" cy="1248"/>
          </a:xfrm>
        </p:grpSpPr>
        <p:sp>
          <p:nvSpPr>
            <p:cNvPr id="5" name="Rectangle 3"/>
            <p:cNvSpPr>
              <a:spLocks noChangeArrowheads="1"/>
            </p:cNvSpPr>
            <p:nvPr/>
          </p:nvSpPr>
          <p:spPr bwMode="auto">
            <a:xfrm>
              <a:off x="1152" y="91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8" name="Rectangle 4"/>
            <p:cNvSpPr>
              <a:spLocks noChangeArrowheads="1"/>
            </p:cNvSpPr>
            <p:nvPr/>
          </p:nvSpPr>
          <p:spPr bwMode="auto">
            <a:xfrm>
              <a:off x="1536" y="91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9" name="Rectangle 5"/>
            <p:cNvSpPr>
              <a:spLocks noChangeArrowheads="1"/>
            </p:cNvSpPr>
            <p:nvPr/>
          </p:nvSpPr>
          <p:spPr bwMode="auto">
            <a:xfrm>
              <a:off x="1920" y="1304"/>
              <a:ext cx="240" cy="424"/>
            </a:xfrm>
            <a:prstGeom prst="rect">
              <a:avLst/>
            </a:prstGeom>
            <a:solidFill>
              <a:srgbClr val="00B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10" name="Rectangle 6"/>
            <p:cNvSpPr>
              <a:spLocks noChangeArrowheads="1"/>
            </p:cNvSpPr>
            <p:nvPr/>
          </p:nvSpPr>
          <p:spPr bwMode="auto">
            <a:xfrm>
              <a:off x="2304" y="91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11" name="Rectangle 7"/>
            <p:cNvSpPr>
              <a:spLocks noChangeArrowheads="1"/>
            </p:cNvSpPr>
            <p:nvPr/>
          </p:nvSpPr>
          <p:spPr bwMode="auto">
            <a:xfrm>
              <a:off x="2688" y="720"/>
              <a:ext cx="240" cy="1008"/>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12" name="Rectangle 8"/>
            <p:cNvSpPr>
              <a:spLocks noChangeArrowheads="1"/>
            </p:cNvSpPr>
            <p:nvPr/>
          </p:nvSpPr>
          <p:spPr bwMode="auto">
            <a:xfrm>
              <a:off x="3072" y="91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13" name="Rectangle 9"/>
            <p:cNvSpPr>
              <a:spLocks noChangeArrowheads="1"/>
            </p:cNvSpPr>
            <p:nvPr/>
          </p:nvSpPr>
          <p:spPr bwMode="auto">
            <a:xfrm>
              <a:off x="3456" y="91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14" name="Rectangle 10"/>
            <p:cNvSpPr>
              <a:spLocks noChangeArrowheads="1"/>
            </p:cNvSpPr>
            <p:nvPr/>
          </p:nvSpPr>
          <p:spPr bwMode="auto">
            <a:xfrm>
              <a:off x="3840" y="1056"/>
              <a:ext cx="240" cy="672"/>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15" name="Rectangle 11"/>
            <p:cNvSpPr>
              <a:spLocks noChangeArrowheads="1"/>
            </p:cNvSpPr>
            <p:nvPr/>
          </p:nvSpPr>
          <p:spPr bwMode="auto">
            <a:xfrm>
              <a:off x="4272" y="91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grpSp>
          <p:nvGrpSpPr>
            <p:cNvPr id="16" name="Group 12"/>
            <p:cNvGrpSpPr>
              <a:grpSpLocks/>
            </p:cNvGrpSpPr>
            <p:nvPr/>
          </p:nvGrpSpPr>
          <p:grpSpPr bwMode="auto">
            <a:xfrm>
              <a:off x="144" y="912"/>
              <a:ext cx="912" cy="816"/>
              <a:chOff x="576" y="1152"/>
              <a:chExt cx="912" cy="816"/>
            </a:xfrm>
          </p:grpSpPr>
          <p:sp>
            <p:nvSpPr>
              <p:cNvPr id="19" name="Line 13"/>
              <p:cNvSpPr>
                <a:spLocks noChangeShapeType="1"/>
              </p:cNvSpPr>
              <p:nvPr/>
            </p:nvSpPr>
            <p:spPr bwMode="auto">
              <a:xfrm>
                <a:off x="576" y="1152"/>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s-CL">
                  <a:solidFill>
                    <a:srgbClr val="000000"/>
                  </a:solidFill>
                  <a:latin typeface="Arial" pitchFamily="34" charset="0"/>
                  <a:cs typeface="Arial" pitchFamily="34" charset="0"/>
                </a:endParaRPr>
              </a:p>
            </p:txBody>
          </p:sp>
          <p:sp>
            <p:nvSpPr>
              <p:cNvPr id="20" name="Line 14"/>
              <p:cNvSpPr>
                <a:spLocks noChangeShapeType="1"/>
              </p:cNvSpPr>
              <p:nvPr/>
            </p:nvSpPr>
            <p:spPr bwMode="auto">
              <a:xfrm>
                <a:off x="576" y="1968"/>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s-CL">
                  <a:solidFill>
                    <a:srgbClr val="000000"/>
                  </a:solidFill>
                  <a:latin typeface="Arial" pitchFamily="34" charset="0"/>
                  <a:cs typeface="Arial" pitchFamily="34" charset="0"/>
                </a:endParaRPr>
              </a:p>
            </p:txBody>
          </p:sp>
          <p:sp>
            <p:nvSpPr>
              <p:cNvPr id="21" name="Line 15"/>
              <p:cNvSpPr>
                <a:spLocks noChangeShapeType="1"/>
              </p:cNvSpPr>
              <p:nvPr/>
            </p:nvSpPr>
            <p:spPr bwMode="auto">
              <a:xfrm flipV="1">
                <a:off x="1008" y="1152"/>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s-CL">
                  <a:solidFill>
                    <a:srgbClr val="000000"/>
                  </a:solidFill>
                  <a:latin typeface="Arial" pitchFamily="34" charset="0"/>
                  <a:cs typeface="Arial" pitchFamily="34" charset="0"/>
                </a:endParaRPr>
              </a:p>
            </p:txBody>
          </p:sp>
          <p:sp>
            <p:nvSpPr>
              <p:cNvPr id="22" name="Line 16"/>
              <p:cNvSpPr>
                <a:spLocks noChangeShapeType="1"/>
              </p:cNvSpPr>
              <p:nvPr/>
            </p:nvSpPr>
            <p:spPr bwMode="auto">
              <a:xfrm>
                <a:off x="1008" y="1632"/>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s-CL">
                  <a:solidFill>
                    <a:srgbClr val="000000"/>
                  </a:solidFill>
                  <a:latin typeface="Arial" pitchFamily="34" charset="0"/>
                  <a:cs typeface="Arial" pitchFamily="34" charset="0"/>
                </a:endParaRPr>
              </a:p>
            </p:txBody>
          </p:sp>
          <p:sp>
            <p:nvSpPr>
              <p:cNvPr id="23" name="Text Box 17"/>
              <p:cNvSpPr txBox="1">
                <a:spLocks noChangeArrowheads="1"/>
              </p:cNvSpPr>
              <p:nvPr/>
            </p:nvSpPr>
            <p:spPr bwMode="auto">
              <a:xfrm>
                <a:off x="864" y="1392"/>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s-ES_tradnl" altLang="es-CL" sz="2000">
                    <a:solidFill>
                      <a:srgbClr val="336600"/>
                    </a:solidFill>
                    <a:latin typeface="Times New Roman" pitchFamily="18" charset="0"/>
                  </a:rPr>
                  <a:t>8 cms.</a:t>
                </a:r>
                <a:endParaRPr lang="es-ES" altLang="es-CL" sz="2000">
                  <a:solidFill>
                    <a:srgbClr val="336600"/>
                  </a:solidFill>
                  <a:latin typeface="Times New Roman" pitchFamily="18" charset="0"/>
                </a:endParaRPr>
              </a:p>
            </p:txBody>
          </p:sp>
        </p:grpSp>
        <p:sp>
          <p:nvSpPr>
            <p:cNvPr id="17" name="Text Box 18"/>
            <p:cNvSpPr txBox="1">
              <a:spLocks noChangeArrowheads="1"/>
            </p:cNvSpPr>
            <p:nvPr/>
          </p:nvSpPr>
          <p:spPr bwMode="auto">
            <a:xfrm>
              <a:off x="2544" y="48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s-ES_tradnl" altLang="es-CL" sz="2000" dirty="0">
                  <a:solidFill>
                    <a:srgbClr val="336600"/>
                  </a:solidFill>
                  <a:latin typeface="Times New Roman" pitchFamily="18" charset="0"/>
                </a:rPr>
                <a:t>10 </a:t>
              </a:r>
              <a:r>
                <a:rPr lang="es-ES_tradnl" altLang="es-CL" sz="2000" dirty="0" err="1">
                  <a:solidFill>
                    <a:srgbClr val="336600"/>
                  </a:solidFill>
                  <a:latin typeface="Times New Roman" pitchFamily="18" charset="0"/>
                </a:rPr>
                <a:t>cms</a:t>
              </a:r>
              <a:endParaRPr lang="es-ES" altLang="es-CL" sz="2000" dirty="0">
                <a:solidFill>
                  <a:srgbClr val="336600"/>
                </a:solidFill>
                <a:latin typeface="Times New Roman" pitchFamily="18" charset="0"/>
              </a:endParaRPr>
            </a:p>
          </p:txBody>
        </p:sp>
        <p:sp>
          <p:nvSpPr>
            <p:cNvPr id="18" name="Text Box 19"/>
            <p:cNvSpPr txBox="1">
              <a:spLocks noChangeArrowheads="1"/>
            </p:cNvSpPr>
            <p:nvPr/>
          </p:nvSpPr>
          <p:spPr bwMode="auto">
            <a:xfrm>
              <a:off x="3744" y="816"/>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s-ES_tradnl" altLang="es-CL" sz="2000">
                  <a:solidFill>
                    <a:srgbClr val="336600"/>
                  </a:solidFill>
                  <a:latin typeface="Times New Roman" pitchFamily="18" charset="0"/>
                </a:rPr>
                <a:t>6 cms</a:t>
              </a:r>
              <a:endParaRPr lang="es-ES" altLang="es-CL" sz="2000">
                <a:solidFill>
                  <a:srgbClr val="336600"/>
                </a:solidFill>
                <a:latin typeface="Times New Roman" pitchFamily="18" charset="0"/>
              </a:endParaRPr>
            </a:p>
          </p:txBody>
        </p:sp>
      </p:grpSp>
      <mc:AlternateContent xmlns:mc="http://schemas.openxmlformats.org/markup-compatibility/2006" xmlns:a14="http://schemas.microsoft.com/office/drawing/2010/main">
        <mc:Choice Requires="a14">
          <p:sp>
            <p:nvSpPr>
              <p:cNvPr id="27" name="Rectángulo 26"/>
              <p:cNvSpPr/>
              <p:nvPr/>
            </p:nvSpPr>
            <p:spPr>
              <a:xfrm>
                <a:off x="2291377" y="4567342"/>
                <a:ext cx="7659726" cy="7861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solidFill>
                            <a:schemeClr val="tx1"/>
                          </a:solidFill>
                          <a:latin typeface="Cambria Math" panose="02040503050406030204" pitchFamily="18" charset="0"/>
                        </a:rPr>
                        <m:t>𝒎𝒆𝒅𝒊𝒂</m:t>
                      </m:r>
                      <m:r>
                        <a:rPr lang="en-US" sz="2400" b="1" i="1" smtClean="0">
                          <a:solidFill>
                            <a:srgbClr val="0714B7"/>
                          </a:solidFill>
                          <a:latin typeface="Cambria Math" panose="02040503050406030204" pitchFamily="18" charset="0"/>
                        </a:rPr>
                        <m:t>=</m:t>
                      </m:r>
                      <m:f>
                        <m:fPr>
                          <m:ctrlPr>
                            <a:rPr lang="en-US" sz="2400" b="1" i="1" smtClean="0">
                              <a:solidFill>
                                <a:srgbClr val="0714B7"/>
                              </a:solidFill>
                              <a:latin typeface="Cambria Math" panose="02040503050406030204" pitchFamily="18" charset="0"/>
                            </a:rPr>
                          </m:ctrlPr>
                        </m:fPr>
                        <m:num>
                          <m:r>
                            <a:rPr lang="en-US" sz="2400" b="1" i="1" smtClean="0">
                              <a:solidFill>
                                <a:srgbClr val="0714B7"/>
                              </a:solidFill>
                              <a:latin typeface="Cambria Math" panose="02040503050406030204" pitchFamily="18" charset="0"/>
                            </a:rPr>
                            <m:t>𝟖</m:t>
                          </m:r>
                          <m:r>
                            <a:rPr lang="en-US" sz="2400" b="1" i="1" smtClean="0">
                              <a:solidFill>
                                <a:srgbClr val="0714B7"/>
                              </a:solidFill>
                              <a:latin typeface="Cambria Math" panose="02040503050406030204" pitchFamily="18" charset="0"/>
                            </a:rPr>
                            <m:t>+</m:t>
                          </m:r>
                          <m:r>
                            <a:rPr lang="en-US" sz="2400" b="1" i="1" smtClean="0">
                              <a:solidFill>
                                <a:srgbClr val="0714B7"/>
                              </a:solidFill>
                              <a:latin typeface="Cambria Math" panose="02040503050406030204" pitchFamily="18" charset="0"/>
                            </a:rPr>
                            <m:t>𝟖</m:t>
                          </m:r>
                          <m:r>
                            <a:rPr lang="en-US" sz="2400" b="1" i="1" smtClean="0">
                              <a:solidFill>
                                <a:srgbClr val="0714B7"/>
                              </a:solidFill>
                              <a:latin typeface="Cambria Math" panose="02040503050406030204" pitchFamily="18" charset="0"/>
                            </a:rPr>
                            <m:t>+</m:t>
                          </m:r>
                          <m:r>
                            <a:rPr lang="en-US" sz="2400" b="1" i="1" smtClean="0">
                              <a:solidFill>
                                <a:srgbClr val="039624"/>
                              </a:solidFill>
                              <a:latin typeface="Cambria Math" panose="02040503050406030204" pitchFamily="18" charset="0"/>
                            </a:rPr>
                            <m:t>𝟒</m:t>
                          </m:r>
                          <m:r>
                            <a:rPr lang="en-US" sz="2400" b="1" i="1" smtClean="0">
                              <a:solidFill>
                                <a:srgbClr val="0714B7"/>
                              </a:solidFill>
                              <a:latin typeface="Cambria Math" panose="02040503050406030204" pitchFamily="18" charset="0"/>
                            </a:rPr>
                            <m:t>+</m:t>
                          </m:r>
                          <m:r>
                            <a:rPr lang="en-US" sz="2400" b="1" i="1" smtClean="0">
                              <a:solidFill>
                                <a:srgbClr val="0714B7"/>
                              </a:solidFill>
                              <a:latin typeface="Cambria Math" panose="02040503050406030204" pitchFamily="18" charset="0"/>
                            </a:rPr>
                            <m:t>𝟖</m:t>
                          </m:r>
                          <m:r>
                            <a:rPr lang="en-US" sz="2400" b="1" i="1" smtClean="0">
                              <a:solidFill>
                                <a:srgbClr val="0714B7"/>
                              </a:solidFill>
                              <a:latin typeface="Cambria Math" panose="02040503050406030204" pitchFamily="18" charset="0"/>
                            </a:rPr>
                            <m:t>+</m:t>
                          </m:r>
                          <m:r>
                            <a:rPr lang="en-US" sz="2400" b="1" i="1" smtClean="0">
                              <a:solidFill>
                                <a:srgbClr val="FF0000"/>
                              </a:solidFill>
                              <a:latin typeface="Cambria Math" panose="02040503050406030204" pitchFamily="18" charset="0"/>
                            </a:rPr>
                            <m:t>𝟏𝟎</m:t>
                          </m:r>
                          <m:r>
                            <a:rPr lang="en-US" sz="2400" b="1" i="1" smtClean="0">
                              <a:solidFill>
                                <a:srgbClr val="0714B7"/>
                              </a:solidFill>
                              <a:latin typeface="Cambria Math" panose="02040503050406030204" pitchFamily="18" charset="0"/>
                            </a:rPr>
                            <m:t>+</m:t>
                          </m:r>
                          <m:r>
                            <a:rPr lang="en-US" sz="2400" b="1" i="1" smtClean="0">
                              <a:solidFill>
                                <a:srgbClr val="0714B7"/>
                              </a:solidFill>
                              <a:latin typeface="Cambria Math" panose="02040503050406030204" pitchFamily="18" charset="0"/>
                            </a:rPr>
                            <m:t>𝟖</m:t>
                          </m:r>
                          <m:r>
                            <a:rPr lang="en-US" sz="2400" b="1" i="1" smtClean="0">
                              <a:solidFill>
                                <a:srgbClr val="0714B7"/>
                              </a:solidFill>
                              <a:latin typeface="Cambria Math" panose="02040503050406030204" pitchFamily="18" charset="0"/>
                            </a:rPr>
                            <m:t>+</m:t>
                          </m:r>
                          <m:r>
                            <a:rPr lang="en-US" sz="2400" b="1" i="1" smtClean="0">
                              <a:solidFill>
                                <a:srgbClr val="0714B7"/>
                              </a:solidFill>
                              <a:latin typeface="Cambria Math" panose="02040503050406030204" pitchFamily="18" charset="0"/>
                            </a:rPr>
                            <m:t>𝟖</m:t>
                          </m:r>
                          <m:r>
                            <a:rPr lang="en-US" sz="2400" b="1" i="1" smtClean="0">
                              <a:solidFill>
                                <a:srgbClr val="0714B7"/>
                              </a:solidFill>
                              <a:latin typeface="Cambria Math" panose="02040503050406030204" pitchFamily="18" charset="0"/>
                            </a:rPr>
                            <m:t>+</m:t>
                          </m:r>
                          <m:r>
                            <a:rPr lang="en-US" sz="2400" b="1" i="1" smtClean="0">
                              <a:solidFill>
                                <a:schemeClr val="accent2">
                                  <a:lumMod val="75000"/>
                                </a:schemeClr>
                              </a:solidFill>
                              <a:latin typeface="Cambria Math" panose="02040503050406030204" pitchFamily="18" charset="0"/>
                            </a:rPr>
                            <m:t>𝟔</m:t>
                          </m:r>
                          <m:r>
                            <a:rPr lang="en-US" sz="2400" b="1" i="1" smtClean="0">
                              <a:solidFill>
                                <a:srgbClr val="0714B7"/>
                              </a:solidFill>
                              <a:latin typeface="Cambria Math" panose="02040503050406030204" pitchFamily="18" charset="0"/>
                            </a:rPr>
                            <m:t>+</m:t>
                          </m:r>
                          <m:r>
                            <a:rPr lang="en-US" sz="2400" b="1" i="1" smtClean="0">
                              <a:solidFill>
                                <a:srgbClr val="0714B7"/>
                              </a:solidFill>
                              <a:latin typeface="Cambria Math" panose="02040503050406030204" pitchFamily="18" charset="0"/>
                            </a:rPr>
                            <m:t>𝟖</m:t>
                          </m:r>
                        </m:num>
                        <m:den>
                          <m:r>
                            <a:rPr lang="en-US" sz="2400" b="1" i="1" smtClean="0">
                              <a:solidFill>
                                <a:schemeClr val="tx1"/>
                              </a:solidFill>
                              <a:latin typeface="Cambria Math" panose="02040503050406030204" pitchFamily="18" charset="0"/>
                            </a:rPr>
                            <m:t>𝟗</m:t>
                          </m:r>
                        </m:den>
                      </m:f>
                      <m:r>
                        <a:rPr lang="en-US" sz="2400" b="0" i="0" smtClean="0">
                          <a:solidFill>
                            <a:srgbClr val="0714B7"/>
                          </a:solidFill>
                          <a:latin typeface="Cambria Math" panose="02040503050406030204" pitchFamily="18" charset="0"/>
                        </a:rPr>
                        <m:t>=  </m:t>
                      </m:r>
                      <m:r>
                        <a:rPr lang="en-US" sz="2400" b="0" i="0" smtClean="0">
                          <a:solidFill>
                            <a:schemeClr val="tx1"/>
                          </a:solidFill>
                          <a:latin typeface="Cambria Math" panose="02040503050406030204" pitchFamily="18" charset="0"/>
                        </a:rPr>
                        <m:t>7.555</m:t>
                      </m:r>
                    </m:oMath>
                  </m:oMathPara>
                </a14:m>
                <a:endParaRPr lang="en-US" sz="2400" dirty="0">
                  <a:solidFill>
                    <a:srgbClr val="0714B7"/>
                  </a:solidFill>
                </a:endParaRPr>
              </a:p>
            </p:txBody>
          </p:sp>
        </mc:Choice>
        <mc:Fallback xmlns="">
          <p:sp>
            <p:nvSpPr>
              <p:cNvPr id="27" name="Rectángulo 26"/>
              <p:cNvSpPr>
                <a:spLocks noRot="1" noChangeAspect="1" noMove="1" noResize="1" noEditPoints="1" noAdjustHandles="1" noChangeArrowheads="1" noChangeShapeType="1" noTextEdit="1"/>
              </p:cNvSpPr>
              <p:nvPr/>
            </p:nvSpPr>
            <p:spPr>
              <a:xfrm>
                <a:off x="2291377" y="4567342"/>
                <a:ext cx="7659726" cy="786177"/>
              </a:xfrm>
              <a:prstGeom prst="rect">
                <a:avLst/>
              </a:prstGeom>
              <a:blipFill>
                <a:blip r:embed="rId2"/>
                <a:stretch>
                  <a:fillRect/>
                </a:stretch>
              </a:blipFill>
            </p:spPr>
            <p:txBody>
              <a:bodyPr/>
              <a:lstStyle/>
              <a:p>
                <a:r>
                  <a:rPr lang="en-US">
                    <a:noFill/>
                  </a:rPr>
                  <a:t> </a:t>
                </a:r>
              </a:p>
            </p:txBody>
          </p:sp>
        </mc:Fallback>
      </mc:AlternateContent>
      <p:sp>
        <p:nvSpPr>
          <p:cNvPr id="28" name="Text Box 18"/>
          <p:cNvSpPr txBox="1">
            <a:spLocks noChangeArrowheads="1"/>
          </p:cNvSpPr>
          <p:nvPr/>
        </p:nvSpPr>
        <p:spPr bwMode="auto">
          <a:xfrm>
            <a:off x="4877985" y="1727304"/>
            <a:ext cx="99785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s-ES_tradnl" altLang="es-CL" sz="2000" dirty="0">
                <a:solidFill>
                  <a:srgbClr val="336600"/>
                </a:solidFill>
                <a:latin typeface="Times New Roman" pitchFamily="18" charset="0"/>
              </a:rPr>
              <a:t>4 </a:t>
            </a:r>
            <a:r>
              <a:rPr lang="es-ES_tradnl" altLang="es-CL" sz="2000" dirty="0" err="1">
                <a:solidFill>
                  <a:srgbClr val="336600"/>
                </a:solidFill>
                <a:latin typeface="Times New Roman" pitchFamily="18" charset="0"/>
              </a:rPr>
              <a:t>cms</a:t>
            </a:r>
            <a:endParaRPr lang="es-ES" altLang="es-CL" sz="2000" dirty="0">
              <a:solidFill>
                <a:srgbClr val="336600"/>
              </a:solidFill>
              <a:latin typeface="Times New Roman" pitchFamily="18" charset="0"/>
            </a:endParaRPr>
          </a:p>
        </p:txBody>
      </p:sp>
      <p:sp>
        <p:nvSpPr>
          <p:cNvPr id="30" name="Rectángulo 29"/>
          <p:cNvSpPr/>
          <p:nvPr/>
        </p:nvSpPr>
        <p:spPr>
          <a:xfrm>
            <a:off x="464315" y="3470805"/>
            <a:ext cx="11014674" cy="738664"/>
          </a:xfrm>
          <a:prstGeom prst="rect">
            <a:avLst/>
          </a:prstGeom>
        </p:spPr>
        <p:txBody>
          <a:bodyPr wrap="square">
            <a:spAutoFit/>
          </a:bodyPr>
          <a:lstStyle/>
          <a:p>
            <a:pPr marL="285750" indent="-285750">
              <a:buFont typeface="Wingdings" panose="05000000000000000000" pitchFamily="2" charset="2"/>
              <a:buChar char="§"/>
            </a:pPr>
            <a:r>
              <a:rPr lang="es-ES" sz="2400" dirty="0"/>
              <a:t>De la ecuación (1):</a:t>
            </a:r>
          </a:p>
          <a:p>
            <a:endParaRPr lang="en-US" dirty="0"/>
          </a:p>
        </p:txBody>
      </p:sp>
    </p:spTree>
    <p:extLst>
      <p:ext uri="{BB962C8B-B14F-4D97-AF65-F5344CB8AC3E}">
        <p14:creationId xmlns:p14="http://schemas.microsoft.com/office/powerpoint/2010/main" val="302883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321245" y="248704"/>
            <a:ext cx="11014674" cy="738664"/>
          </a:xfrm>
          <a:prstGeom prst="rect">
            <a:avLst/>
          </a:prstGeom>
        </p:spPr>
        <p:txBody>
          <a:bodyPr wrap="square">
            <a:spAutoFit/>
          </a:bodyPr>
          <a:lstStyle/>
          <a:p>
            <a:pPr marL="285750" indent="-285750">
              <a:buFont typeface="Wingdings" panose="05000000000000000000" pitchFamily="2" charset="2"/>
              <a:buChar char="§"/>
            </a:pPr>
            <a:r>
              <a:rPr lang="es-ES" sz="2400" dirty="0"/>
              <a:t>Implementación Python:</a:t>
            </a:r>
          </a:p>
          <a:p>
            <a:endParaRPr lang="en-US" dirty="0"/>
          </a:p>
        </p:txBody>
      </p:sp>
      <p:sp>
        <p:nvSpPr>
          <p:cNvPr id="30" name="Rectángulo 29"/>
          <p:cNvSpPr/>
          <p:nvPr/>
        </p:nvSpPr>
        <p:spPr>
          <a:xfrm>
            <a:off x="2041188" y="5700822"/>
            <a:ext cx="1261848" cy="523220"/>
          </a:xfrm>
          <a:prstGeom prst="rect">
            <a:avLst/>
          </a:prstGeom>
        </p:spPr>
        <p:txBody>
          <a:bodyPr wrap="square">
            <a:spAutoFit/>
          </a:bodyPr>
          <a:lstStyle/>
          <a:p>
            <a:r>
              <a:rPr lang="en-US" sz="2800" b="1" dirty="0" err="1"/>
              <a:t>Salida</a:t>
            </a:r>
            <a:r>
              <a:rPr lang="en-US" sz="2800" b="1" dirty="0"/>
              <a:t>:</a:t>
            </a:r>
          </a:p>
        </p:txBody>
      </p:sp>
      <p:sp>
        <p:nvSpPr>
          <p:cNvPr id="2" name="Rectángulo 1"/>
          <p:cNvSpPr/>
          <p:nvPr/>
        </p:nvSpPr>
        <p:spPr>
          <a:xfrm>
            <a:off x="4046376" y="984035"/>
            <a:ext cx="6096000" cy="3970318"/>
          </a:xfrm>
          <a:prstGeom prst="rect">
            <a:avLst/>
          </a:prstGeom>
          <a:solidFill>
            <a:schemeClr val="accent6">
              <a:lumMod val="60000"/>
              <a:lumOff val="40000"/>
            </a:schemeClr>
          </a:solidFill>
        </p:spPr>
        <p:txBody>
          <a:bodyPr>
            <a:spAutoFit/>
          </a:bodyPr>
          <a:lstStyle/>
          <a:p>
            <a:r>
              <a:rPr lang="es-ES" b="1" dirty="0"/>
              <a:t># </a:t>
            </a:r>
            <a:r>
              <a:rPr lang="es-ES" b="1" dirty="0" err="1"/>
              <a:t>Funcion</a:t>
            </a:r>
            <a:r>
              <a:rPr lang="es-ES" b="1" dirty="0"/>
              <a:t> para calcular la media </a:t>
            </a:r>
          </a:p>
          <a:p>
            <a:r>
              <a:rPr lang="es-ES" dirty="0" err="1"/>
              <a:t>def</a:t>
            </a:r>
            <a:r>
              <a:rPr lang="es-ES" dirty="0"/>
              <a:t> </a:t>
            </a:r>
            <a:r>
              <a:rPr lang="es-ES" dirty="0" err="1"/>
              <a:t>calcularMedia</a:t>
            </a:r>
            <a:r>
              <a:rPr lang="es-ES" dirty="0"/>
              <a:t>(datos):  </a:t>
            </a:r>
          </a:p>
          <a:p>
            <a:r>
              <a:rPr lang="es-ES" dirty="0"/>
              <a:t>    S=0</a:t>
            </a:r>
          </a:p>
          <a:p>
            <a:r>
              <a:rPr lang="es-ES" dirty="0"/>
              <a:t>    </a:t>
            </a:r>
            <a:r>
              <a:rPr lang="es-ES" dirty="0" err="1"/>
              <a:t>for</a:t>
            </a:r>
            <a:r>
              <a:rPr lang="es-ES" dirty="0"/>
              <a:t> i in </a:t>
            </a:r>
            <a:r>
              <a:rPr lang="es-ES" dirty="0" err="1"/>
              <a:t>range</a:t>
            </a:r>
            <a:r>
              <a:rPr lang="es-ES" dirty="0"/>
              <a:t>(</a:t>
            </a:r>
            <a:r>
              <a:rPr lang="es-ES" dirty="0" err="1"/>
              <a:t>len</a:t>
            </a:r>
            <a:r>
              <a:rPr lang="es-ES" dirty="0"/>
              <a:t>(datos)):</a:t>
            </a:r>
          </a:p>
          <a:p>
            <a:r>
              <a:rPr lang="es-ES" dirty="0"/>
              <a:t>        </a:t>
            </a:r>
            <a:r>
              <a:rPr lang="es-ES" b="1" dirty="0"/>
              <a:t># Acumular los datos</a:t>
            </a:r>
          </a:p>
          <a:p>
            <a:r>
              <a:rPr lang="es-ES" dirty="0"/>
              <a:t>        S = S + datos[i]</a:t>
            </a:r>
          </a:p>
          <a:p>
            <a:r>
              <a:rPr lang="es-ES" dirty="0"/>
              <a:t>    </a:t>
            </a:r>
            <a:r>
              <a:rPr lang="es-ES" b="1" dirty="0"/>
              <a:t># Calculo del promedio</a:t>
            </a:r>
          </a:p>
          <a:p>
            <a:r>
              <a:rPr lang="es-ES" dirty="0"/>
              <a:t>    p = S/</a:t>
            </a:r>
            <a:r>
              <a:rPr lang="es-ES" dirty="0" err="1"/>
              <a:t>len</a:t>
            </a:r>
            <a:r>
              <a:rPr lang="es-ES" dirty="0"/>
              <a:t>(datos)</a:t>
            </a:r>
          </a:p>
          <a:p>
            <a:r>
              <a:rPr lang="es-ES" dirty="0"/>
              <a:t>    </a:t>
            </a:r>
            <a:r>
              <a:rPr lang="es-ES" dirty="0" err="1"/>
              <a:t>return</a:t>
            </a:r>
            <a:r>
              <a:rPr lang="es-ES" dirty="0"/>
              <a:t> p</a:t>
            </a:r>
          </a:p>
          <a:p>
            <a:r>
              <a:rPr lang="es-ES" dirty="0"/>
              <a:t>    </a:t>
            </a:r>
          </a:p>
          <a:p>
            <a:r>
              <a:rPr lang="es-ES" b="1" dirty="0"/>
              <a:t># Llamada a la </a:t>
            </a:r>
            <a:r>
              <a:rPr lang="es-ES" b="1" dirty="0" err="1"/>
              <a:t>funcion</a:t>
            </a:r>
            <a:r>
              <a:rPr lang="es-ES" b="1" dirty="0"/>
              <a:t> y resultados</a:t>
            </a:r>
          </a:p>
          <a:p>
            <a:r>
              <a:rPr lang="es-ES" dirty="0"/>
              <a:t>datos = [8,8,4,8,10,8,8,6,8]</a:t>
            </a:r>
          </a:p>
          <a:p>
            <a:r>
              <a:rPr lang="es-ES" dirty="0"/>
              <a:t>mx = </a:t>
            </a:r>
            <a:r>
              <a:rPr lang="es-ES" dirty="0" err="1"/>
              <a:t>calcularMedia</a:t>
            </a:r>
            <a:r>
              <a:rPr lang="es-ES" dirty="0"/>
              <a:t>(datos)</a:t>
            </a:r>
          </a:p>
          <a:p>
            <a:r>
              <a:rPr lang="es-ES" dirty="0" err="1"/>
              <a:t>print</a:t>
            </a:r>
            <a:r>
              <a:rPr lang="es-ES" dirty="0"/>
              <a:t>(mx)</a:t>
            </a:r>
            <a:endParaRPr lang="en-US" dirty="0"/>
          </a:p>
        </p:txBody>
      </p:sp>
      <p:pic>
        <p:nvPicPr>
          <p:cNvPr id="3" name="Imagen 2"/>
          <p:cNvPicPr>
            <a:picLocks noChangeAspect="1"/>
          </p:cNvPicPr>
          <p:nvPr/>
        </p:nvPicPr>
        <p:blipFill>
          <a:blip r:embed="rId2"/>
          <a:stretch>
            <a:fillRect/>
          </a:stretch>
        </p:blipFill>
        <p:spPr>
          <a:xfrm>
            <a:off x="4075982" y="5689684"/>
            <a:ext cx="2521074" cy="534358"/>
          </a:xfrm>
          <a:prstGeom prst="rect">
            <a:avLst/>
          </a:prstGeom>
        </p:spPr>
      </p:pic>
    </p:spTree>
    <p:extLst>
      <p:ext uri="{BB962C8B-B14F-4D97-AF65-F5344CB8AC3E}">
        <p14:creationId xmlns:p14="http://schemas.microsoft.com/office/powerpoint/2010/main" val="1695211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321245" y="248704"/>
            <a:ext cx="11014674" cy="738664"/>
          </a:xfrm>
          <a:prstGeom prst="rect">
            <a:avLst/>
          </a:prstGeom>
        </p:spPr>
        <p:txBody>
          <a:bodyPr wrap="square">
            <a:spAutoFit/>
          </a:bodyPr>
          <a:lstStyle/>
          <a:p>
            <a:pPr marL="285750" indent="-285750">
              <a:buFont typeface="Wingdings" panose="05000000000000000000" pitchFamily="2" charset="2"/>
              <a:buChar char="§"/>
            </a:pPr>
            <a:r>
              <a:rPr lang="es-ES" sz="2400" dirty="0"/>
              <a:t>Implementación </a:t>
            </a:r>
            <a:r>
              <a:rPr lang="es-ES" sz="2400" dirty="0" err="1"/>
              <a:t>Pseudocodigo</a:t>
            </a:r>
            <a:r>
              <a:rPr lang="es-ES" sz="2400" dirty="0"/>
              <a:t>:</a:t>
            </a:r>
          </a:p>
          <a:p>
            <a:endParaRPr lang="en-US" dirty="0"/>
          </a:p>
        </p:txBody>
      </p:sp>
      <p:pic>
        <p:nvPicPr>
          <p:cNvPr id="4" name="Imagen 3"/>
          <p:cNvPicPr>
            <a:picLocks noChangeAspect="1"/>
          </p:cNvPicPr>
          <p:nvPr/>
        </p:nvPicPr>
        <p:blipFill>
          <a:blip r:embed="rId2"/>
          <a:stretch>
            <a:fillRect/>
          </a:stretch>
        </p:blipFill>
        <p:spPr>
          <a:xfrm>
            <a:off x="757734" y="1058394"/>
            <a:ext cx="5549760" cy="3207953"/>
          </a:xfrm>
          <a:prstGeom prst="rect">
            <a:avLst/>
          </a:prstGeom>
        </p:spPr>
      </p:pic>
      <p:sp>
        <p:nvSpPr>
          <p:cNvPr id="7" name="CuadroTexto 6">
            <a:extLst>
              <a:ext uri="{FF2B5EF4-FFF2-40B4-BE49-F238E27FC236}">
                <a16:creationId xmlns:a16="http://schemas.microsoft.com/office/drawing/2014/main" id="{7597FD9C-08D1-0CD9-525F-95A1268FD0EA}"/>
              </a:ext>
            </a:extLst>
          </p:cNvPr>
          <p:cNvSpPr txBox="1"/>
          <p:nvPr/>
        </p:nvSpPr>
        <p:spPr>
          <a:xfrm>
            <a:off x="6531742" y="1078183"/>
            <a:ext cx="5220000" cy="3353857"/>
          </a:xfrm>
          <a:prstGeom prst="rect">
            <a:avLst/>
          </a:prstGeom>
          <a:noFill/>
          <a:ln w="6350">
            <a:solidFill>
              <a:schemeClr val="tx1">
                <a:lumMod val="85000"/>
                <a:lumOff val="15000"/>
              </a:schemeClr>
            </a:solidFill>
          </a:ln>
        </p:spPr>
        <p:txBody>
          <a:bodyPr wrap="none" lIns="90000" tIns="54000" rIns="90000" bIns="54000" rtlCol="0" anchor="ctr">
            <a:noAutofit/>
          </a:bodyPr>
          <a:lstStyle/>
          <a:p>
            <a:pPr algn="just">
              <a:buClr>
                <a:schemeClr val="tx1">
                  <a:lumMod val="85000"/>
                  <a:lumOff val="15000"/>
                </a:schemeClr>
              </a:buClr>
            </a:pPr>
            <a:r>
              <a:rPr lang="es-ES" b="1" dirty="0">
                <a:latin typeface="Consolas" panose="020B0609020204030204" pitchFamily="49" charset="0"/>
                <a:cs typeface="Arial" panose="020B0604020202020204" pitchFamily="34" charset="0"/>
              </a:rPr>
              <a:t>Función</a:t>
            </a:r>
            <a:r>
              <a:rPr lang="es-ES" dirty="0">
                <a:solidFill>
                  <a:srgbClr val="0070C0"/>
                </a:solidFill>
                <a:latin typeface="Consolas" panose="020B0609020204030204" pitchFamily="49" charset="0"/>
                <a:cs typeface="Arial" panose="020B0604020202020204" pitchFamily="34" charset="0"/>
              </a:rPr>
              <a:t> </a:t>
            </a:r>
            <a:r>
              <a:rPr lang="es-ES" b="1" dirty="0" err="1">
                <a:solidFill>
                  <a:srgbClr val="00B0F0"/>
                </a:solidFill>
                <a:latin typeface="Consolas" panose="020B0609020204030204" pitchFamily="49" charset="0"/>
                <a:cs typeface="Arial" panose="020B0604020202020204" pitchFamily="34" charset="0"/>
              </a:rPr>
              <a:t>calcularMedia</a:t>
            </a:r>
            <a:r>
              <a:rPr lang="es-ES" dirty="0">
                <a:solidFill>
                  <a:schemeClr val="tx1">
                    <a:lumMod val="85000"/>
                    <a:lumOff val="15000"/>
                  </a:schemeClr>
                </a:solidFill>
                <a:latin typeface="Consolas" panose="020B0609020204030204" pitchFamily="49" charset="0"/>
                <a:cs typeface="Arial" panose="020B0604020202020204" pitchFamily="34" charset="0"/>
              </a:rPr>
              <a:t>(</a:t>
            </a:r>
            <a:r>
              <a:rPr lang="es-ES" dirty="0" err="1">
                <a:solidFill>
                  <a:schemeClr val="accent6"/>
                </a:solidFill>
                <a:latin typeface="Consolas" panose="020B0609020204030204" pitchFamily="49" charset="0"/>
                <a:cs typeface="Arial" panose="020B0604020202020204" pitchFamily="34" charset="0"/>
              </a:rPr>
              <a:t>datos:lista</a:t>
            </a:r>
            <a:r>
              <a:rPr lang="es-ES" dirty="0">
                <a:solidFill>
                  <a:schemeClr val="tx1">
                    <a:lumMod val="85000"/>
                    <a:lumOff val="15000"/>
                  </a:schemeClr>
                </a:solidFill>
                <a:latin typeface="Consolas" panose="020B0609020204030204" pitchFamily="49" charset="0"/>
                <a:cs typeface="Arial" panose="020B0604020202020204" pitchFamily="34" charset="0"/>
              </a:rPr>
              <a:t>)</a:t>
            </a:r>
            <a:r>
              <a:rPr lang="es-ES" b="1" dirty="0">
                <a:solidFill>
                  <a:srgbClr val="C00000"/>
                </a:solidFill>
                <a:latin typeface="Consolas" panose="020B0609020204030204" pitchFamily="49" charset="0"/>
                <a:cs typeface="Arial" panose="020B0604020202020204" pitchFamily="34" charset="0"/>
              </a:rPr>
              <a:t>:</a:t>
            </a:r>
            <a:r>
              <a:rPr lang="es-ES" dirty="0">
                <a:solidFill>
                  <a:srgbClr val="C00000"/>
                </a:solidFill>
                <a:latin typeface="Consolas" panose="020B0609020204030204" pitchFamily="49" charset="0"/>
                <a:cs typeface="Arial" panose="020B0604020202020204" pitchFamily="34" charset="0"/>
              </a:rPr>
              <a:t>real</a:t>
            </a:r>
          </a:p>
          <a:p>
            <a:pPr algn="just">
              <a:buClr>
                <a:schemeClr val="tx1">
                  <a:lumMod val="85000"/>
                  <a:lumOff val="15000"/>
                </a:schemeClr>
              </a:buClr>
              <a:tabLst>
                <a:tab pos="355600" algn="l"/>
              </a:tabLst>
            </a:pPr>
            <a:r>
              <a:rPr lang="es-ES" dirty="0">
                <a:solidFill>
                  <a:schemeClr val="tx1">
                    <a:lumMod val="85000"/>
                    <a:lumOff val="15000"/>
                  </a:schemeClr>
                </a:solidFill>
                <a:latin typeface="Consolas" panose="020B0609020204030204" pitchFamily="49" charset="0"/>
                <a:cs typeface="Arial" panose="020B0604020202020204" pitchFamily="34" charset="0"/>
              </a:rPr>
              <a:t>	Suma: real</a:t>
            </a:r>
          </a:p>
          <a:p>
            <a:pPr algn="just">
              <a:buClr>
                <a:schemeClr val="tx1">
                  <a:lumMod val="85000"/>
                  <a:lumOff val="15000"/>
                </a:schemeClr>
              </a:buClr>
              <a:tabLst>
                <a:tab pos="355600" algn="l"/>
              </a:tabLst>
            </a:pPr>
            <a:r>
              <a:rPr lang="es-ES" dirty="0">
                <a:solidFill>
                  <a:schemeClr val="tx1">
                    <a:lumMod val="85000"/>
                    <a:lumOff val="15000"/>
                  </a:schemeClr>
                </a:solidFill>
                <a:latin typeface="Consolas" panose="020B0609020204030204" pitchFamily="49" charset="0"/>
                <a:cs typeface="Arial" panose="020B0604020202020204" pitchFamily="34" charset="0"/>
              </a:rPr>
              <a:t>   i: entero</a:t>
            </a:r>
          </a:p>
          <a:p>
            <a:pPr algn="just">
              <a:buClr>
                <a:schemeClr val="tx1">
                  <a:lumMod val="85000"/>
                  <a:lumOff val="15000"/>
                </a:schemeClr>
              </a:buClr>
              <a:tabLst>
                <a:tab pos="355600" algn="l"/>
              </a:tabLst>
            </a:pPr>
            <a:r>
              <a:rPr lang="es-ES" dirty="0">
                <a:solidFill>
                  <a:schemeClr val="tx1">
                    <a:lumMod val="85000"/>
                    <a:lumOff val="15000"/>
                  </a:schemeClr>
                </a:solidFill>
                <a:latin typeface="Consolas" panose="020B0609020204030204" pitchFamily="49" charset="0"/>
                <a:cs typeface="Arial" panose="020B0604020202020204" pitchFamily="34" charset="0"/>
              </a:rPr>
              <a:t>   p: real </a:t>
            </a:r>
          </a:p>
          <a:p>
            <a:pPr algn="just">
              <a:buClr>
                <a:schemeClr val="tx1">
                  <a:lumMod val="85000"/>
                  <a:lumOff val="15000"/>
                </a:schemeClr>
              </a:buClr>
              <a:tabLst>
                <a:tab pos="355600" algn="l"/>
              </a:tabLst>
            </a:pPr>
            <a:r>
              <a:rPr lang="es-ES" b="1" dirty="0">
                <a:solidFill>
                  <a:schemeClr val="tx1">
                    <a:lumMod val="85000"/>
                    <a:lumOff val="15000"/>
                  </a:schemeClr>
                </a:solidFill>
                <a:latin typeface="Consolas" panose="020B0609020204030204" pitchFamily="49" charset="0"/>
                <a:cs typeface="Arial" panose="020B0604020202020204" pitchFamily="34" charset="0"/>
              </a:rPr>
              <a:t> Inicio</a:t>
            </a:r>
          </a:p>
          <a:p>
            <a:pPr algn="just">
              <a:buClr>
                <a:schemeClr val="tx1">
                  <a:lumMod val="85000"/>
                  <a:lumOff val="15000"/>
                </a:schemeClr>
              </a:buClr>
              <a:tabLst>
                <a:tab pos="355600" algn="l"/>
              </a:tabLst>
            </a:pPr>
            <a:r>
              <a:rPr lang="es-ES" b="1" dirty="0">
                <a:solidFill>
                  <a:schemeClr val="tx1">
                    <a:lumMod val="85000"/>
                    <a:lumOff val="15000"/>
                  </a:schemeClr>
                </a:solidFill>
                <a:latin typeface="Consolas" panose="020B0609020204030204" pitchFamily="49" charset="0"/>
                <a:cs typeface="Arial" panose="020B0604020202020204" pitchFamily="34" charset="0"/>
              </a:rPr>
              <a:t>   para i en tamaño(</a:t>
            </a:r>
            <a:r>
              <a:rPr lang="es-ES" b="1" dirty="0">
                <a:solidFill>
                  <a:schemeClr val="accent6">
                    <a:lumMod val="60000"/>
                    <a:lumOff val="40000"/>
                  </a:schemeClr>
                </a:solidFill>
                <a:latin typeface="Consolas" panose="020B0609020204030204" pitchFamily="49" charset="0"/>
                <a:cs typeface="Arial" panose="020B0604020202020204" pitchFamily="34" charset="0"/>
              </a:rPr>
              <a:t>datos)</a:t>
            </a:r>
            <a:r>
              <a:rPr lang="es-ES" b="1" dirty="0">
                <a:solidFill>
                  <a:schemeClr val="tx1">
                    <a:lumMod val="85000"/>
                    <a:lumOff val="15000"/>
                  </a:schemeClr>
                </a:solidFill>
                <a:latin typeface="Consolas" panose="020B0609020204030204" pitchFamily="49" charset="0"/>
                <a:cs typeface="Arial" panose="020B0604020202020204" pitchFamily="34" charset="0"/>
              </a:rPr>
              <a:t> hacer</a:t>
            </a:r>
          </a:p>
          <a:p>
            <a:pPr algn="just">
              <a:buClr>
                <a:schemeClr val="tx1">
                  <a:lumMod val="85000"/>
                  <a:lumOff val="15000"/>
                </a:schemeClr>
              </a:buClr>
              <a:tabLst>
                <a:tab pos="355600" algn="l"/>
              </a:tabLst>
            </a:pPr>
            <a:r>
              <a:rPr lang="es-ES" dirty="0">
                <a:solidFill>
                  <a:schemeClr val="tx1">
                    <a:lumMod val="85000"/>
                    <a:lumOff val="15000"/>
                  </a:schemeClr>
                </a:solidFill>
                <a:latin typeface="Consolas" panose="020B0609020204030204" pitchFamily="49" charset="0"/>
                <a:cs typeface="Arial" panose="020B0604020202020204" pitchFamily="34" charset="0"/>
              </a:rPr>
              <a:t>	    Suma </a:t>
            </a:r>
            <a:r>
              <a:rPr lang="es-ES" dirty="0">
                <a:solidFill>
                  <a:schemeClr val="tx1">
                    <a:lumMod val="85000"/>
                    <a:lumOff val="15000"/>
                  </a:schemeClr>
                </a:solidFill>
                <a:latin typeface="Times New Roman" panose="02020603050405020304" pitchFamily="18" charset="0"/>
                <a:cs typeface="Times New Roman" panose="02020603050405020304" pitchFamily="18" charset="0"/>
              </a:rPr>
              <a:t>←</a:t>
            </a:r>
            <a:r>
              <a:rPr lang="es-ES" dirty="0">
                <a:solidFill>
                  <a:schemeClr val="tx1">
                    <a:lumMod val="85000"/>
                    <a:lumOff val="15000"/>
                  </a:schemeClr>
                </a:solidFill>
                <a:latin typeface="Consolas" panose="020B0609020204030204" pitchFamily="49" charset="0"/>
                <a:cs typeface="Arial" panose="020B0604020202020204" pitchFamily="34" charset="0"/>
              </a:rPr>
              <a:t> Suma + datos[i]</a:t>
            </a:r>
          </a:p>
          <a:p>
            <a:pPr algn="just">
              <a:buClr>
                <a:schemeClr val="tx1">
                  <a:lumMod val="85000"/>
                  <a:lumOff val="15000"/>
                </a:schemeClr>
              </a:buClr>
              <a:tabLst>
                <a:tab pos="355600" algn="l"/>
              </a:tabLst>
            </a:pPr>
            <a:r>
              <a:rPr lang="es-ES" dirty="0">
                <a:solidFill>
                  <a:schemeClr val="tx1">
                    <a:lumMod val="85000"/>
                    <a:lumOff val="15000"/>
                  </a:schemeClr>
                </a:solidFill>
                <a:latin typeface="Consolas" panose="020B0609020204030204" pitchFamily="49" charset="0"/>
                <a:cs typeface="Arial" panose="020B0604020202020204" pitchFamily="34" charset="0"/>
              </a:rPr>
              <a:t>   Fin para</a:t>
            </a:r>
          </a:p>
          <a:p>
            <a:pPr algn="just">
              <a:buClr>
                <a:schemeClr val="tx1">
                  <a:lumMod val="85000"/>
                  <a:lumOff val="15000"/>
                </a:schemeClr>
              </a:buClr>
              <a:tabLst>
                <a:tab pos="355600" algn="l"/>
              </a:tabLst>
            </a:pPr>
            <a:r>
              <a:rPr lang="es-ES" dirty="0">
                <a:solidFill>
                  <a:schemeClr val="tx1">
                    <a:lumMod val="85000"/>
                    <a:lumOff val="15000"/>
                  </a:schemeClr>
                </a:solidFill>
                <a:latin typeface="Consolas" panose="020B0609020204030204" pitchFamily="49" charset="0"/>
                <a:cs typeface="Arial" panose="020B0604020202020204" pitchFamily="34" charset="0"/>
              </a:rPr>
              <a:t>   p = S/</a:t>
            </a:r>
            <a:r>
              <a:rPr lang="es-ES" b="1" dirty="0">
                <a:solidFill>
                  <a:schemeClr val="tx1">
                    <a:lumMod val="85000"/>
                    <a:lumOff val="15000"/>
                  </a:schemeClr>
                </a:solidFill>
                <a:latin typeface="Consolas" panose="020B0609020204030204" pitchFamily="49" charset="0"/>
                <a:cs typeface="Arial" panose="020B0604020202020204" pitchFamily="34" charset="0"/>
              </a:rPr>
              <a:t> tamaño(</a:t>
            </a:r>
            <a:r>
              <a:rPr lang="es-ES" b="1" dirty="0">
                <a:solidFill>
                  <a:schemeClr val="accent6">
                    <a:lumMod val="60000"/>
                    <a:lumOff val="40000"/>
                  </a:schemeClr>
                </a:solidFill>
                <a:latin typeface="Consolas" panose="020B0609020204030204" pitchFamily="49" charset="0"/>
                <a:cs typeface="Arial" panose="020B0604020202020204" pitchFamily="34" charset="0"/>
              </a:rPr>
              <a:t>datos)</a:t>
            </a:r>
            <a:endParaRPr lang="es-ES" dirty="0">
              <a:solidFill>
                <a:schemeClr val="tx1">
                  <a:lumMod val="85000"/>
                  <a:lumOff val="15000"/>
                </a:schemeClr>
              </a:solidFill>
              <a:latin typeface="Consolas" panose="020B0609020204030204" pitchFamily="49" charset="0"/>
              <a:cs typeface="Arial" panose="020B0604020202020204" pitchFamily="34" charset="0"/>
            </a:endParaRPr>
          </a:p>
          <a:p>
            <a:pPr algn="just">
              <a:buClr>
                <a:schemeClr val="tx1">
                  <a:lumMod val="85000"/>
                  <a:lumOff val="15000"/>
                </a:schemeClr>
              </a:buClr>
              <a:tabLst>
                <a:tab pos="355600" algn="l"/>
              </a:tabLst>
            </a:pPr>
            <a:r>
              <a:rPr lang="es-ES" dirty="0">
                <a:solidFill>
                  <a:schemeClr val="tx1">
                    <a:lumMod val="85000"/>
                    <a:lumOff val="15000"/>
                  </a:schemeClr>
                </a:solidFill>
                <a:latin typeface="Consolas" panose="020B0609020204030204" pitchFamily="49" charset="0"/>
                <a:cs typeface="Arial" panose="020B0604020202020204" pitchFamily="34" charset="0"/>
              </a:rPr>
              <a:t>	</a:t>
            </a:r>
            <a:r>
              <a:rPr lang="es-ES" dirty="0">
                <a:solidFill>
                  <a:srgbClr val="C00000"/>
                </a:solidFill>
                <a:latin typeface="Consolas" panose="020B0609020204030204" pitchFamily="49" charset="0"/>
                <a:cs typeface="Arial" panose="020B0604020202020204" pitchFamily="34" charset="0"/>
              </a:rPr>
              <a:t>devolver</a:t>
            </a:r>
            <a:r>
              <a:rPr lang="es-ES" dirty="0">
                <a:solidFill>
                  <a:schemeClr val="tx1">
                    <a:lumMod val="85000"/>
                    <a:lumOff val="15000"/>
                  </a:schemeClr>
                </a:solidFill>
                <a:latin typeface="Consolas" panose="020B0609020204030204" pitchFamily="49" charset="0"/>
                <a:cs typeface="Arial" panose="020B0604020202020204" pitchFamily="34" charset="0"/>
              </a:rPr>
              <a:t> p</a:t>
            </a:r>
          </a:p>
          <a:p>
            <a:pPr algn="just">
              <a:buClr>
                <a:schemeClr val="tx1">
                  <a:lumMod val="85000"/>
                  <a:lumOff val="15000"/>
                </a:schemeClr>
              </a:buClr>
              <a:tabLst>
                <a:tab pos="355600" algn="l"/>
              </a:tabLst>
            </a:pPr>
            <a:r>
              <a:rPr lang="es-ES" dirty="0">
                <a:solidFill>
                  <a:schemeClr val="tx1">
                    <a:lumMod val="85000"/>
                    <a:lumOff val="15000"/>
                  </a:schemeClr>
                </a:solidFill>
                <a:latin typeface="Consolas" panose="020B0609020204030204" pitchFamily="49" charset="0"/>
                <a:cs typeface="Arial" panose="020B0604020202020204" pitchFamily="34" charset="0"/>
              </a:rPr>
              <a:t>  </a:t>
            </a:r>
            <a:r>
              <a:rPr lang="es-ES" b="1" dirty="0">
                <a:latin typeface="Consolas" panose="020B0609020204030204" pitchFamily="49" charset="0"/>
                <a:cs typeface="Arial" panose="020B0604020202020204" pitchFamily="34" charset="0"/>
              </a:rPr>
              <a:t>Fin</a:t>
            </a:r>
          </a:p>
          <a:p>
            <a:pPr algn="just">
              <a:buClr>
                <a:schemeClr val="tx1">
                  <a:lumMod val="85000"/>
                  <a:lumOff val="15000"/>
                </a:schemeClr>
              </a:buClr>
              <a:tabLst>
                <a:tab pos="355600" algn="l"/>
              </a:tabLst>
            </a:pPr>
            <a:r>
              <a:rPr lang="es-ES" b="1" dirty="0" err="1">
                <a:latin typeface="Consolas" panose="020B0609020204030204" pitchFamily="49" charset="0"/>
                <a:cs typeface="Arial" panose="020B0604020202020204" pitchFamily="34" charset="0"/>
              </a:rPr>
              <a:t>Fin_función</a:t>
            </a:r>
            <a:endParaRPr lang="es-ES" b="1" dirty="0">
              <a:latin typeface="Consolas" panose="020B0609020204030204" pitchFamily="49" charset="0"/>
              <a:cs typeface="Arial" panose="020B0604020202020204" pitchFamily="34" charset="0"/>
            </a:endParaRPr>
          </a:p>
        </p:txBody>
      </p:sp>
      <p:sp>
        <p:nvSpPr>
          <p:cNvPr id="8" name="Rectángulo 7"/>
          <p:cNvSpPr/>
          <p:nvPr/>
        </p:nvSpPr>
        <p:spPr>
          <a:xfrm>
            <a:off x="240380" y="4506574"/>
            <a:ext cx="11014674" cy="738664"/>
          </a:xfrm>
          <a:prstGeom prst="rect">
            <a:avLst/>
          </a:prstGeom>
        </p:spPr>
        <p:txBody>
          <a:bodyPr wrap="square">
            <a:spAutoFit/>
          </a:bodyPr>
          <a:lstStyle/>
          <a:p>
            <a:pPr marL="285750" indent="-285750">
              <a:buFont typeface="Wingdings" panose="05000000000000000000" pitchFamily="2" charset="2"/>
              <a:buChar char="§"/>
            </a:pPr>
            <a:r>
              <a:rPr lang="es-ES" sz="2400" dirty="0"/>
              <a:t>Implementación con librería </a:t>
            </a:r>
            <a:r>
              <a:rPr lang="es-ES" sz="2400" b="1" dirty="0" err="1">
                <a:solidFill>
                  <a:srgbClr val="0714B7"/>
                </a:solidFill>
              </a:rPr>
              <a:t>numpy</a:t>
            </a:r>
            <a:r>
              <a:rPr lang="es-ES" sz="2400" dirty="0"/>
              <a:t> y el método </a:t>
            </a:r>
            <a:r>
              <a:rPr lang="es-ES" sz="2400" b="1" dirty="0">
                <a:solidFill>
                  <a:srgbClr val="0714B7"/>
                </a:solidFill>
              </a:rPr>
              <a:t>mean</a:t>
            </a:r>
            <a:r>
              <a:rPr lang="es-ES" sz="2400" dirty="0"/>
              <a:t>:</a:t>
            </a:r>
          </a:p>
          <a:p>
            <a:endParaRPr lang="en-US" dirty="0"/>
          </a:p>
        </p:txBody>
      </p:sp>
      <p:sp>
        <p:nvSpPr>
          <p:cNvPr id="5" name="Rectángulo 4"/>
          <p:cNvSpPr/>
          <p:nvPr/>
        </p:nvSpPr>
        <p:spPr>
          <a:xfrm>
            <a:off x="909187" y="5060312"/>
            <a:ext cx="5246854" cy="1323439"/>
          </a:xfrm>
          <a:prstGeom prst="rect">
            <a:avLst/>
          </a:prstGeom>
          <a:solidFill>
            <a:schemeClr val="accent6">
              <a:lumMod val="60000"/>
              <a:lumOff val="40000"/>
            </a:schemeClr>
          </a:solidFill>
        </p:spPr>
        <p:txBody>
          <a:bodyPr wrap="square">
            <a:spAutoFit/>
          </a:bodyPr>
          <a:lstStyle/>
          <a:p>
            <a:r>
              <a:rPr lang="en-US" sz="2000" dirty="0"/>
              <a:t>import </a:t>
            </a:r>
            <a:r>
              <a:rPr lang="en-US" sz="2000" b="1" dirty="0" err="1">
                <a:solidFill>
                  <a:srgbClr val="0714B7"/>
                </a:solidFill>
              </a:rPr>
              <a:t>numpy</a:t>
            </a:r>
            <a:r>
              <a:rPr lang="en-US" sz="2000" dirty="0"/>
              <a:t> as np</a:t>
            </a:r>
          </a:p>
          <a:p>
            <a:r>
              <a:rPr lang="en-US" sz="2000" b="1" dirty="0"/>
              <a:t>#</a:t>
            </a:r>
            <a:r>
              <a:rPr lang="en-US" sz="2000" b="1" dirty="0" err="1"/>
              <a:t>calculo</a:t>
            </a:r>
            <a:r>
              <a:rPr lang="en-US" sz="2000" b="1" dirty="0"/>
              <a:t> de la media con el </a:t>
            </a:r>
            <a:r>
              <a:rPr lang="en-US" sz="2000" b="1" dirty="0" err="1"/>
              <a:t>metodo</a:t>
            </a:r>
            <a:r>
              <a:rPr lang="en-US" sz="2000" b="1" dirty="0"/>
              <a:t> mean</a:t>
            </a:r>
          </a:p>
          <a:p>
            <a:r>
              <a:rPr lang="en-US" sz="2000" dirty="0" err="1"/>
              <a:t>mediax</a:t>
            </a:r>
            <a:r>
              <a:rPr lang="en-US" sz="2000" dirty="0"/>
              <a:t>= </a:t>
            </a:r>
            <a:r>
              <a:rPr lang="en-US" sz="2000" dirty="0" err="1"/>
              <a:t>np.</a:t>
            </a:r>
            <a:r>
              <a:rPr lang="en-US" sz="2000" b="1" dirty="0" err="1">
                <a:solidFill>
                  <a:srgbClr val="0714B7"/>
                </a:solidFill>
              </a:rPr>
              <a:t>mean</a:t>
            </a:r>
            <a:r>
              <a:rPr lang="en-US" sz="2000" dirty="0"/>
              <a:t>(</a:t>
            </a:r>
            <a:r>
              <a:rPr lang="en-US" sz="2000" dirty="0" err="1"/>
              <a:t>datos</a:t>
            </a:r>
            <a:r>
              <a:rPr lang="en-US" sz="2000" dirty="0"/>
              <a:t>)</a:t>
            </a:r>
          </a:p>
          <a:p>
            <a:r>
              <a:rPr lang="en-US" sz="2000" dirty="0"/>
              <a:t>print(</a:t>
            </a:r>
            <a:r>
              <a:rPr lang="en-US" sz="2000" dirty="0" err="1"/>
              <a:t>mediax</a:t>
            </a:r>
            <a:r>
              <a:rPr lang="en-US" sz="2000" dirty="0"/>
              <a:t>)</a:t>
            </a:r>
          </a:p>
        </p:txBody>
      </p:sp>
      <p:pic>
        <p:nvPicPr>
          <p:cNvPr id="9" name="Imagen 8"/>
          <p:cNvPicPr>
            <a:picLocks noChangeAspect="1"/>
          </p:cNvPicPr>
          <p:nvPr/>
        </p:nvPicPr>
        <p:blipFill>
          <a:blip r:embed="rId3"/>
          <a:stretch>
            <a:fillRect/>
          </a:stretch>
        </p:blipFill>
        <p:spPr>
          <a:xfrm>
            <a:off x="6775977" y="5722031"/>
            <a:ext cx="3859141" cy="543541"/>
          </a:xfrm>
          <a:prstGeom prst="rect">
            <a:avLst/>
          </a:prstGeom>
        </p:spPr>
      </p:pic>
      <p:sp>
        <p:nvSpPr>
          <p:cNvPr id="11" name="Rectángulo 10"/>
          <p:cNvSpPr/>
          <p:nvPr/>
        </p:nvSpPr>
        <p:spPr>
          <a:xfrm>
            <a:off x="7879894" y="5198811"/>
            <a:ext cx="1261848" cy="523220"/>
          </a:xfrm>
          <a:prstGeom prst="rect">
            <a:avLst/>
          </a:prstGeom>
        </p:spPr>
        <p:txBody>
          <a:bodyPr wrap="square">
            <a:spAutoFit/>
          </a:bodyPr>
          <a:lstStyle/>
          <a:p>
            <a:r>
              <a:rPr lang="en-US" sz="2800" b="1" dirty="0" err="1"/>
              <a:t>Salida</a:t>
            </a:r>
            <a:r>
              <a:rPr lang="en-US" sz="2800" b="1" dirty="0"/>
              <a:t>:</a:t>
            </a:r>
          </a:p>
        </p:txBody>
      </p:sp>
    </p:spTree>
    <p:extLst>
      <p:ext uri="{BB962C8B-B14F-4D97-AF65-F5344CB8AC3E}">
        <p14:creationId xmlns:p14="http://schemas.microsoft.com/office/powerpoint/2010/main" val="3484166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321245" y="248704"/>
            <a:ext cx="11014674" cy="2769989"/>
          </a:xfrm>
          <a:prstGeom prst="rect">
            <a:avLst/>
          </a:prstGeom>
        </p:spPr>
        <p:txBody>
          <a:bodyPr wrap="square">
            <a:spAutoFit/>
          </a:bodyPr>
          <a:lstStyle/>
          <a:p>
            <a:r>
              <a:rPr lang="en-US" sz="2400" b="1" dirty="0" err="1">
                <a:solidFill>
                  <a:srgbClr val="FF0000"/>
                </a:solidFill>
              </a:rPr>
              <a:t>Varianza</a:t>
            </a:r>
            <a:r>
              <a:rPr lang="en-US" sz="2400" b="1" dirty="0">
                <a:solidFill>
                  <a:srgbClr val="FF0000"/>
                </a:solidFill>
              </a:rPr>
              <a:t>: </a:t>
            </a:r>
            <a:r>
              <a:rPr lang="en-US" sz="2400" b="1" dirty="0" err="1">
                <a:solidFill>
                  <a:srgbClr val="FF0000"/>
                </a:solidFill>
              </a:rPr>
              <a:t>Definicion</a:t>
            </a:r>
            <a:endParaRPr lang="en-US" sz="2400" b="1" dirty="0">
              <a:solidFill>
                <a:srgbClr val="FF0000"/>
              </a:solidFill>
            </a:endParaRPr>
          </a:p>
          <a:p>
            <a:endParaRPr lang="en-US" b="1" dirty="0">
              <a:solidFill>
                <a:srgbClr val="FF0000"/>
              </a:solidFill>
            </a:endParaRPr>
          </a:p>
          <a:p>
            <a:pPr marL="285750" indent="-285750">
              <a:buFont typeface="Wingdings" panose="05000000000000000000" pitchFamily="2" charset="2"/>
              <a:buChar char="§"/>
            </a:pPr>
            <a:r>
              <a:rPr lang="es-ES" sz="2400" dirty="0"/>
              <a:t>La varianza es una medida de dispersión o variabilidad en un conjunto de datos. Indica cuán dispersos están los datos alrededor de la media. La varianza se calcula como la media de las diferencias al cuadrado entre cada valor y la media.</a:t>
            </a:r>
          </a:p>
          <a:p>
            <a:pPr marL="285750" indent="-285750">
              <a:buFont typeface="Wingdings" panose="05000000000000000000" pitchFamily="2" charset="2"/>
              <a:buChar char="§"/>
            </a:pPr>
            <a:endParaRPr lang="es-ES" dirty="0"/>
          </a:p>
          <a:p>
            <a:pPr marL="285750" indent="-285750">
              <a:buFont typeface="Wingdings" panose="05000000000000000000" pitchFamily="2" charset="2"/>
              <a:buChar char="§"/>
            </a:pPr>
            <a:r>
              <a:rPr lang="es-ES" sz="2400" dirty="0"/>
              <a:t>Expresión Matemática:</a:t>
            </a:r>
          </a:p>
          <a:p>
            <a:endParaRPr lang="en-US" dirty="0"/>
          </a:p>
        </p:txBody>
      </p:sp>
      <mc:AlternateContent xmlns:mc="http://schemas.openxmlformats.org/markup-compatibility/2006" xmlns:a14="http://schemas.microsoft.com/office/drawing/2010/main">
        <mc:Choice Requires="a14">
          <p:sp>
            <p:nvSpPr>
              <p:cNvPr id="2" name="Rectángulo 1"/>
              <p:cNvSpPr/>
              <p:nvPr/>
            </p:nvSpPr>
            <p:spPr>
              <a:xfrm>
                <a:off x="1106900" y="3101777"/>
                <a:ext cx="10229019" cy="12180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b="1" i="1" smtClean="0">
                          <a:solidFill>
                            <a:srgbClr val="FF0000"/>
                          </a:solidFill>
                          <a:latin typeface="Cambria Math" panose="02040503050406030204" pitchFamily="18" charset="0"/>
                        </a:rPr>
                        <m:t>𝒗𝒂𝒓𝒊𝒂𝒏𝒛𝒂</m:t>
                      </m:r>
                      <m:r>
                        <a:rPr lang="en-US" sz="3600" b="1" i="1" smtClean="0">
                          <a:solidFill>
                            <a:srgbClr val="FF0000"/>
                          </a:solidFill>
                          <a:latin typeface="Cambria Math" panose="02040503050406030204" pitchFamily="18" charset="0"/>
                        </a:rPr>
                        <m:t>=</m:t>
                      </m:r>
                      <m:f>
                        <m:fPr>
                          <m:ctrlPr>
                            <a:rPr lang="en-US" sz="3600" b="1" i="1" smtClean="0">
                              <a:solidFill>
                                <a:srgbClr val="FF0000"/>
                              </a:solidFill>
                              <a:latin typeface="Cambria Math" panose="02040503050406030204" pitchFamily="18" charset="0"/>
                            </a:rPr>
                          </m:ctrlPr>
                        </m:fPr>
                        <m:num>
                          <m:nary>
                            <m:naryPr>
                              <m:chr m:val="∑"/>
                              <m:ctrlPr>
                                <a:rPr lang="en-US" sz="3600" b="1" i="1" smtClean="0">
                                  <a:solidFill>
                                    <a:srgbClr val="FF0000"/>
                                  </a:solidFill>
                                  <a:latin typeface="Cambria Math" panose="02040503050406030204" pitchFamily="18" charset="0"/>
                                </a:rPr>
                              </m:ctrlPr>
                            </m:naryPr>
                            <m:sub>
                              <m:r>
                                <m:rPr>
                                  <m:brk m:alnAt="23"/>
                                </m:rPr>
                                <a:rPr lang="en-US" sz="3600" b="1" i="1" smtClean="0">
                                  <a:solidFill>
                                    <a:srgbClr val="FF0000"/>
                                  </a:solidFill>
                                  <a:latin typeface="Cambria Math" panose="02040503050406030204" pitchFamily="18" charset="0"/>
                                </a:rPr>
                                <m:t>𝒊</m:t>
                              </m:r>
                              <m:r>
                                <a:rPr lang="en-US" sz="3600" b="1" i="1" smtClean="0">
                                  <a:solidFill>
                                    <a:srgbClr val="FF0000"/>
                                  </a:solidFill>
                                  <a:latin typeface="Cambria Math" panose="02040503050406030204" pitchFamily="18" charset="0"/>
                                </a:rPr>
                                <m:t>=</m:t>
                              </m:r>
                              <m:r>
                                <a:rPr lang="en-US" sz="3600" b="1" i="1" smtClean="0">
                                  <a:solidFill>
                                    <a:srgbClr val="FF0000"/>
                                  </a:solidFill>
                                  <a:latin typeface="Cambria Math" panose="02040503050406030204" pitchFamily="18" charset="0"/>
                                </a:rPr>
                                <m:t>𝟏</m:t>
                              </m:r>
                            </m:sub>
                            <m:sup>
                              <m:r>
                                <a:rPr lang="en-US" sz="3600" b="1" i="1" smtClean="0">
                                  <a:solidFill>
                                    <a:srgbClr val="FF0000"/>
                                  </a:solidFill>
                                  <a:latin typeface="Cambria Math" panose="02040503050406030204" pitchFamily="18" charset="0"/>
                                </a:rPr>
                                <m:t>𝒏</m:t>
                              </m:r>
                            </m:sup>
                            <m:e>
                              <m:sSup>
                                <m:sSupPr>
                                  <m:ctrlPr>
                                    <a:rPr lang="en-US" sz="3600" b="1" i="1" smtClean="0">
                                      <a:solidFill>
                                        <a:srgbClr val="FF0000"/>
                                      </a:solidFill>
                                      <a:latin typeface="Cambria Math" panose="02040503050406030204" pitchFamily="18" charset="0"/>
                                    </a:rPr>
                                  </m:ctrlPr>
                                </m:sSupPr>
                                <m:e>
                                  <m:r>
                                    <a:rPr lang="en-US" sz="3600" b="1" i="1" smtClean="0">
                                      <a:solidFill>
                                        <a:srgbClr val="FF0000"/>
                                      </a:solidFill>
                                      <a:latin typeface="Cambria Math" panose="02040503050406030204" pitchFamily="18" charset="0"/>
                                    </a:rPr>
                                    <m:t>( </m:t>
                                  </m:r>
                                  <m:sSub>
                                    <m:sSubPr>
                                      <m:ctrlPr>
                                        <a:rPr lang="en-US" sz="3600" b="1" i="1" smtClean="0">
                                          <a:solidFill>
                                            <a:srgbClr val="FF0000"/>
                                          </a:solidFill>
                                          <a:latin typeface="Cambria Math" panose="02040503050406030204" pitchFamily="18" charset="0"/>
                                        </a:rPr>
                                      </m:ctrlPr>
                                    </m:sSubPr>
                                    <m:e>
                                      <m:r>
                                        <a:rPr lang="en-US" sz="3600" b="1" i="1" smtClean="0">
                                          <a:solidFill>
                                            <a:srgbClr val="FF0000"/>
                                          </a:solidFill>
                                          <a:latin typeface="Cambria Math" panose="02040503050406030204" pitchFamily="18" charset="0"/>
                                        </a:rPr>
                                        <m:t>𝒙</m:t>
                                      </m:r>
                                    </m:e>
                                    <m:sub>
                                      <m:r>
                                        <a:rPr lang="en-US" sz="3600" b="1" i="1" smtClean="0">
                                          <a:solidFill>
                                            <a:srgbClr val="FF0000"/>
                                          </a:solidFill>
                                          <a:latin typeface="Cambria Math" panose="02040503050406030204" pitchFamily="18" charset="0"/>
                                        </a:rPr>
                                        <m:t>𝒊</m:t>
                                      </m:r>
                                    </m:sub>
                                  </m:sSub>
                                  <m:r>
                                    <a:rPr lang="en-US" sz="3600" b="1" i="1" smtClean="0">
                                      <a:solidFill>
                                        <a:srgbClr val="FF0000"/>
                                      </a:solidFill>
                                      <a:latin typeface="Cambria Math" panose="02040503050406030204" pitchFamily="18" charset="0"/>
                                    </a:rPr>
                                    <m:t> −</m:t>
                                  </m:r>
                                  <m:r>
                                    <a:rPr lang="en-US" sz="3600" b="1" i="1" smtClean="0">
                                      <a:solidFill>
                                        <a:srgbClr val="FF0000"/>
                                      </a:solidFill>
                                      <a:latin typeface="Cambria Math" panose="02040503050406030204" pitchFamily="18" charset="0"/>
                                    </a:rPr>
                                    <m:t>𝒎𝒆𝒅𝒊𝒂</m:t>
                                  </m:r>
                                  <m:r>
                                    <a:rPr lang="en-US" sz="3600" b="1" i="1" smtClean="0">
                                      <a:solidFill>
                                        <a:srgbClr val="FF0000"/>
                                      </a:solidFill>
                                      <a:latin typeface="Cambria Math" panose="02040503050406030204" pitchFamily="18" charset="0"/>
                                    </a:rPr>
                                    <m:t> )</m:t>
                                  </m:r>
                                </m:e>
                                <m:sup>
                                  <m:r>
                                    <a:rPr lang="en-US" sz="3600" b="1" i="1" smtClean="0">
                                      <a:solidFill>
                                        <a:srgbClr val="FF0000"/>
                                      </a:solidFill>
                                      <a:latin typeface="Cambria Math" panose="02040503050406030204" pitchFamily="18" charset="0"/>
                                    </a:rPr>
                                    <m:t>𝟐</m:t>
                                  </m:r>
                                </m:sup>
                              </m:sSup>
                            </m:e>
                          </m:nary>
                        </m:num>
                        <m:den>
                          <m:r>
                            <a:rPr lang="en-US" sz="3600" b="1" i="1" smtClean="0">
                              <a:solidFill>
                                <a:srgbClr val="FF0000"/>
                              </a:solidFill>
                              <a:latin typeface="Cambria Math" panose="02040503050406030204" pitchFamily="18" charset="0"/>
                            </a:rPr>
                            <m:t>𝒏</m:t>
                          </m:r>
                        </m:den>
                      </m:f>
                      <m:r>
                        <a:rPr lang="en-US" sz="3600" b="0" i="0" smtClean="0">
                          <a:solidFill>
                            <a:srgbClr val="FF0000"/>
                          </a:solidFill>
                          <a:latin typeface="Cambria Math" panose="02040503050406030204" pitchFamily="18" charset="0"/>
                        </a:rPr>
                        <m:t>                      (2)</m:t>
                      </m:r>
                    </m:oMath>
                  </m:oMathPara>
                </a14:m>
                <a:endParaRPr lang="en-US" sz="3600" dirty="0"/>
              </a:p>
            </p:txBody>
          </p:sp>
        </mc:Choice>
        <mc:Fallback xmlns="">
          <p:sp>
            <p:nvSpPr>
              <p:cNvPr id="2" name="Rectángulo 1"/>
              <p:cNvSpPr>
                <a:spLocks noRot="1" noChangeAspect="1" noMove="1" noResize="1" noEditPoints="1" noAdjustHandles="1" noChangeArrowheads="1" noChangeShapeType="1" noTextEdit="1"/>
              </p:cNvSpPr>
              <p:nvPr/>
            </p:nvSpPr>
            <p:spPr>
              <a:xfrm>
                <a:off x="1106900" y="3101777"/>
                <a:ext cx="10229019" cy="121809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ángulo 2"/>
              <p:cNvSpPr/>
              <p:nvPr/>
            </p:nvSpPr>
            <p:spPr>
              <a:xfrm>
                <a:off x="1666550" y="5278169"/>
                <a:ext cx="261404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0714B7"/>
                              </a:solidFill>
                              <a:latin typeface="Cambria Math" panose="02040503050406030204" pitchFamily="18" charset="0"/>
                            </a:rPr>
                          </m:ctrlPr>
                        </m:sSubPr>
                        <m:e>
                          <m:r>
                            <a:rPr lang="en-US" sz="2000" b="1" i="1">
                              <a:solidFill>
                                <a:srgbClr val="0714B7"/>
                              </a:solidFill>
                              <a:latin typeface="Cambria Math" panose="02040503050406030204" pitchFamily="18" charset="0"/>
                            </a:rPr>
                            <m:t>𝒙</m:t>
                          </m:r>
                        </m:e>
                        <m:sub>
                          <m:r>
                            <a:rPr lang="en-US" sz="2000" b="1" i="1">
                              <a:solidFill>
                                <a:srgbClr val="0714B7"/>
                              </a:solidFill>
                              <a:latin typeface="Cambria Math" panose="02040503050406030204" pitchFamily="18" charset="0"/>
                            </a:rPr>
                            <m:t>𝒊</m:t>
                          </m:r>
                          <m:r>
                            <a:rPr lang="en-US" sz="2000" b="1" i="1" smtClean="0">
                              <a:solidFill>
                                <a:srgbClr val="0714B7"/>
                              </a:solidFill>
                              <a:latin typeface="Cambria Math" panose="02040503050406030204" pitchFamily="18" charset="0"/>
                            </a:rPr>
                            <m:t> </m:t>
                          </m:r>
                        </m:sub>
                      </m:sSub>
                      <m:r>
                        <a:rPr lang="en-US" sz="2000" b="1" i="1" smtClean="0">
                          <a:solidFill>
                            <a:srgbClr val="0714B7"/>
                          </a:solidFill>
                          <a:latin typeface="Cambria Math" panose="02040503050406030204" pitchFamily="18" charset="0"/>
                        </a:rPr>
                        <m:t> :</m:t>
                      </m:r>
                      <m:r>
                        <a:rPr lang="en-US" sz="2000" b="1" i="1" smtClean="0">
                          <a:solidFill>
                            <a:srgbClr val="0714B7"/>
                          </a:solidFill>
                          <a:latin typeface="Cambria Math" panose="02040503050406030204" pitchFamily="18" charset="0"/>
                        </a:rPr>
                        <m:t>𝑫𝒂𝒕𝒐</m:t>
                      </m:r>
                      <m:r>
                        <a:rPr lang="en-US" sz="2000" b="1" i="1" smtClean="0">
                          <a:solidFill>
                            <a:srgbClr val="0714B7"/>
                          </a:solidFill>
                          <a:latin typeface="Cambria Math" panose="02040503050406030204" pitchFamily="18" charset="0"/>
                        </a:rPr>
                        <m:t> </m:t>
                      </m:r>
                      <m:r>
                        <a:rPr lang="en-US" sz="2000" b="1" i="1" smtClean="0">
                          <a:solidFill>
                            <a:srgbClr val="0714B7"/>
                          </a:solidFill>
                          <a:latin typeface="Cambria Math" panose="02040503050406030204" pitchFamily="18" charset="0"/>
                        </a:rPr>
                        <m:t>𝒏𝒖𝒎𝒆𝒓𝒊𝒄𝒐</m:t>
                      </m:r>
                    </m:oMath>
                  </m:oMathPara>
                </a14:m>
                <a:endParaRPr lang="en-US" sz="2000" dirty="0"/>
              </a:p>
            </p:txBody>
          </p:sp>
        </mc:Choice>
        <mc:Fallback xmlns="">
          <p:sp>
            <p:nvSpPr>
              <p:cNvPr id="3" name="Rectángulo 2"/>
              <p:cNvSpPr>
                <a:spLocks noRot="1" noChangeAspect="1" noMove="1" noResize="1" noEditPoints="1" noAdjustHandles="1" noChangeArrowheads="1" noChangeShapeType="1" noTextEdit="1"/>
              </p:cNvSpPr>
              <p:nvPr/>
            </p:nvSpPr>
            <p:spPr>
              <a:xfrm>
                <a:off x="1666550" y="5278169"/>
                <a:ext cx="2614049" cy="400110"/>
              </a:xfrm>
              <a:prstGeom prst="rect">
                <a:avLst/>
              </a:prstGeom>
              <a:blipFill>
                <a:blip r:embed="rId3"/>
                <a:stretch>
                  <a:fillRect b="-1538"/>
                </a:stretch>
              </a:blipFill>
            </p:spPr>
            <p:txBody>
              <a:bodyPr/>
              <a:lstStyle/>
              <a:p>
                <a:r>
                  <a:rPr lang="en-US">
                    <a:noFill/>
                  </a:rPr>
                  <a:t> </a:t>
                </a:r>
              </a:p>
            </p:txBody>
          </p:sp>
        </mc:Fallback>
      </mc:AlternateContent>
      <p:sp>
        <p:nvSpPr>
          <p:cNvPr id="25" name="CuadroTexto 24"/>
          <p:cNvSpPr txBox="1"/>
          <p:nvPr/>
        </p:nvSpPr>
        <p:spPr>
          <a:xfrm>
            <a:off x="1666550" y="4935297"/>
            <a:ext cx="880369" cy="369332"/>
          </a:xfrm>
          <a:prstGeom prst="rect">
            <a:avLst/>
          </a:prstGeom>
          <a:noFill/>
        </p:spPr>
        <p:txBody>
          <a:bodyPr wrap="none" rtlCol="0">
            <a:spAutoFit/>
          </a:bodyPr>
          <a:lstStyle/>
          <a:p>
            <a:r>
              <a:rPr lang="en-US" b="1" dirty="0" err="1"/>
              <a:t>Donde</a:t>
            </a:r>
            <a:r>
              <a:rPr lang="en-US" b="1" dirty="0"/>
              <a:t>:</a:t>
            </a:r>
          </a:p>
        </p:txBody>
      </p:sp>
      <mc:AlternateContent xmlns:mc="http://schemas.openxmlformats.org/markup-compatibility/2006" xmlns:a14="http://schemas.microsoft.com/office/drawing/2010/main">
        <mc:Choice Requires="a14">
          <p:sp>
            <p:nvSpPr>
              <p:cNvPr id="26" name="Rectángulo 25"/>
              <p:cNvSpPr/>
              <p:nvPr/>
            </p:nvSpPr>
            <p:spPr>
              <a:xfrm>
                <a:off x="1666550" y="5621041"/>
                <a:ext cx="382809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1" i="1" smtClean="0">
                          <a:solidFill>
                            <a:srgbClr val="0714B7"/>
                          </a:solidFill>
                          <a:latin typeface="Cambria Math" panose="02040503050406030204" pitchFamily="18" charset="0"/>
                        </a:rPr>
                        <m:t>𝒏</m:t>
                      </m:r>
                      <m:r>
                        <a:rPr lang="en-US" sz="2000" b="1" i="1" smtClean="0">
                          <a:solidFill>
                            <a:srgbClr val="0714B7"/>
                          </a:solidFill>
                          <a:latin typeface="Cambria Math" panose="02040503050406030204" pitchFamily="18" charset="0"/>
                        </a:rPr>
                        <m:t> :</m:t>
                      </m:r>
                      <m:r>
                        <a:rPr lang="en-US" sz="2000" b="1" i="1" smtClean="0">
                          <a:solidFill>
                            <a:srgbClr val="0714B7"/>
                          </a:solidFill>
                          <a:latin typeface="Cambria Math" panose="02040503050406030204" pitchFamily="18" charset="0"/>
                        </a:rPr>
                        <m:t>𝑻𝒐𝒕𝒂𝒍</m:t>
                      </m:r>
                      <m:r>
                        <a:rPr lang="en-US" sz="2000" b="1" i="1" smtClean="0">
                          <a:solidFill>
                            <a:srgbClr val="0714B7"/>
                          </a:solidFill>
                          <a:latin typeface="Cambria Math" panose="02040503050406030204" pitchFamily="18" charset="0"/>
                        </a:rPr>
                        <m:t> </m:t>
                      </m:r>
                      <m:r>
                        <a:rPr lang="en-US" sz="2000" b="1" i="1" smtClean="0">
                          <a:solidFill>
                            <a:srgbClr val="0714B7"/>
                          </a:solidFill>
                          <a:latin typeface="Cambria Math" panose="02040503050406030204" pitchFamily="18" charset="0"/>
                        </a:rPr>
                        <m:t>𝒅𝒆</m:t>
                      </m:r>
                      <m:r>
                        <a:rPr lang="en-US" sz="2000" b="1" i="1" smtClean="0">
                          <a:solidFill>
                            <a:srgbClr val="0714B7"/>
                          </a:solidFill>
                          <a:latin typeface="Cambria Math" panose="02040503050406030204" pitchFamily="18" charset="0"/>
                        </a:rPr>
                        <m:t> </m:t>
                      </m:r>
                      <m:r>
                        <a:rPr lang="en-US" sz="2000" b="1" i="1" smtClean="0">
                          <a:solidFill>
                            <a:srgbClr val="0714B7"/>
                          </a:solidFill>
                          <a:latin typeface="Cambria Math" panose="02040503050406030204" pitchFamily="18" charset="0"/>
                        </a:rPr>
                        <m:t>𝒅𝒂𝒕𝒐𝒔</m:t>
                      </m:r>
                      <m:r>
                        <a:rPr lang="en-US" sz="2000" b="1" i="1" smtClean="0">
                          <a:solidFill>
                            <a:srgbClr val="0714B7"/>
                          </a:solidFill>
                          <a:latin typeface="Cambria Math" panose="02040503050406030204" pitchFamily="18" charset="0"/>
                        </a:rPr>
                        <m:t> </m:t>
                      </m:r>
                      <m:r>
                        <a:rPr lang="en-US" sz="2000" b="1" i="1" smtClean="0">
                          <a:solidFill>
                            <a:srgbClr val="0714B7"/>
                          </a:solidFill>
                          <a:latin typeface="Cambria Math" panose="02040503050406030204" pitchFamily="18" charset="0"/>
                        </a:rPr>
                        <m:t>𝒏𝒖𝒎𝒆𝒓𝒊𝒄𝒐𝒔</m:t>
                      </m:r>
                    </m:oMath>
                  </m:oMathPara>
                </a14:m>
                <a:endParaRPr lang="en-US" sz="2000" dirty="0">
                  <a:solidFill>
                    <a:srgbClr val="0714B7"/>
                  </a:solidFill>
                </a:endParaRPr>
              </a:p>
            </p:txBody>
          </p:sp>
        </mc:Choice>
        <mc:Fallback xmlns="">
          <p:sp>
            <p:nvSpPr>
              <p:cNvPr id="26" name="Rectángulo 25"/>
              <p:cNvSpPr>
                <a:spLocks noRot="1" noChangeAspect="1" noMove="1" noResize="1" noEditPoints="1" noAdjustHandles="1" noChangeArrowheads="1" noChangeShapeType="1" noTextEdit="1"/>
              </p:cNvSpPr>
              <p:nvPr/>
            </p:nvSpPr>
            <p:spPr>
              <a:xfrm>
                <a:off x="1666550" y="5621041"/>
                <a:ext cx="3828099"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ángulo 7"/>
              <p:cNvSpPr/>
              <p:nvPr/>
            </p:nvSpPr>
            <p:spPr>
              <a:xfrm>
                <a:off x="1651374" y="5967377"/>
                <a:ext cx="500951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1" i="1" smtClean="0">
                          <a:solidFill>
                            <a:srgbClr val="0714B7"/>
                          </a:solidFill>
                          <a:latin typeface="Cambria Math" panose="02040503050406030204" pitchFamily="18" charset="0"/>
                        </a:rPr>
                        <m:t>𝒎𝒆𝒅𝒊𝒂</m:t>
                      </m:r>
                      <m:r>
                        <a:rPr lang="en-US" sz="2000" b="1" i="1" smtClean="0">
                          <a:solidFill>
                            <a:srgbClr val="0714B7"/>
                          </a:solidFill>
                          <a:latin typeface="Cambria Math" panose="02040503050406030204" pitchFamily="18" charset="0"/>
                        </a:rPr>
                        <m:t> :</m:t>
                      </m:r>
                      <m:r>
                        <a:rPr lang="en-US" sz="2000" b="1" i="1" smtClean="0">
                          <a:solidFill>
                            <a:srgbClr val="0714B7"/>
                          </a:solidFill>
                          <a:latin typeface="Cambria Math" panose="02040503050406030204" pitchFamily="18" charset="0"/>
                        </a:rPr>
                        <m:t>𝑴𝒆𝒅𝒊𝒂</m:t>
                      </m:r>
                      <m:r>
                        <a:rPr lang="en-US" sz="2000" b="1" i="1" smtClean="0">
                          <a:solidFill>
                            <a:srgbClr val="0714B7"/>
                          </a:solidFill>
                          <a:latin typeface="Cambria Math" panose="02040503050406030204" pitchFamily="18" charset="0"/>
                        </a:rPr>
                        <m:t> </m:t>
                      </m:r>
                      <m:r>
                        <a:rPr lang="en-US" sz="2000" b="1" i="1" smtClean="0">
                          <a:solidFill>
                            <a:srgbClr val="0714B7"/>
                          </a:solidFill>
                          <a:latin typeface="Cambria Math" panose="02040503050406030204" pitchFamily="18" charset="0"/>
                        </a:rPr>
                        <m:t>𝒅𝒆</m:t>
                      </m:r>
                      <m:r>
                        <a:rPr lang="en-US" sz="2000" b="1" i="1" smtClean="0">
                          <a:solidFill>
                            <a:srgbClr val="0714B7"/>
                          </a:solidFill>
                          <a:latin typeface="Cambria Math" panose="02040503050406030204" pitchFamily="18" charset="0"/>
                        </a:rPr>
                        <m:t> </m:t>
                      </m:r>
                      <m:r>
                        <a:rPr lang="en-US" sz="2000" b="1" i="1" smtClean="0">
                          <a:solidFill>
                            <a:srgbClr val="0714B7"/>
                          </a:solidFill>
                          <a:latin typeface="Cambria Math" panose="02040503050406030204" pitchFamily="18" charset="0"/>
                        </a:rPr>
                        <m:t>𝒍𝒐𝒔</m:t>
                      </m:r>
                      <m:r>
                        <a:rPr lang="en-US" sz="2000" b="1" i="1" smtClean="0">
                          <a:solidFill>
                            <a:srgbClr val="0714B7"/>
                          </a:solidFill>
                          <a:latin typeface="Cambria Math" panose="02040503050406030204" pitchFamily="18" charset="0"/>
                        </a:rPr>
                        <m:t> </m:t>
                      </m:r>
                      <m:r>
                        <a:rPr lang="en-US" sz="2000" b="1" i="1" smtClean="0">
                          <a:solidFill>
                            <a:srgbClr val="0714B7"/>
                          </a:solidFill>
                          <a:latin typeface="Cambria Math" panose="02040503050406030204" pitchFamily="18" charset="0"/>
                        </a:rPr>
                        <m:t>𝒅𝒂𝒕𝒐𝒔</m:t>
                      </m:r>
                      <m:r>
                        <a:rPr lang="en-US" sz="2000" b="1" i="1" smtClean="0">
                          <a:solidFill>
                            <a:srgbClr val="0714B7"/>
                          </a:solidFill>
                          <a:latin typeface="Cambria Math" panose="02040503050406030204" pitchFamily="18" charset="0"/>
                        </a:rPr>
                        <m:t> </m:t>
                      </m:r>
                      <m:r>
                        <a:rPr lang="en-US" sz="2000" b="1" i="1" smtClean="0">
                          <a:solidFill>
                            <a:srgbClr val="0714B7"/>
                          </a:solidFill>
                          <a:latin typeface="Cambria Math" panose="02040503050406030204" pitchFamily="18" charset="0"/>
                        </a:rPr>
                        <m:t>𝒏𝒖𝒎𝒆𝒓𝒊𝒄𝒐𝒔</m:t>
                      </m:r>
                    </m:oMath>
                  </m:oMathPara>
                </a14:m>
                <a:endParaRPr lang="en-US" sz="2000" dirty="0"/>
              </a:p>
            </p:txBody>
          </p:sp>
        </mc:Choice>
        <mc:Fallback xmlns="">
          <p:sp>
            <p:nvSpPr>
              <p:cNvPr id="8" name="Rectángulo 7"/>
              <p:cNvSpPr>
                <a:spLocks noRot="1" noChangeAspect="1" noMove="1" noResize="1" noEditPoints="1" noAdjustHandles="1" noChangeArrowheads="1" noChangeShapeType="1" noTextEdit="1"/>
              </p:cNvSpPr>
              <p:nvPr/>
            </p:nvSpPr>
            <p:spPr>
              <a:xfrm>
                <a:off x="1651374" y="5967377"/>
                <a:ext cx="5009513" cy="40011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45760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321245" y="248704"/>
            <a:ext cx="11014674" cy="738664"/>
          </a:xfrm>
          <a:prstGeom prst="rect">
            <a:avLst/>
          </a:prstGeom>
        </p:spPr>
        <p:txBody>
          <a:bodyPr wrap="square">
            <a:spAutoFit/>
          </a:bodyPr>
          <a:lstStyle/>
          <a:p>
            <a:pPr marL="285750" indent="-285750">
              <a:buFont typeface="Wingdings" panose="05000000000000000000" pitchFamily="2" charset="2"/>
              <a:buChar char="§"/>
            </a:pPr>
            <a:r>
              <a:rPr lang="es-ES" sz="2400" dirty="0"/>
              <a:t>Calculo de la varianza:</a:t>
            </a:r>
          </a:p>
          <a:p>
            <a:endParaRPr lang="en-US" dirty="0"/>
          </a:p>
        </p:txBody>
      </p:sp>
      <p:sp>
        <p:nvSpPr>
          <p:cNvPr id="30" name="Rectángulo 29"/>
          <p:cNvSpPr/>
          <p:nvPr/>
        </p:nvSpPr>
        <p:spPr>
          <a:xfrm>
            <a:off x="454984" y="2786742"/>
            <a:ext cx="11014674" cy="2954655"/>
          </a:xfrm>
          <a:prstGeom prst="rect">
            <a:avLst/>
          </a:prstGeom>
        </p:spPr>
        <p:txBody>
          <a:bodyPr wrap="square">
            <a:spAutoFit/>
          </a:bodyPr>
          <a:lstStyle/>
          <a:p>
            <a:pPr marL="285750" indent="-285750">
              <a:buFont typeface="Wingdings" panose="05000000000000000000" pitchFamily="2" charset="2"/>
              <a:buChar char="§"/>
            </a:pPr>
            <a:r>
              <a:rPr lang="es-ES" sz="2400" dirty="0"/>
              <a:t>De la Figura:</a:t>
            </a:r>
            <a:r>
              <a:rPr lang="es-ES_tradnl" altLang="es-CL" sz="2400" dirty="0"/>
              <a:t> tenemos 9 rectángulos cuya altura es de 8 centímetros (y todos tienen la misma base).</a:t>
            </a:r>
          </a:p>
          <a:p>
            <a:pPr marL="285750" indent="-285750">
              <a:buFont typeface="Wingdings" panose="05000000000000000000" pitchFamily="2" charset="2"/>
              <a:buChar char="§"/>
            </a:pPr>
            <a:r>
              <a:rPr lang="es-ES_tradnl" altLang="es-CL" sz="2400" dirty="0"/>
              <a:t>¿Existe alguna variación respecto de su altura entre estos rectángulos?</a:t>
            </a:r>
          </a:p>
          <a:p>
            <a:pPr marL="285750" indent="-285750">
              <a:buFont typeface="Wingdings" panose="05000000000000000000" pitchFamily="2" charset="2"/>
              <a:buChar char="§"/>
            </a:pPr>
            <a:r>
              <a:rPr lang="es-ES_tradnl" altLang="es-CL" sz="2400" dirty="0"/>
              <a:t>¿Cuál es el promedio de la altura de estos rectángulos?</a:t>
            </a:r>
          </a:p>
          <a:p>
            <a:endParaRPr lang="es-ES" altLang="es-CL" sz="2400" dirty="0"/>
          </a:p>
          <a:p>
            <a:pPr marL="285750" indent="-285750">
              <a:buFont typeface="Wingdings" panose="05000000000000000000" pitchFamily="2" charset="2"/>
              <a:buChar char="§"/>
            </a:pPr>
            <a:endParaRPr lang="es-ES" altLang="es-CL" sz="2400" dirty="0"/>
          </a:p>
          <a:p>
            <a:endParaRPr lang="es-ES" sz="2400" dirty="0"/>
          </a:p>
          <a:p>
            <a:endParaRPr lang="en-US" dirty="0"/>
          </a:p>
        </p:txBody>
      </p:sp>
      <p:grpSp>
        <p:nvGrpSpPr>
          <p:cNvPr id="24" name="Group 2"/>
          <p:cNvGrpSpPr>
            <a:grpSpLocks/>
          </p:cNvGrpSpPr>
          <p:nvPr/>
        </p:nvGrpSpPr>
        <p:grpSpPr bwMode="auto">
          <a:xfrm>
            <a:off x="4240763" y="1110343"/>
            <a:ext cx="5334000" cy="1295400"/>
            <a:chOff x="1488" y="1152"/>
            <a:chExt cx="3360" cy="816"/>
          </a:xfrm>
        </p:grpSpPr>
        <p:sp>
          <p:nvSpPr>
            <p:cNvPr id="25" name="Rectangle 3"/>
            <p:cNvSpPr>
              <a:spLocks noChangeArrowheads="1"/>
            </p:cNvSpPr>
            <p:nvPr/>
          </p:nvSpPr>
          <p:spPr bwMode="auto">
            <a:xfrm>
              <a:off x="1488" y="115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26" name="Rectangle 4"/>
            <p:cNvSpPr>
              <a:spLocks noChangeArrowheads="1"/>
            </p:cNvSpPr>
            <p:nvPr/>
          </p:nvSpPr>
          <p:spPr bwMode="auto">
            <a:xfrm>
              <a:off x="1872" y="115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29" name="Rectangle 5"/>
            <p:cNvSpPr>
              <a:spLocks noChangeArrowheads="1"/>
            </p:cNvSpPr>
            <p:nvPr/>
          </p:nvSpPr>
          <p:spPr bwMode="auto">
            <a:xfrm>
              <a:off x="2256" y="115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31" name="Rectangle 6"/>
            <p:cNvSpPr>
              <a:spLocks noChangeArrowheads="1"/>
            </p:cNvSpPr>
            <p:nvPr/>
          </p:nvSpPr>
          <p:spPr bwMode="auto">
            <a:xfrm>
              <a:off x="2640" y="115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32" name="Rectangle 7"/>
            <p:cNvSpPr>
              <a:spLocks noChangeArrowheads="1"/>
            </p:cNvSpPr>
            <p:nvPr/>
          </p:nvSpPr>
          <p:spPr bwMode="auto">
            <a:xfrm>
              <a:off x="3024" y="115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33" name="Rectangle 8"/>
            <p:cNvSpPr>
              <a:spLocks noChangeArrowheads="1"/>
            </p:cNvSpPr>
            <p:nvPr/>
          </p:nvSpPr>
          <p:spPr bwMode="auto">
            <a:xfrm>
              <a:off x="3408" y="115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34" name="Rectangle 9"/>
            <p:cNvSpPr>
              <a:spLocks noChangeArrowheads="1"/>
            </p:cNvSpPr>
            <p:nvPr/>
          </p:nvSpPr>
          <p:spPr bwMode="auto">
            <a:xfrm>
              <a:off x="3792" y="115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35" name="Rectangle 10"/>
            <p:cNvSpPr>
              <a:spLocks noChangeArrowheads="1"/>
            </p:cNvSpPr>
            <p:nvPr/>
          </p:nvSpPr>
          <p:spPr bwMode="auto">
            <a:xfrm>
              <a:off x="4176" y="115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36" name="Rectangle 11"/>
            <p:cNvSpPr>
              <a:spLocks noChangeArrowheads="1"/>
            </p:cNvSpPr>
            <p:nvPr/>
          </p:nvSpPr>
          <p:spPr bwMode="auto">
            <a:xfrm>
              <a:off x="4608" y="115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grpSp>
      <p:grpSp>
        <p:nvGrpSpPr>
          <p:cNvPr id="37" name="Group 12"/>
          <p:cNvGrpSpPr>
            <a:grpSpLocks/>
          </p:cNvGrpSpPr>
          <p:nvPr/>
        </p:nvGrpSpPr>
        <p:grpSpPr bwMode="auto">
          <a:xfrm>
            <a:off x="2792963" y="1110343"/>
            <a:ext cx="1447800" cy="1295400"/>
            <a:chOff x="576" y="1152"/>
            <a:chExt cx="912" cy="816"/>
          </a:xfrm>
        </p:grpSpPr>
        <p:sp>
          <p:nvSpPr>
            <p:cNvPr id="38" name="Line 13"/>
            <p:cNvSpPr>
              <a:spLocks noChangeShapeType="1"/>
            </p:cNvSpPr>
            <p:nvPr/>
          </p:nvSpPr>
          <p:spPr bwMode="auto">
            <a:xfrm>
              <a:off x="576" y="1152"/>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s-CL">
                <a:solidFill>
                  <a:srgbClr val="000000"/>
                </a:solidFill>
                <a:latin typeface="Arial" pitchFamily="34" charset="0"/>
                <a:cs typeface="Arial" pitchFamily="34" charset="0"/>
              </a:endParaRPr>
            </a:p>
          </p:txBody>
        </p:sp>
        <p:sp>
          <p:nvSpPr>
            <p:cNvPr id="39" name="Line 14"/>
            <p:cNvSpPr>
              <a:spLocks noChangeShapeType="1"/>
            </p:cNvSpPr>
            <p:nvPr/>
          </p:nvSpPr>
          <p:spPr bwMode="auto">
            <a:xfrm>
              <a:off x="576" y="1968"/>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s-CL">
                <a:solidFill>
                  <a:srgbClr val="000000"/>
                </a:solidFill>
                <a:latin typeface="Arial" pitchFamily="34" charset="0"/>
                <a:cs typeface="Arial" pitchFamily="34" charset="0"/>
              </a:endParaRPr>
            </a:p>
          </p:txBody>
        </p:sp>
        <p:sp>
          <p:nvSpPr>
            <p:cNvPr id="40" name="Line 15"/>
            <p:cNvSpPr>
              <a:spLocks noChangeShapeType="1"/>
            </p:cNvSpPr>
            <p:nvPr/>
          </p:nvSpPr>
          <p:spPr bwMode="auto">
            <a:xfrm flipV="1">
              <a:off x="1008" y="1152"/>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s-CL">
                <a:solidFill>
                  <a:srgbClr val="000000"/>
                </a:solidFill>
                <a:latin typeface="Arial" pitchFamily="34" charset="0"/>
                <a:cs typeface="Arial" pitchFamily="34" charset="0"/>
              </a:endParaRPr>
            </a:p>
          </p:txBody>
        </p:sp>
        <p:sp>
          <p:nvSpPr>
            <p:cNvPr id="41" name="Line 16"/>
            <p:cNvSpPr>
              <a:spLocks noChangeShapeType="1"/>
            </p:cNvSpPr>
            <p:nvPr/>
          </p:nvSpPr>
          <p:spPr bwMode="auto">
            <a:xfrm>
              <a:off x="1008" y="1632"/>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s-CL">
                <a:solidFill>
                  <a:srgbClr val="000000"/>
                </a:solidFill>
                <a:latin typeface="Arial" pitchFamily="34" charset="0"/>
                <a:cs typeface="Arial" pitchFamily="34" charset="0"/>
              </a:endParaRPr>
            </a:p>
          </p:txBody>
        </p:sp>
        <p:sp>
          <p:nvSpPr>
            <p:cNvPr id="42" name="Text Box 17"/>
            <p:cNvSpPr txBox="1">
              <a:spLocks noChangeArrowheads="1"/>
            </p:cNvSpPr>
            <p:nvPr/>
          </p:nvSpPr>
          <p:spPr bwMode="auto">
            <a:xfrm>
              <a:off x="864" y="1392"/>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s-ES_tradnl" altLang="es-CL" sz="2000" dirty="0">
                  <a:solidFill>
                    <a:srgbClr val="336600"/>
                  </a:solidFill>
                  <a:latin typeface="Times New Roman" pitchFamily="18" charset="0"/>
                </a:rPr>
                <a:t>8 </a:t>
              </a:r>
              <a:r>
                <a:rPr lang="es-ES_tradnl" altLang="es-CL" sz="2000" dirty="0" err="1">
                  <a:solidFill>
                    <a:srgbClr val="336600"/>
                  </a:solidFill>
                  <a:latin typeface="Times New Roman" pitchFamily="18" charset="0"/>
                </a:rPr>
                <a:t>cms</a:t>
              </a:r>
              <a:r>
                <a:rPr lang="es-ES_tradnl" altLang="es-CL" sz="2000" dirty="0">
                  <a:solidFill>
                    <a:srgbClr val="336600"/>
                  </a:solidFill>
                  <a:latin typeface="Times New Roman" pitchFamily="18" charset="0"/>
                </a:rPr>
                <a:t>.</a:t>
              </a:r>
              <a:endParaRPr lang="es-ES" altLang="es-CL" sz="2000" dirty="0">
                <a:solidFill>
                  <a:srgbClr val="336600"/>
                </a:solidFill>
                <a:latin typeface="Times New Roman" pitchFamily="18" charset="0"/>
              </a:endParaRPr>
            </a:p>
          </p:txBody>
        </p:sp>
      </p:grpSp>
      <p:sp>
        <p:nvSpPr>
          <p:cNvPr id="45" name="Text Box 20"/>
          <p:cNvSpPr txBox="1">
            <a:spLocks noChangeArrowheads="1"/>
          </p:cNvSpPr>
          <p:nvPr/>
        </p:nvSpPr>
        <p:spPr bwMode="auto">
          <a:xfrm>
            <a:off x="4240763" y="452740"/>
            <a:ext cx="708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s-ES_tradnl" altLang="es-CL" sz="2000" b="1" dirty="0">
                <a:solidFill>
                  <a:srgbClr val="336600"/>
                </a:solidFill>
                <a:latin typeface="Times New Roman" pitchFamily="18" charset="0"/>
              </a:rPr>
              <a:t>¿Cuál es el promedio de la altura de estos rectángulos?</a:t>
            </a:r>
            <a:endParaRPr lang="es-ES" altLang="es-CL" sz="2000" b="1" dirty="0">
              <a:solidFill>
                <a:srgbClr val="336600"/>
              </a:solidFill>
              <a:latin typeface="Times New Roman" pitchFamily="18" charset="0"/>
            </a:endParaRPr>
          </a:p>
        </p:txBody>
      </p:sp>
      <p:grpSp>
        <p:nvGrpSpPr>
          <p:cNvPr id="46" name="Group 21"/>
          <p:cNvGrpSpPr>
            <a:grpSpLocks/>
          </p:cNvGrpSpPr>
          <p:nvPr/>
        </p:nvGrpSpPr>
        <p:grpSpPr bwMode="auto">
          <a:xfrm>
            <a:off x="875523" y="4433272"/>
            <a:ext cx="3657600" cy="777875"/>
            <a:chOff x="336" y="3312"/>
            <a:chExt cx="2304" cy="490"/>
          </a:xfrm>
        </p:grpSpPr>
        <p:sp>
          <p:nvSpPr>
            <p:cNvPr id="47" name="Text Box 22"/>
            <p:cNvSpPr txBox="1">
              <a:spLocks noChangeArrowheads="1"/>
            </p:cNvSpPr>
            <p:nvPr/>
          </p:nvSpPr>
          <p:spPr bwMode="auto">
            <a:xfrm>
              <a:off x="336" y="3312"/>
              <a:ext cx="23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s-ES_tradnl" altLang="es-CL" sz="2000" b="1" dirty="0">
                  <a:solidFill>
                    <a:schemeClr val="accent1">
                      <a:lumMod val="75000"/>
                    </a:schemeClr>
                  </a:solidFill>
                  <a:latin typeface="Times New Roman" pitchFamily="18" charset="0"/>
                </a:rPr>
                <a:t>8 + 8 + 8 + 8 + 8 + 8 + 8 + 8 + 8</a:t>
              </a:r>
              <a:endParaRPr lang="es-ES" altLang="es-CL" sz="2000" b="1" dirty="0">
                <a:solidFill>
                  <a:schemeClr val="accent1">
                    <a:lumMod val="75000"/>
                  </a:schemeClr>
                </a:solidFill>
                <a:latin typeface="Times New Roman" pitchFamily="18" charset="0"/>
              </a:endParaRPr>
            </a:p>
          </p:txBody>
        </p:sp>
        <p:sp>
          <p:nvSpPr>
            <p:cNvPr id="48" name="Line 23"/>
            <p:cNvSpPr>
              <a:spLocks noChangeShapeType="1"/>
            </p:cNvSpPr>
            <p:nvPr/>
          </p:nvSpPr>
          <p:spPr bwMode="auto">
            <a:xfrm>
              <a:off x="384" y="3552"/>
              <a:ext cx="22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s-CL">
                <a:solidFill>
                  <a:srgbClr val="000000"/>
                </a:solidFill>
                <a:latin typeface="Arial" pitchFamily="34" charset="0"/>
                <a:cs typeface="Arial" pitchFamily="34" charset="0"/>
              </a:endParaRPr>
            </a:p>
          </p:txBody>
        </p:sp>
        <p:sp>
          <p:nvSpPr>
            <p:cNvPr id="49" name="Text Box 24"/>
            <p:cNvSpPr txBox="1">
              <a:spLocks noChangeArrowheads="1"/>
            </p:cNvSpPr>
            <p:nvPr/>
          </p:nvSpPr>
          <p:spPr bwMode="auto">
            <a:xfrm>
              <a:off x="1392" y="3552"/>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s-ES_tradnl" altLang="es-CL" sz="2000" b="1">
                  <a:solidFill>
                    <a:srgbClr val="336600"/>
                  </a:solidFill>
                  <a:latin typeface="Times New Roman" pitchFamily="18" charset="0"/>
                </a:rPr>
                <a:t>9</a:t>
              </a:r>
              <a:endParaRPr lang="es-ES" altLang="es-CL" sz="2000" b="1">
                <a:solidFill>
                  <a:srgbClr val="336600"/>
                </a:solidFill>
                <a:latin typeface="Times New Roman" pitchFamily="18" charset="0"/>
              </a:endParaRPr>
            </a:p>
          </p:txBody>
        </p:sp>
      </p:grpSp>
      <p:grpSp>
        <p:nvGrpSpPr>
          <p:cNvPr id="50" name="Group 25"/>
          <p:cNvGrpSpPr>
            <a:grpSpLocks/>
          </p:cNvGrpSpPr>
          <p:nvPr/>
        </p:nvGrpSpPr>
        <p:grpSpPr bwMode="auto">
          <a:xfrm>
            <a:off x="4609323" y="4433271"/>
            <a:ext cx="762000" cy="762000"/>
            <a:chOff x="4032" y="3504"/>
            <a:chExt cx="480" cy="480"/>
          </a:xfrm>
        </p:grpSpPr>
        <p:sp>
          <p:nvSpPr>
            <p:cNvPr id="51" name="Text Box 26"/>
            <p:cNvSpPr txBox="1">
              <a:spLocks noChangeArrowheads="1"/>
            </p:cNvSpPr>
            <p:nvPr/>
          </p:nvSpPr>
          <p:spPr bwMode="auto">
            <a:xfrm>
              <a:off x="4032" y="3600"/>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s-ES_tradnl" altLang="es-CL" sz="2000" b="1">
                  <a:solidFill>
                    <a:srgbClr val="336600"/>
                  </a:solidFill>
                  <a:latin typeface="Times New Roman" pitchFamily="18" charset="0"/>
                </a:rPr>
                <a:t>=</a:t>
              </a:r>
              <a:endParaRPr lang="es-ES" altLang="es-CL" sz="2000" b="1">
                <a:solidFill>
                  <a:srgbClr val="336600"/>
                </a:solidFill>
                <a:latin typeface="Times New Roman" pitchFamily="18" charset="0"/>
              </a:endParaRPr>
            </a:p>
          </p:txBody>
        </p:sp>
        <p:sp>
          <p:nvSpPr>
            <p:cNvPr id="52" name="Text Box 27"/>
            <p:cNvSpPr txBox="1">
              <a:spLocks noChangeArrowheads="1"/>
            </p:cNvSpPr>
            <p:nvPr/>
          </p:nvSpPr>
          <p:spPr bwMode="auto">
            <a:xfrm>
              <a:off x="4176" y="3504"/>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s-ES_tradnl" altLang="es-CL" sz="2000" b="1" dirty="0">
                  <a:solidFill>
                    <a:srgbClr val="336600"/>
                  </a:solidFill>
                  <a:latin typeface="Times New Roman" pitchFamily="18" charset="0"/>
                </a:rPr>
                <a:t>72</a:t>
              </a:r>
              <a:endParaRPr lang="es-ES" altLang="es-CL" sz="2000" b="1" dirty="0">
                <a:solidFill>
                  <a:srgbClr val="336600"/>
                </a:solidFill>
                <a:latin typeface="Times New Roman" pitchFamily="18" charset="0"/>
              </a:endParaRPr>
            </a:p>
          </p:txBody>
        </p:sp>
        <p:sp>
          <p:nvSpPr>
            <p:cNvPr id="53" name="Line 28"/>
            <p:cNvSpPr>
              <a:spLocks noChangeShapeType="1"/>
            </p:cNvSpPr>
            <p:nvPr/>
          </p:nvSpPr>
          <p:spPr bwMode="auto">
            <a:xfrm>
              <a:off x="4224" y="3744"/>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s-CL">
                <a:solidFill>
                  <a:srgbClr val="000000"/>
                </a:solidFill>
                <a:latin typeface="Arial" pitchFamily="34" charset="0"/>
                <a:cs typeface="Arial" pitchFamily="34" charset="0"/>
              </a:endParaRPr>
            </a:p>
          </p:txBody>
        </p:sp>
        <p:sp>
          <p:nvSpPr>
            <p:cNvPr id="54" name="Text Box 29"/>
            <p:cNvSpPr txBox="1">
              <a:spLocks noChangeArrowheads="1"/>
            </p:cNvSpPr>
            <p:nvPr/>
          </p:nvSpPr>
          <p:spPr bwMode="auto">
            <a:xfrm>
              <a:off x="4224" y="3734"/>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s-ES_tradnl" altLang="es-CL" sz="2000" b="1">
                  <a:solidFill>
                    <a:srgbClr val="336600"/>
                  </a:solidFill>
                  <a:latin typeface="Times New Roman" pitchFamily="18" charset="0"/>
                </a:rPr>
                <a:t>9</a:t>
              </a:r>
              <a:endParaRPr lang="es-ES" altLang="es-CL" sz="2000" b="1">
                <a:solidFill>
                  <a:srgbClr val="336600"/>
                </a:solidFill>
                <a:latin typeface="Times New Roman" pitchFamily="18" charset="0"/>
              </a:endParaRPr>
            </a:p>
          </p:txBody>
        </p:sp>
      </p:grpSp>
      <p:sp>
        <p:nvSpPr>
          <p:cNvPr id="55" name="Text Box 30"/>
          <p:cNvSpPr txBox="1">
            <a:spLocks noChangeArrowheads="1"/>
          </p:cNvSpPr>
          <p:nvPr/>
        </p:nvSpPr>
        <p:spPr bwMode="auto">
          <a:xfrm>
            <a:off x="5295123" y="4585672"/>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s-ES_tradnl" altLang="es-CL" sz="2000" b="1">
                <a:solidFill>
                  <a:srgbClr val="336600"/>
                </a:solidFill>
                <a:latin typeface="Times New Roman" pitchFamily="18" charset="0"/>
              </a:rPr>
              <a:t>= 8</a:t>
            </a:r>
            <a:endParaRPr lang="es-ES" altLang="es-CL" sz="2000" b="1">
              <a:solidFill>
                <a:srgbClr val="336600"/>
              </a:solidFill>
              <a:latin typeface="Times New Roman" pitchFamily="18" charset="0"/>
            </a:endParaRPr>
          </a:p>
        </p:txBody>
      </p:sp>
    </p:spTree>
    <p:extLst>
      <p:ext uri="{BB962C8B-B14F-4D97-AF65-F5344CB8AC3E}">
        <p14:creationId xmlns:p14="http://schemas.microsoft.com/office/powerpoint/2010/main" val="137102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200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childTnLst>
                                </p:cTn>
                              </p:par>
                            </p:childTnLst>
                          </p:cTn>
                        </p:par>
                        <p:par>
                          <p:cTn id="9" fill="hold">
                            <p:stCondLst>
                              <p:cond delay="2500"/>
                            </p:stCondLst>
                            <p:childTnLst>
                              <p:par>
                                <p:cTn id="10" presetID="23" presetClass="entr" presetSubtype="16" fill="hold" nodeType="afterEffect">
                                  <p:stCondLst>
                                    <p:cond delay="2000"/>
                                  </p:stCondLst>
                                  <p:childTnLst>
                                    <p:set>
                                      <p:cBhvr>
                                        <p:cTn id="11" dur="1" fill="hold">
                                          <p:stCondLst>
                                            <p:cond delay="0"/>
                                          </p:stCondLst>
                                        </p:cTn>
                                        <p:tgtEl>
                                          <p:spTgt spid="37"/>
                                        </p:tgtEl>
                                        <p:attrNameLst>
                                          <p:attrName>style.visibility</p:attrName>
                                        </p:attrNameLst>
                                      </p:cBhvr>
                                      <p:to>
                                        <p:strVal val="visible"/>
                                      </p:to>
                                    </p:set>
                                    <p:anim calcmode="lin" valueType="num">
                                      <p:cBhvr>
                                        <p:cTn id="12" dur="500" fill="hold"/>
                                        <p:tgtEl>
                                          <p:spTgt spid="37"/>
                                        </p:tgtEl>
                                        <p:attrNameLst>
                                          <p:attrName>ppt_w</p:attrName>
                                        </p:attrNameLst>
                                      </p:cBhvr>
                                      <p:tavLst>
                                        <p:tav tm="0">
                                          <p:val>
                                            <p:fltVal val="0"/>
                                          </p:val>
                                        </p:tav>
                                        <p:tav tm="100000">
                                          <p:val>
                                            <p:strVal val="#ppt_w"/>
                                          </p:val>
                                        </p:tav>
                                      </p:tavLst>
                                    </p:anim>
                                    <p:anim calcmode="lin" valueType="num">
                                      <p:cBhvr>
                                        <p:cTn id="13" dur="500" fill="hold"/>
                                        <p:tgtEl>
                                          <p:spTgt spid="37"/>
                                        </p:tgtEl>
                                        <p:attrNameLst>
                                          <p:attrName>ppt_h</p:attrName>
                                        </p:attrNameLst>
                                      </p:cBhvr>
                                      <p:tavLst>
                                        <p:tav tm="0">
                                          <p:val>
                                            <p:fltVal val="0"/>
                                          </p:val>
                                        </p:tav>
                                        <p:tav tm="100000">
                                          <p:val>
                                            <p:strVal val="#ppt_h"/>
                                          </p:val>
                                        </p:tav>
                                      </p:tavLst>
                                    </p:anim>
                                  </p:childTnLst>
                                </p:cTn>
                              </p:par>
                            </p:childTnLst>
                          </p:cTn>
                        </p:par>
                        <p:par>
                          <p:cTn id="14" fill="hold">
                            <p:stCondLst>
                              <p:cond delay="5000"/>
                            </p:stCondLst>
                            <p:childTnLst>
                              <p:par>
                                <p:cTn id="15" presetID="1" presetClass="entr" presetSubtype="0" fill="hold" grpId="0" nodeType="afterEffect">
                                  <p:stCondLst>
                                    <p:cond delay="2000"/>
                                  </p:stCondLst>
                                  <p:iterate type="wd">
                                    <p:tmAbs val="300"/>
                                  </p:iterate>
                                  <p:childTnLst>
                                    <p:set>
                                      <p:cBhvr>
                                        <p:cTn id="16" dur="1" fill="hold">
                                          <p:stCondLst>
                                            <p:cond delay="299"/>
                                          </p:stCondLst>
                                        </p:cTn>
                                        <p:tgtEl>
                                          <p:spTgt spid="45"/>
                                        </p:tgtEl>
                                        <p:attrNameLst>
                                          <p:attrName>style.visibility</p:attrName>
                                        </p:attrNameLst>
                                      </p:cBhvr>
                                      <p:to>
                                        <p:strVal val="visible"/>
                                      </p:to>
                                    </p:set>
                                  </p:childTnLst>
                                </p:cTn>
                              </p:par>
                            </p:childTnLst>
                          </p:cTn>
                        </p:par>
                        <p:par>
                          <p:cTn id="17" fill="hold">
                            <p:stCondLst>
                              <p:cond delay="10600"/>
                            </p:stCondLst>
                            <p:childTnLst>
                              <p:par>
                                <p:cTn id="18" presetID="23" presetClass="entr" presetSubtype="16" fill="hold" nodeType="afterEffect">
                                  <p:stCondLst>
                                    <p:cond delay="2000"/>
                                  </p:stCondLst>
                                  <p:childTnLst>
                                    <p:set>
                                      <p:cBhvr>
                                        <p:cTn id="19" dur="1" fill="hold">
                                          <p:stCondLst>
                                            <p:cond delay="0"/>
                                          </p:stCondLst>
                                        </p:cTn>
                                        <p:tgtEl>
                                          <p:spTgt spid="46"/>
                                        </p:tgtEl>
                                        <p:attrNameLst>
                                          <p:attrName>style.visibility</p:attrName>
                                        </p:attrNameLst>
                                      </p:cBhvr>
                                      <p:to>
                                        <p:strVal val="visible"/>
                                      </p:to>
                                    </p:set>
                                    <p:anim calcmode="lin" valueType="num">
                                      <p:cBhvr>
                                        <p:cTn id="20" dur="500" fill="hold"/>
                                        <p:tgtEl>
                                          <p:spTgt spid="46"/>
                                        </p:tgtEl>
                                        <p:attrNameLst>
                                          <p:attrName>ppt_w</p:attrName>
                                        </p:attrNameLst>
                                      </p:cBhvr>
                                      <p:tavLst>
                                        <p:tav tm="0">
                                          <p:val>
                                            <p:fltVal val="0"/>
                                          </p:val>
                                        </p:tav>
                                        <p:tav tm="100000">
                                          <p:val>
                                            <p:strVal val="#ppt_w"/>
                                          </p:val>
                                        </p:tav>
                                      </p:tavLst>
                                    </p:anim>
                                    <p:anim calcmode="lin" valueType="num">
                                      <p:cBhvr>
                                        <p:cTn id="21" dur="500" fill="hold"/>
                                        <p:tgtEl>
                                          <p:spTgt spid="46"/>
                                        </p:tgtEl>
                                        <p:attrNameLst>
                                          <p:attrName>ppt_h</p:attrName>
                                        </p:attrNameLst>
                                      </p:cBhvr>
                                      <p:tavLst>
                                        <p:tav tm="0">
                                          <p:val>
                                            <p:fltVal val="0"/>
                                          </p:val>
                                        </p:tav>
                                        <p:tav tm="100000">
                                          <p:val>
                                            <p:strVal val="#ppt_h"/>
                                          </p:val>
                                        </p:tav>
                                      </p:tavLst>
                                    </p:anim>
                                  </p:childTnLst>
                                </p:cTn>
                              </p:par>
                            </p:childTnLst>
                          </p:cTn>
                        </p:par>
                        <p:par>
                          <p:cTn id="22" fill="hold">
                            <p:stCondLst>
                              <p:cond delay="13100"/>
                            </p:stCondLst>
                            <p:childTnLst>
                              <p:par>
                                <p:cTn id="23" presetID="23" presetClass="entr" presetSubtype="16" fill="hold" nodeType="afterEffect">
                                  <p:stCondLst>
                                    <p:cond delay="2000"/>
                                  </p:stCondLst>
                                  <p:childTnLst>
                                    <p:set>
                                      <p:cBhvr>
                                        <p:cTn id="24" dur="1" fill="hold">
                                          <p:stCondLst>
                                            <p:cond delay="0"/>
                                          </p:stCondLst>
                                        </p:cTn>
                                        <p:tgtEl>
                                          <p:spTgt spid="50"/>
                                        </p:tgtEl>
                                        <p:attrNameLst>
                                          <p:attrName>style.visibility</p:attrName>
                                        </p:attrNameLst>
                                      </p:cBhvr>
                                      <p:to>
                                        <p:strVal val="visible"/>
                                      </p:to>
                                    </p:set>
                                    <p:anim calcmode="lin" valueType="num">
                                      <p:cBhvr>
                                        <p:cTn id="25" dur="500" fill="hold"/>
                                        <p:tgtEl>
                                          <p:spTgt spid="50"/>
                                        </p:tgtEl>
                                        <p:attrNameLst>
                                          <p:attrName>ppt_w</p:attrName>
                                        </p:attrNameLst>
                                      </p:cBhvr>
                                      <p:tavLst>
                                        <p:tav tm="0">
                                          <p:val>
                                            <p:fltVal val="0"/>
                                          </p:val>
                                        </p:tav>
                                        <p:tav tm="100000">
                                          <p:val>
                                            <p:strVal val="#ppt_w"/>
                                          </p:val>
                                        </p:tav>
                                      </p:tavLst>
                                    </p:anim>
                                    <p:anim calcmode="lin" valueType="num">
                                      <p:cBhvr>
                                        <p:cTn id="26" dur="500" fill="hold"/>
                                        <p:tgtEl>
                                          <p:spTgt spid="50"/>
                                        </p:tgtEl>
                                        <p:attrNameLst>
                                          <p:attrName>ppt_h</p:attrName>
                                        </p:attrNameLst>
                                      </p:cBhvr>
                                      <p:tavLst>
                                        <p:tav tm="0">
                                          <p:val>
                                            <p:fltVal val="0"/>
                                          </p:val>
                                        </p:tav>
                                        <p:tav tm="100000">
                                          <p:val>
                                            <p:strVal val="#ppt_h"/>
                                          </p:val>
                                        </p:tav>
                                      </p:tavLst>
                                    </p:anim>
                                  </p:childTnLst>
                                </p:cTn>
                              </p:par>
                            </p:childTnLst>
                          </p:cTn>
                        </p:par>
                        <p:par>
                          <p:cTn id="27" fill="hold">
                            <p:stCondLst>
                              <p:cond delay="15600"/>
                            </p:stCondLst>
                            <p:childTnLst>
                              <p:par>
                                <p:cTn id="28" presetID="23" presetClass="entr" presetSubtype="16" fill="hold" grpId="0" nodeType="afterEffect">
                                  <p:stCondLst>
                                    <p:cond delay="2000"/>
                                  </p:stCondLst>
                                  <p:childTnLst>
                                    <p:set>
                                      <p:cBhvr>
                                        <p:cTn id="29" dur="1" fill="hold">
                                          <p:stCondLst>
                                            <p:cond delay="0"/>
                                          </p:stCondLst>
                                        </p:cTn>
                                        <p:tgtEl>
                                          <p:spTgt spid="55"/>
                                        </p:tgtEl>
                                        <p:attrNameLst>
                                          <p:attrName>style.visibility</p:attrName>
                                        </p:attrNameLst>
                                      </p:cBhvr>
                                      <p:to>
                                        <p:strVal val="visible"/>
                                      </p:to>
                                    </p:set>
                                    <p:anim calcmode="lin" valueType="num">
                                      <p:cBhvr>
                                        <p:cTn id="30" dur="500" fill="hold"/>
                                        <p:tgtEl>
                                          <p:spTgt spid="55"/>
                                        </p:tgtEl>
                                        <p:attrNameLst>
                                          <p:attrName>ppt_w</p:attrName>
                                        </p:attrNameLst>
                                      </p:cBhvr>
                                      <p:tavLst>
                                        <p:tav tm="0">
                                          <p:val>
                                            <p:fltVal val="0"/>
                                          </p:val>
                                        </p:tav>
                                        <p:tav tm="100000">
                                          <p:val>
                                            <p:strVal val="#ppt_w"/>
                                          </p:val>
                                        </p:tav>
                                      </p:tavLst>
                                    </p:anim>
                                    <p:anim calcmode="lin" valueType="num">
                                      <p:cBhvr>
                                        <p:cTn id="31" dur="500" fill="hold"/>
                                        <p:tgtEl>
                                          <p:spTgt spid="5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utoUpdateAnimBg="0"/>
      <p:bldP spid="5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321245" y="248704"/>
            <a:ext cx="11014674" cy="738664"/>
          </a:xfrm>
          <a:prstGeom prst="rect">
            <a:avLst/>
          </a:prstGeom>
        </p:spPr>
        <p:txBody>
          <a:bodyPr wrap="square">
            <a:spAutoFit/>
          </a:bodyPr>
          <a:lstStyle/>
          <a:p>
            <a:pPr marL="285750" indent="-285750">
              <a:buFont typeface="Wingdings" panose="05000000000000000000" pitchFamily="2" charset="2"/>
              <a:buChar char="§"/>
            </a:pPr>
            <a:r>
              <a:rPr lang="es-ES" sz="2400" dirty="0"/>
              <a:t>Calculo de la varianza:</a:t>
            </a:r>
          </a:p>
          <a:p>
            <a:endParaRPr lang="en-US" dirty="0"/>
          </a:p>
        </p:txBody>
      </p:sp>
      <p:sp>
        <p:nvSpPr>
          <p:cNvPr id="30" name="Rectángulo 29"/>
          <p:cNvSpPr/>
          <p:nvPr/>
        </p:nvSpPr>
        <p:spPr>
          <a:xfrm>
            <a:off x="533101" y="3084513"/>
            <a:ext cx="11014674" cy="4062651"/>
          </a:xfrm>
          <a:prstGeom prst="rect">
            <a:avLst/>
          </a:prstGeom>
        </p:spPr>
        <p:txBody>
          <a:bodyPr wrap="square">
            <a:spAutoFit/>
          </a:bodyPr>
          <a:lstStyle/>
          <a:p>
            <a:pPr marL="285750" indent="-285750">
              <a:buFont typeface="Wingdings" panose="05000000000000000000" pitchFamily="2" charset="2"/>
              <a:buChar char="§"/>
            </a:pPr>
            <a:r>
              <a:rPr lang="es-ES" sz="2400" dirty="0"/>
              <a:t>De </a:t>
            </a:r>
            <a:r>
              <a:rPr lang="es-ES_tradnl" altLang="es-CL" sz="2400" dirty="0"/>
              <a:t>El quinto rectángulo y el octavo rectángulo en un acto de rebeldía cambiaron su altura. El quinto rectángulo, ahora de color rojo, mide 10 centímetros, y el octavo rectángulo, de color azul, mide 6 centímetros?</a:t>
            </a:r>
          </a:p>
          <a:p>
            <a:pPr marL="285750" indent="-285750">
              <a:buFont typeface="Wingdings" panose="05000000000000000000" pitchFamily="2" charset="2"/>
              <a:buChar char="§"/>
            </a:pPr>
            <a:r>
              <a:rPr lang="es-ES_tradnl" altLang="es-CL" sz="2400" dirty="0"/>
              <a:t>¿Cuál es el nuevo promedio de estos 9 rectángulos?</a:t>
            </a:r>
          </a:p>
          <a:p>
            <a:pPr marL="285750" indent="-285750">
              <a:buFont typeface="Wingdings" panose="05000000000000000000" pitchFamily="2" charset="2"/>
              <a:buChar char="§"/>
            </a:pPr>
            <a:endParaRPr lang="es-ES_tradnl" altLang="es-CL" sz="2400" dirty="0"/>
          </a:p>
          <a:p>
            <a:pPr marL="285750" indent="-285750">
              <a:buFont typeface="Wingdings" panose="05000000000000000000" pitchFamily="2" charset="2"/>
              <a:buChar char="§"/>
            </a:pPr>
            <a:endParaRPr lang="es-ES_tradnl" altLang="es-CL" sz="2400" dirty="0"/>
          </a:p>
          <a:p>
            <a:pPr marL="285750" indent="-285750">
              <a:buFont typeface="Wingdings" panose="05000000000000000000" pitchFamily="2" charset="2"/>
              <a:buChar char="§"/>
            </a:pPr>
            <a:endParaRPr lang="es-ES_tradnl" altLang="es-CL" sz="2400" dirty="0"/>
          </a:p>
          <a:p>
            <a:pPr marL="285750" indent="-285750">
              <a:buFont typeface="Wingdings" panose="05000000000000000000" pitchFamily="2" charset="2"/>
              <a:buChar char="§"/>
            </a:pPr>
            <a:r>
              <a:rPr lang="es-ES_tradnl" altLang="es-CL" sz="2400" dirty="0">
                <a:latin typeface="Times New Roman" pitchFamily="18" charset="0"/>
              </a:rPr>
              <a:t>ha habido variación?</a:t>
            </a:r>
            <a:endParaRPr lang="es-ES" altLang="es-CL" sz="2400" dirty="0"/>
          </a:p>
          <a:p>
            <a:pPr marL="285750" indent="-285750">
              <a:buFont typeface="Wingdings" panose="05000000000000000000" pitchFamily="2" charset="2"/>
              <a:buChar char="§"/>
            </a:pPr>
            <a:endParaRPr lang="es-ES" altLang="es-CL" sz="2400" dirty="0"/>
          </a:p>
          <a:p>
            <a:endParaRPr lang="es-ES" sz="2400" dirty="0"/>
          </a:p>
          <a:p>
            <a:endParaRPr lang="en-US" dirty="0"/>
          </a:p>
        </p:txBody>
      </p:sp>
      <p:grpSp>
        <p:nvGrpSpPr>
          <p:cNvPr id="43" name="Group 15"/>
          <p:cNvGrpSpPr>
            <a:grpSpLocks/>
          </p:cNvGrpSpPr>
          <p:nvPr/>
        </p:nvGrpSpPr>
        <p:grpSpPr bwMode="auto">
          <a:xfrm>
            <a:off x="2495550" y="1484313"/>
            <a:ext cx="1447800" cy="1295400"/>
            <a:chOff x="576" y="1152"/>
            <a:chExt cx="912" cy="816"/>
          </a:xfrm>
        </p:grpSpPr>
        <p:sp>
          <p:nvSpPr>
            <p:cNvPr id="44" name="Line 16"/>
            <p:cNvSpPr>
              <a:spLocks noChangeShapeType="1"/>
            </p:cNvSpPr>
            <p:nvPr/>
          </p:nvSpPr>
          <p:spPr bwMode="auto">
            <a:xfrm>
              <a:off x="576" y="1152"/>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s-CL">
                <a:solidFill>
                  <a:srgbClr val="000000"/>
                </a:solidFill>
                <a:latin typeface="Arial" pitchFamily="34" charset="0"/>
                <a:cs typeface="Arial" pitchFamily="34" charset="0"/>
              </a:endParaRPr>
            </a:p>
          </p:txBody>
        </p:sp>
        <p:sp>
          <p:nvSpPr>
            <p:cNvPr id="56" name="Line 17"/>
            <p:cNvSpPr>
              <a:spLocks noChangeShapeType="1"/>
            </p:cNvSpPr>
            <p:nvPr/>
          </p:nvSpPr>
          <p:spPr bwMode="auto">
            <a:xfrm>
              <a:off x="576" y="1968"/>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s-CL">
                <a:solidFill>
                  <a:srgbClr val="000000"/>
                </a:solidFill>
                <a:latin typeface="Arial" pitchFamily="34" charset="0"/>
                <a:cs typeface="Arial" pitchFamily="34" charset="0"/>
              </a:endParaRPr>
            </a:p>
          </p:txBody>
        </p:sp>
        <p:sp>
          <p:nvSpPr>
            <p:cNvPr id="57" name="Line 18"/>
            <p:cNvSpPr>
              <a:spLocks noChangeShapeType="1"/>
            </p:cNvSpPr>
            <p:nvPr/>
          </p:nvSpPr>
          <p:spPr bwMode="auto">
            <a:xfrm flipV="1">
              <a:off x="1008" y="1152"/>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s-CL">
                <a:solidFill>
                  <a:srgbClr val="000000"/>
                </a:solidFill>
                <a:latin typeface="Arial" pitchFamily="34" charset="0"/>
                <a:cs typeface="Arial" pitchFamily="34" charset="0"/>
              </a:endParaRPr>
            </a:p>
          </p:txBody>
        </p:sp>
        <p:sp>
          <p:nvSpPr>
            <p:cNvPr id="58" name="Line 19"/>
            <p:cNvSpPr>
              <a:spLocks noChangeShapeType="1"/>
            </p:cNvSpPr>
            <p:nvPr/>
          </p:nvSpPr>
          <p:spPr bwMode="auto">
            <a:xfrm>
              <a:off x="1008" y="1632"/>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s-CL">
                <a:solidFill>
                  <a:srgbClr val="000000"/>
                </a:solidFill>
                <a:latin typeface="Arial" pitchFamily="34" charset="0"/>
                <a:cs typeface="Arial" pitchFamily="34" charset="0"/>
              </a:endParaRPr>
            </a:p>
          </p:txBody>
        </p:sp>
        <p:sp>
          <p:nvSpPr>
            <p:cNvPr id="59" name="Text Box 20"/>
            <p:cNvSpPr txBox="1">
              <a:spLocks noChangeArrowheads="1"/>
            </p:cNvSpPr>
            <p:nvPr/>
          </p:nvSpPr>
          <p:spPr bwMode="auto">
            <a:xfrm>
              <a:off x="864" y="1392"/>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s-ES_tradnl" altLang="es-CL" sz="2000">
                  <a:solidFill>
                    <a:srgbClr val="336600"/>
                  </a:solidFill>
                  <a:latin typeface="Times New Roman" pitchFamily="18" charset="0"/>
                </a:rPr>
                <a:t>8 cms.</a:t>
              </a:r>
              <a:endParaRPr lang="es-ES" altLang="es-CL" sz="2000">
                <a:solidFill>
                  <a:srgbClr val="336600"/>
                </a:solidFill>
                <a:latin typeface="Times New Roman" pitchFamily="18" charset="0"/>
              </a:endParaRPr>
            </a:p>
          </p:txBody>
        </p:sp>
      </p:grpSp>
      <p:grpSp>
        <p:nvGrpSpPr>
          <p:cNvPr id="60" name="Group 21"/>
          <p:cNvGrpSpPr>
            <a:grpSpLocks/>
          </p:cNvGrpSpPr>
          <p:nvPr/>
        </p:nvGrpSpPr>
        <p:grpSpPr bwMode="auto">
          <a:xfrm>
            <a:off x="4440238" y="765175"/>
            <a:ext cx="5334000" cy="1981200"/>
            <a:chOff x="1152" y="480"/>
            <a:chExt cx="3360" cy="1248"/>
          </a:xfrm>
        </p:grpSpPr>
        <p:sp>
          <p:nvSpPr>
            <p:cNvPr id="61" name="Rectangle 22"/>
            <p:cNvSpPr>
              <a:spLocks noChangeArrowheads="1"/>
            </p:cNvSpPr>
            <p:nvPr/>
          </p:nvSpPr>
          <p:spPr bwMode="auto">
            <a:xfrm>
              <a:off x="1152" y="91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62" name="Rectangle 23"/>
            <p:cNvSpPr>
              <a:spLocks noChangeArrowheads="1"/>
            </p:cNvSpPr>
            <p:nvPr/>
          </p:nvSpPr>
          <p:spPr bwMode="auto">
            <a:xfrm>
              <a:off x="1536" y="91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63" name="Rectangle 24"/>
            <p:cNvSpPr>
              <a:spLocks noChangeArrowheads="1"/>
            </p:cNvSpPr>
            <p:nvPr/>
          </p:nvSpPr>
          <p:spPr bwMode="auto">
            <a:xfrm>
              <a:off x="1920" y="91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64" name="Rectangle 25"/>
            <p:cNvSpPr>
              <a:spLocks noChangeArrowheads="1"/>
            </p:cNvSpPr>
            <p:nvPr/>
          </p:nvSpPr>
          <p:spPr bwMode="auto">
            <a:xfrm>
              <a:off x="2304" y="91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65" name="Rectangle 26"/>
            <p:cNvSpPr>
              <a:spLocks noChangeArrowheads="1"/>
            </p:cNvSpPr>
            <p:nvPr/>
          </p:nvSpPr>
          <p:spPr bwMode="auto">
            <a:xfrm>
              <a:off x="2688" y="720"/>
              <a:ext cx="240" cy="1008"/>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66" name="Rectangle 27"/>
            <p:cNvSpPr>
              <a:spLocks noChangeArrowheads="1"/>
            </p:cNvSpPr>
            <p:nvPr/>
          </p:nvSpPr>
          <p:spPr bwMode="auto">
            <a:xfrm>
              <a:off x="3072" y="91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67" name="Rectangle 28"/>
            <p:cNvSpPr>
              <a:spLocks noChangeArrowheads="1"/>
            </p:cNvSpPr>
            <p:nvPr/>
          </p:nvSpPr>
          <p:spPr bwMode="auto">
            <a:xfrm>
              <a:off x="3456" y="91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68" name="Rectangle 29"/>
            <p:cNvSpPr>
              <a:spLocks noChangeArrowheads="1"/>
            </p:cNvSpPr>
            <p:nvPr/>
          </p:nvSpPr>
          <p:spPr bwMode="auto">
            <a:xfrm>
              <a:off x="3840" y="1056"/>
              <a:ext cx="240" cy="672"/>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69" name="Rectangle 30"/>
            <p:cNvSpPr>
              <a:spLocks noChangeArrowheads="1"/>
            </p:cNvSpPr>
            <p:nvPr/>
          </p:nvSpPr>
          <p:spPr bwMode="auto">
            <a:xfrm>
              <a:off x="4272" y="912"/>
              <a:ext cx="2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s-CL" altLang="es-CL">
                <a:solidFill>
                  <a:srgbClr val="000000"/>
                </a:solidFill>
              </a:endParaRPr>
            </a:p>
          </p:txBody>
        </p:sp>
        <p:sp>
          <p:nvSpPr>
            <p:cNvPr id="70" name="Text Box 31"/>
            <p:cNvSpPr txBox="1">
              <a:spLocks noChangeArrowheads="1"/>
            </p:cNvSpPr>
            <p:nvPr/>
          </p:nvSpPr>
          <p:spPr bwMode="auto">
            <a:xfrm>
              <a:off x="2544" y="48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s-ES_tradnl" altLang="es-CL" sz="2000">
                  <a:solidFill>
                    <a:srgbClr val="336600"/>
                  </a:solidFill>
                  <a:latin typeface="Times New Roman" pitchFamily="18" charset="0"/>
                </a:rPr>
                <a:t>10 cms</a:t>
              </a:r>
              <a:endParaRPr lang="es-ES" altLang="es-CL" sz="2000">
                <a:solidFill>
                  <a:srgbClr val="336600"/>
                </a:solidFill>
                <a:latin typeface="Times New Roman" pitchFamily="18" charset="0"/>
              </a:endParaRPr>
            </a:p>
          </p:txBody>
        </p:sp>
        <p:sp>
          <p:nvSpPr>
            <p:cNvPr id="71" name="Text Box 32"/>
            <p:cNvSpPr txBox="1">
              <a:spLocks noChangeArrowheads="1"/>
            </p:cNvSpPr>
            <p:nvPr/>
          </p:nvSpPr>
          <p:spPr bwMode="auto">
            <a:xfrm>
              <a:off x="3744" y="816"/>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s-ES_tradnl" altLang="es-CL" sz="2000">
                  <a:solidFill>
                    <a:srgbClr val="336600"/>
                  </a:solidFill>
                  <a:latin typeface="Times New Roman" pitchFamily="18" charset="0"/>
                </a:rPr>
                <a:t>6 cms</a:t>
              </a:r>
              <a:endParaRPr lang="es-ES" altLang="es-CL" sz="2000">
                <a:solidFill>
                  <a:srgbClr val="336600"/>
                </a:solidFill>
                <a:latin typeface="Times New Roman" pitchFamily="18" charset="0"/>
              </a:endParaRPr>
            </a:p>
          </p:txBody>
        </p:sp>
      </p:grpSp>
      <p:grpSp>
        <p:nvGrpSpPr>
          <p:cNvPr id="83" name="Group 4"/>
          <p:cNvGrpSpPr>
            <a:grpSpLocks/>
          </p:cNvGrpSpPr>
          <p:nvPr/>
        </p:nvGrpSpPr>
        <p:grpSpPr bwMode="auto">
          <a:xfrm>
            <a:off x="1392747" y="4807625"/>
            <a:ext cx="3657600" cy="777875"/>
            <a:chOff x="336" y="3312"/>
            <a:chExt cx="2304" cy="490"/>
          </a:xfrm>
        </p:grpSpPr>
        <p:sp>
          <p:nvSpPr>
            <p:cNvPr id="84" name="Text Box 5"/>
            <p:cNvSpPr txBox="1">
              <a:spLocks noChangeArrowheads="1"/>
            </p:cNvSpPr>
            <p:nvPr/>
          </p:nvSpPr>
          <p:spPr bwMode="auto">
            <a:xfrm>
              <a:off x="336" y="3312"/>
              <a:ext cx="23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s-ES_tradnl" altLang="es-CL" sz="2000" b="1" dirty="0">
                  <a:solidFill>
                    <a:srgbClr val="0714B7"/>
                  </a:solidFill>
                  <a:latin typeface="Times New Roman" pitchFamily="18" charset="0"/>
                </a:rPr>
                <a:t>8 + 8 + 8 + 8 </a:t>
              </a:r>
              <a:r>
                <a:rPr lang="es-ES_tradnl" altLang="es-CL" sz="2000" b="1" dirty="0">
                  <a:solidFill>
                    <a:srgbClr val="336600"/>
                  </a:solidFill>
                  <a:latin typeface="Times New Roman" pitchFamily="18" charset="0"/>
                </a:rPr>
                <a:t>+ </a:t>
              </a:r>
              <a:r>
                <a:rPr lang="es-ES_tradnl" altLang="es-CL" sz="2000" b="1" dirty="0">
                  <a:solidFill>
                    <a:srgbClr val="FF0000"/>
                  </a:solidFill>
                  <a:latin typeface="Times New Roman" pitchFamily="18" charset="0"/>
                </a:rPr>
                <a:t>10 </a:t>
              </a:r>
              <a:r>
                <a:rPr lang="es-ES_tradnl" altLang="es-CL" sz="2000" b="1" dirty="0">
                  <a:solidFill>
                    <a:srgbClr val="336600"/>
                  </a:solidFill>
                  <a:latin typeface="Times New Roman" pitchFamily="18" charset="0"/>
                </a:rPr>
                <a:t>+ </a:t>
              </a:r>
              <a:r>
                <a:rPr lang="es-ES_tradnl" altLang="es-CL" sz="2000" b="1" dirty="0">
                  <a:solidFill>
                    <a:srgbClr val="0714B7"/>
                  </a:solidFill>
                  <a:latin typeface="Times New Roman" pitchFamily="18" charset="0"/>
                </a:rPr>
                <a:t>8 + 8 </a:t>
              </a:r>
              <a:r>
                <a:rPr lang="es-ES_tradnl" altLang="es-CL" sz="2000" b="1" dirty="0">
                  <a:solidFill>
                    <a:srgbClr val="E55D09"/>
                  </a:solidFill>
                  <a:latin typeface="Times New Roman" pitchFamily="18" charset="0"/>
                </a:rPr>
                <a:t>+ 6</a:t>
              </a:r>
              <a:r>
                <a:rPr lang="es-ES_tradnl" altLang="es-CL" sz="2000" b="1" dirty="0">
                  <a:solidFill>
                    <a:srgbClr val="336600"/>
                  </a:solidFill>
                  <a:latin typeface="Times New Roman" pitchFamily="18" charset="0"/>
                </a:rPr>
                <a:t> + </a:t>
              </a:r>
              <a:r>
                <a:rPr lang="es-ES_tradnl" altLang="es-CL" sz="2000" b="1" dirty="0">
                  <a:solidFill>
                    <a:srgbClr val="0714B7"/>
                  </a:solidFill>
                  <a:latin typeface="Times New Roman" pitchFamily="18" charset="0"/>
                </a:rPr>
                <a:t>8</a:t>
              </a:r>
              <a:endParaRPr lang="es-ES" altLang="es-CL" sz="2000" b="1" dirty="0">
                <a:solidFill>
                  <a:srgbClr val="0714B7"/>
                </a:solidFill>
                <a:latin typeface="Times New Roman" pitchFamily="18" charset="0"/>
              </a:endParaRPr>
            </a:p>
          </p:txBody>
        </p:sp>
        <p:sp>
          <p:nvSpPr>
            <p:cNvPr id="85" name="Line 6"/>
            <p:cNvSpPr>
              <a:spLocks noChangeShapeType="1"/>
            </p:cNvSpPr>
            <p:nvPr/>
          </p:nvSpPr>
          <p:spPr bwMode="auto">
            <a:xfrm>
              <a:off x="384" y="3552"/>
              <a:ext cx="22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s-CL">
                <a:solidFill>
                  <a:srgbClr val="000000"/>
                </a:solidFill>
                <a:latin typeface="Arial" pitchFamily="34" charset="0"/>
                <a:cs typeface="Arial" pitchFamily="34" charset="0"/>
              </a:endParaRPr>
            </a:p>
          </p:txBody>
        </p:sp>
        <p:sp>
          <p:nvSpPr>
            <p:cNvPr id="86" name="Text Box 7"/>
            <p:cNvSpPr txBox="1">
              <a:spLocks noChangeArrowheads="1"/>
            </p:cNvSpPr>
            <p:nvPr/>
          </p:nvSpPr>
          <p:spPr bwMode="auto">
            <a:xfrm>
              <a:off x="1392" y="3552"/>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s-ES_tradnl" altLang="es-CL" sz="2000" b="1">
                  <a:solidFill>
                    <a:srgbClr val="336600"/>
                  </a:solidFill>
                  <a:latin typeface="Times New Roman" pitchFamily="18" charset="0"/>
                </a:rPr>
                <a:t>9</a:t>
              </a:r>
              <a:endParaRPr lang="es-ES" altLang="es-CL" sz="2000" b="1">
                <a:solidFill>
                  <a:srgbClr val="336600"/>
                </a:solidFill>
                <a:latin typeface="Times New Roman" pitchFamily="18" charset="0"/>
              </a:endParaRPr>
            </a:p>
          </p:txBody>
        </p:sp>
      </p:grpSp>
      <p:grpSp>
        <p:nvGrpSpPr>
          <p:cNvPr id="87" name="Group 8"/>
          <p:cNvGrpSpPr>
            <a:grpSpLocks/>
          </p:cNvGrpSpPr>
          <p:nvPr/>
        </p:nvGrpSpPr>
        <p:grpSpPr bwMode="auto">
          <a:xfrm>
            <a:off x="5126547" y="4807624"/>
            <a:ext cx="762000" cy="762000"/>
            <a:chOff x="4032" y="3504"/>
            <a:chExt cx="480" cy="480"/>
          </a:xfrm>
        </p:grpSpPr>
        <p:sp>
          <p:nvSpPr>
            <p:cNvPr id="88" name="Text Box 9"/>
            <p:cNvSpPr txBox="1">
              <a:spLocks noChangeArrowheads="1"/>
            </p:cNvSpPr>
            <p:nvPr/>
          </p:nvSpPr>
          <p:spPr bwMode="auto">
            <a:xfrm>
              <a:off x="4032" y="3600"/>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s-ES_tradnl" altLang="es-CL" sz="2000" b="1">
                  <a:solidFill>
                    <a:srgbClr val="336600"/>
                  </a:solidFill>
                  <a:latin typeface="Times New Roman" pitchFamily="18" charset="0"/>
                </a:rPr>
                <a:t>=</a:t>
              </a:r>
              <a:endParaRPr lang="es-ES" altLang="es-CL" sz="2000" b="1">
                <a:solidFill>
                  <a:srgbClr val="336600"/>
                </a:solidFill>
                <a:latin typeface="Times New Roman" pitchFamily="18" charset="0"/>
              </a:endParaRPr>
            </a:p>
          </p:txBody>
        </p:sp>
        <p:sp>
          <p:nvSpPr>
            <p:cNvPr id="89" name="Text Box 10"/>
            <p:cNvSpPr txBox="1">
              <a:spLocks noChangeArrowheads="1"/>
            </p:cNvSpPr>
            <p:nvPr/>
          </p:nvSpPr>
          <p:spPr bwMode="auto">
            <a:xfrm>
              <a:off x="4176" y="3504"/>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s-ES_tradnl" altLang="es-CL" sz="2000" b="1">
                  <a:solidFill>
                    <a:srgbClr val="336600"/>
                  </a:solidFill>
                  <a:latin typeface="Times New Roman" pitchFamily="18" charset="0"/>
                </a:rPr>
                <a:t>72</a:t>
              </a:r>
              <a:endParaRPr lang="es-ES" altLang="es-CL" sz="2000" b="1">
                <a:solidFill>
                  <a:srgbClr val="336600"/>
                </a:solidFill>
                <a:latin typeface="Times New Roman" pitchFamily="18" charset="0"/>
              </a:endParaRPr>
            </a:p>
          </p:txBody>
        </p:sp>
        <p:sp>
          <p:nvSpPr>
            <p:cNvPr id="90" name="Line 11"/>
            <p:cNvSpPr>
              <a:spLocks noChangeShapeType="1"/>
            </p:cNvSpPr>
            <p:nvPr/>
          </p:nvSpPr>
          <p:spPr bwMode="auto">
            <a:xfrm>
              <a:off x="4224" y="3744"/>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s-CL">
                <a:solidFill>
                  <a:srgbClr val="000000"/>
                </a:solidFill>
                <a:latin typeface="Arial" pitchFamily="34" charset="0"/>
                <a:cs typeface="Arial" pitchFamily="34" charset="0"/>
              </a:endParaRPr>
            </a:p>
          </p:txBody>
        </p:sp>
        <p:sp>
          <p:nvSpPr>
            <p:cNvPr id="91" name="Text Box 12"/>
            <p:cNvSpPr txBox="1">
              <a:spLocks noChangeArrowheads="1"/>
            </p:cNvSpPr>
            <p:nvPr/>
          </p:nvSpPr>
          <p:spPr bwMode="auto">
            <a:xfrm>
              <a:off x="4224" y="3734"/>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s-ES_tradnl" altLang="es-CL" sz="2000" b="1">
                  <a:solidFill>
                    <a:srgbClr val="336600"/>
                  </a:solidFill>
                  <a:latin typeface="Times New Roman" pitchFamily="18" charset="0"/>
                </a:rPr>
                <a:t>9</a:t>
              </a:r>
              <a:endParaRPr lang="es-ES" altLang="es-CL" sz="2000" b="1">
                <a:solidFill>
                  <a:srgbClr val="336600"/>
                </a:solidFill>
                <a:latin typeface="Times New Roman" pitchFamily="18" charset="0"/>
              </a:endParaRPr>
            </a:p>
          </p:txBody>
        </p:sp>
      </p:grpSp>
      <p:sp>
        <p:nvSpPr>
          <p:cNvPr id="92" name="Text Box 13"/>
          <p:cNvSpPr txBox="1">
            <a:spLocks noChangeArrowheads="1"/>
          </p:cNvSpPr>
          <p:nvPr/>
        </p:nvSpPr>
        <p:spPr bwMode="auto">
          <a:xfrm>
            <a:off x="5812347" y="4960025"/>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s-ES_tradnl" altLang="es-CL" sz="2000" b="1">
                <a:solidFill>
                  <a:srgbClr val="336600"/>
                </a:solidFill>
                <a:latin typeface="Times New Roman" pitchFamily="18" charset="0"/>
              </a:rPr>
              <a:t>= 8</a:t>
            </a:r>
            <a:endParaRPr lang="es-ES" altLang="es-CL" sz="2000" b="1">
              <a:solidFill>
                <a:srgbClr val="336600"/>
              </a:solidFill>
              <a:latin typeface="Times New Roman" pitchFamily="18" charset="0"/>
            </a:endParaRPr>
          </a:p>
        </p:txBody>
      </p:sp>
    </p:spTree>
    <p:extLst>
      <p:ext uri="{BB962C8B-B14F-4D97-AF65-F5344CB8AC3E}">
        <p14:creationId xmlns:p14="http://schemas.microsoft.com/office/powerpoint/2010/main" val="3806215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2000"/>
                                  </p:stCondLst>
                                  <p:childTnLst>
                                    <p:set>
                                      <p:cBhvr>
                                        <p:cTn id="6" dur="1" fill="hold">
                                          <p:stCondLst>
                                            <p:cond delay="0"/>
                                          </p:stCondLst>
                                        </p:cTn>
                                        <p:tgtEl>
                                          <p:spTgt spid="60"/>
                                        </p:tgtEl>
                                        <p:attrNameLst>
                                          <p:attrName>style.visibility</p:attrName>
                                        </p:attrNameLst>
                                      </p:cBhvr>
                                      <p:to>
                                        <p:strVal val="visible"/>
                                      </p:to>
                                    </p:set>
                                    <p:anim calcmode="lin" valueType="num">
                                      <p:cBhvr>
                                        <p:cTn id="7" dur="500" fill="hold"/>
                                        <p:tgtEl>
                                          <p:spTgt spid="60"/>
                                        </p:tgtEl>
                                        <p:attrNameLst>
                                          <p:attrName>ppt_w</p:attrName>
                                        </p:attrNameLst>
                                      </p:cBhvr>
                                      <p:tavLst>
                                        <p:tav tm="0">
                                          <p:val>
                                            <p:fltVal val="0"/>
                                          </p:val>
                                        </p:tav>
                                        <p:tav tm="100000">
                                          <p:val>
                                            <p:strVal val="#ppt_w"/>
                                          </p:val>
                                        </p:tav>
                                      </p:tavLst>
                                    </p:anim>
                                    <p:anim calcmode="lin" valueType="num">
                                      <p:cBhvr>
                                        <p:cTn id="8" dur="500" fill="hold"/>
                                        <p:tgtEl>
                                          <p:spTgt spid="60"/>
                                        </p:tgtEl>
                                        <p:attrNameLst>
                                          <p:attrName>ppt_h</p:attrName>
                                        </p:attrNameLst>
                                      </p:cBhvr>
                                      <p:tavLst>
                                        <p:tav tm="0">
                                          <p:val>
                                            <p:fltVal val="0"/>
                                          </p:val>
                                        </p:tav>
                                        <p:tav tm="100000">
                                          <p:val>
                                            <p:strVal val="#ppt_h"/>
                                          </p:val>
                                        </p:tav>
                                      </p:tavLst>
                                    </p:anim>
                                  </p:childTnLst>
                                </p:cTn>
                              </p:par>
                            </p:childTnLst>
                          </p:cTn>
                        </p:par>
                        <p:par>
                          <p:cTn id="9" fill="hold">
                            <p:stCondLst>
                              <p:cond delay="2500"/>
                            </p:stCondLst>
                            <p:childTnLst>
                              <p:par>
                                <p:cTn id="10" presetID="23" presetClass="entr" presetSubtype="16" fill="hold" nodeType="afterEffect">
                                  <p:stCondLst>
                                    <p:cond delay="2000"/>
                                  </p:stCondLst>
                                  <p:childTnLst>
                                    <p:set>
                                      <p:cBhvr>
                                        <p:cTn id="11" dur="1" fill="hold">
                                          <p:stCondLst>
                                            <p:cond delay="0"/>
                                          </p:stCondLst>
                                        </p:cTn>
                                        <p:tgtEl>
                                          <p:spTgt spid="43"/>
                                        </p:tgtEl>
                                        <p:attrNameLst>
                                          <p:attrName>style.visibility</p:attrName>
                                        </p:attrNameLst>
                                      </p:cBhvr>
                                      <p:to>
                                        <p:strVal val="visible"/>
                                      </p:to>
                                    </p:set>
                                    <p:anim calcmode="lin" valueType="num">
                                      <p:cBhvr>
                                        <p:cTn id="12" dur="500" fill="hold"/>
                                        <p:tgtEl>
                                          <p:spTgt spid="43"/>
                                        </p:tgtEl>
                                        <p:attrNameLst>
                                          <p:attrName>ppt_w</p:attrName>
                                        </p:attrNameLst>
                                      </p:cBhvr>
                                      <p:tavLst>
                                        <p:tav tm="0">
                                          <p:val>
                                            <p:fltVal val="0"/>
                                          </p:val>
                                        </p:tav>
                                        <p:tav tm="100000">
                                          <p:val>
                                            <p:strVal val="#ppt_w"/>
                                          </p:val>
                                        </p:tav>
                                      </p:tavLst>
                                    </p:anim>
                                    <p:anim calcmode="lin" valueType="num">
                                      <p:cBhvr>
                                        <p:cTn id="13" dur="500" fill="hold"/>
                                        <p:tgtEl>
                                          <p:spTgt spid="43"/>
                                        </p:tgtEl>
                                        <p:attrNameLst>
                                          <p:attrName>ppt_h</p:attrName>
                                        </p:attrNameLst>
                                      </p:cBhvr>
                                      <p:tavLst>
                                        <p:tav tm="0">
                                          <p:val>
                                            <p:fltVal val="0"/>
                                          </p:val>
                                        </p:tav>
                                        <p:tav tm="100000">
                                          <p:val>
                                            <p:strVal val="#ppt_h"/>
                                          </p:val>
                                        </p:tav>
                                      </p:tavLst>
                                    </p:anim>
                                  </p:childTnLst>
                                </p:cTn>
                              </p:par>
                            </p:childTnLst>
                          </p:cTn>
                        </p:par>
                        <p:par>
                          <p:cTn id="14" fill="hold">
                            <p:stCondLst>
                              <p:cond delay="5000"/>
                            </p:stCondLst>
                            <p:childTnLst>
                              <p:par>
                                <p:cTn id="15" presetID="23" presetClass="entr" presetSubtype="16" fill="hold" nodeType="afterEffect">
                                  <p:stCondLst>
                                    <p:cond delay="2000"/>
                                  </p:stCondLst>
                                  <p:childTnLst>
                                    <p:set>
                                      <p:cBhvr>
                                        <p:cTn id="16" dur="1" fill="hold">
                                          <p:stCondLst>
                                            <p:cond delay="0"/>
                                          </p:stCondLst>
                                        </p:cTn>
                                        <p:tgtEl>
                                          <p:spTgt spid="83"/>
                                        </p:tgtEl>
                                        <p:attrNameLst>
                                          <p:attrName>style.visibility</p:attrName>
                                        </p:attrNameLst>
                                      </p:cBhvr>
                                      <p:to>
                                        <p:strVal val="visible"/>
                                      </p:to>
                                    </p:set>
                                    <p:anim calcmode="lin" valueType="num">
                                      <p:cBhvr>
                                        <p:cTn id="17" dur="500" fill="hold"/>
                                        <p:tgtEl>
                                          <p:spTgt spid="83"/>
                                        </p:tgtEl>
                                        <p:attrNameLst>
                                          <p:attrName>ppt_w</p:attrName>
                                        </p:attrNameLst>
                                      </p:cBhvr>
                                      <p:tavLst>
                                        <p:tav tm="0">
                                          <p:val>
                                            <p:fltVal val="0"/>
                                          </p:val>
                                        </p:tav>
                                        <p:tav tm="100000">
                                          <p:val>
                                            <p:strVal val="#ppt_w"/>
                                          </p:val>
                                        </p:tav>
                                      </p:tavLst>
                                    </p:anim>
                                    <p:anim calcmode="lin" valueType="num">
                                      <p:cBhvr>
                                        <p:cTn id="18" dur="500" fill="hold"/>
                                        <p:tgtEl>
                                          <p:spTgt spid="83"/>
                                        </p:tgtEl>
                                        <p:attrNameLst>
                                          <p:attrName>ppt_h</p:attrName>
                                        </p:attrNameLst>
                                      </p:cBhvr>
                                      <p:tavLst>
                                        <p:tav tm="0">
                                          <p:val>
                                            <p:fltVal val="0"/>
                                          </p:val>
                                        </p:tav>
                                        <p:tav tm="100000">
                                          <p:val>
                                            <p:strVal val="#ppt_h"/>
                                          </p:val>
                                        </p:tav>
                                      </p:tavLst>
                                    </p:anim>
                                  </p:childTnLst>
                                </p:cTn>
                              </p:par>
                            </p:childTnLst>
                          </p:cTn>
                        </p:par>
                        <p:par>
                          <p:cTn id="19" fill="hold">
                            <p:stCondLst>
                              <p:cond delay="7500"/>
                            </p:stCondLst>
                            <p:childTnLst>
                              <p:par>
                                <p:cTn id="20" presetID="23" presetClass="entr" presetSubtype="16" fill="hold" nodeType="afterEffect">
                                  <p:stCondLst>
                                    <p:cond delay="2000"/>
                                  </p:stCondLst>
                                  <p:childTnLst>
                                    <p:set>
                                      <p:cBhvr>
                                        <p:cTn id="21" dur="1" fill="hold">
                                          <p:stCondLst>
                                            <p:cond delay="0"/>
                                          </p:stCondLst>
                                        </p:cTn>
                                        <p:tgtEl>
                                          <p:spTgt spid="87"/>
                                        </p:tgtEl>
                                        <p:attrNameLst>
                                          <p:attrName>style.visibility</p:attrName>
                                        </p:attrNameLst>
                                      </p:cBhvr>
                                      <p:to>
                                        <p:strVal val="visible"/>
                                      </p:to>
                                    </p:set>
                                    <p:anim calcmode="lin" valueType="num">
                                      <p:cBhvr>
                                        <p:cTn id="22" dur="500" fill="hold"/>
                                        <p:tgtEl>
                                          <p:spTgt spid="87"/>
                                        </p:tgtEl>
                                        <p:attrNameLst>
                                          <p:attrName>ppt_w</p:attrName>
                                        </p:attrNameLst>
                                      </p:cBhvr>
                                      <p:tavLst>
                                        <p:tav tm="0">
                                          <p:val>
                                            <p:fltVal val="0"/>
                                          </p:val>
                                        </p:tav>
                                        <p:tav tm="100000">
                                          <p:val>
                                            <p:strVal val="#ppt_w"/>
                                          </p:val>
                                        </p:tav>
                                      </p:tavLst>
                                    </p:anim>
                                    <p:anim calcmode="lin" valueType="num">
                                      <p:cBhvr>
                                        <p:cTn id="23" dur="500" fill="hold"/>
                                        <p:tgtEl>
                                          <p:spTgt spid="87"/>
                                        </p:tgtEl>
                                        <p:attrNameLst>
                                          <p:attrName>ppt_h</p:attrName>
                                        </p:attrNameLst>
                                      </p:cBhvr>
                                      <p:tavLst>
                                        <p:tav tm="0">
                                          <p:val>
                                            <p:fltVal val="0"/>
                                          </p:val>
                                        </p:tav>
                                        <p:tav tm="100000">
                                          <p:val>
                                            <p:strVal val="#ppt_h"/>
                                          </p:val>
                                        </p:tav>
                                      </p:tavLst>
                                    </p:anim>
                                  </p:childTnLst>
                                </p:cTn>
                              </p:par>
                            </p:childTnLst>
                          </p:cTn>
                        </p:par>
                        <p:par>
                          <p:cTn id="24" fill="hold">
                            <p:stCondLst>
                              <p:cond delay="10000"/>
                            </p:stCondLst>
                            <p:childTnLst>
                              <p:par>
                                <p:cTn id="25" presetID="23" presetClass="entr" presetSubtype="16" fill="hold" grpId="0" nodeType="afterEffect">
                                  <p:stCondLst>
                                    <p:cond delay="2000"/>
                                  </p:stCondLst>
                                  <p:childTnLst>
                                    <p:set>
                                      <p:cBhvr>
                                        <p:cTn id="26" dur="1" fill="hold">
                                          <p:stCondLst>
                                            <p:cond delay="0"/>
                                          </p:stCondLst>
                                        </p:cTn>
                                        <p:tgtEl>
                                          <p:spTgt spid="92"/>
                                        </p:tgtEl>
                                        <p:attrNameLst>
                                          <p:attrName>style.visibility</p:attrName>
                                        </p:attrNameLst>
                                      </p:cBhvr>
                                      <p:to>
                                        <p:strVal val="visible"/>
                                      </p:to>
                                    </p:set>
                                    <p:anim calcmode="lin" valueType="num">
                                      <p:cBhvr>
                                        <p:cTn id="27" dur="500" fill="hold"/>
                                        <p:tgtEl>
                                          <p:spTgt spid="92"/>
                                        </p:tgtEl>
                                        <p:attrNameLst>
                                          <p:attrName>ppt_w</p:attrName>
                                        </p:attrNameLst>
                                      </p:cBhvr>
                                      <p:tavLst>
                                        <p:tav tm="0">
                                          <p:val>
                                            <p:fltVal val="0"/>
                                          </p:val>
                                        </p:tav>
                                        <p:tav tm="100000">
                                          <p:val>
                                            <p:strVal val="#ppt_w"/>
                                          </p:val>
                                        </p:tav>
                                      </p:tavLst>
                                    </p:anim>
                                    <p:anim calcmode="lin" valueType="num">
                                      <p:cBhvr>
                                        <p:cTn id="28" dur="500" fill="hold"/>
                                        <p:tgtEl>
                                          <p:spTgt spid="9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utoUpdateAnimBg="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1034</Words>
  <Application>Microsoft Office PowerPoint</Application>
  <PresentationFormat>Panorámica</PresentationFormat>
  <Paragraphs>192</Paragraphs>
  <Slides>16</Slides>
  <Notes>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16</vt:i4>
      </vt:variant>
    </vt:vector>
  </HeadingPairs>
  <TitlesOfParts>
    <vt:vector size="25" baseType="lpstr">
      <vt:lpstr>Arial</vt:lpstr>
      <vt:lpstr>Calibri</vt:lpstr>
      <vt:lpstr>Calibri Light</vt:lpstr>
      <vt:lpstr>Cambria Math</vt:lpstr>
      <vt:lpstr>Consolas</vt:lpstr>
      <vt:lpstr>Times New Roman</vt:lpstr>
      <vt:lpstr>Verdana</vt:lpstr>
      <vt:lpstr>Wingdings</vt:lpstr>
      <vt:lpstr>Tema de Office</vt:lpstr>
      <vt:lpstr>ALGORITMOS Y ESTRUCTURAS DE DATOS II</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User</cp:lastModifiedBy>
  <cp:revision>2</cp:revision>
  <dcterms:created xsi:type="dcterms:W3CDTF">2023-05-28T16:05:45Z</dcterms:created>
  <dcterms:modified xsi:type="dcterms:W3CDTF">2023-05-28T16:06:28Z</dcterms:modified>
</cp:coreProperties>
</file>