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7" d="100"/>
          <a:sy n="67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73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bg>
      <p:bgRef idx="1001">
        <a:schemeClr val="bg2"/>
      </p:bgRef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91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92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93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94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95" name="8 Subtítulo"/>
          <p:cNvSpPr>
            <a:spLocks noGrp="1"/>
          </p:cNvSpPr>
          <p:nvPr>
            <p:ph type="subTitle" idx="1" hasCustomPrompt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48596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59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598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99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00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01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02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603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1 Título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48661" name="2 Marcador de texto vertical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4866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6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66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2FADFE-3B8F-471C-ABF0-DBC7717ECBBC}" type="slidenum">
              <a:rPr lang="es-ES" smtClean="0"/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vertical y texto">
    <p:bg>
      <p:bgRef idx="1001">
        <a:schemeClr val="bg2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30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31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32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33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34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35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36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37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3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639" name="2 Marcador de texto vertical"/>
          <p:cNvSpPr>
            <a:spLocks noGrp="1"/>
          </p:cNvSpPr>
          <p:nvPr>
            <p:ph type="body" orient="vert" idx="1" hasCustomPrompt="1"/>
          </p:nvPr>
        </p:nvSpPr>
        <p:spPr>
          <a:xfrm>
            <a:off x="304800" y="304800"/>
            <a:ext cx="6553200" cy="5821366"/>
          </a:xfrm>
        </p:spPr>
        <p:txBody>
          <a:bodyPr vert="eaVert"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48640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41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64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4860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0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60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610" name="7 Marcador de contenido"/>
          <p:cNvSpPr>
            <a:spLocks noGrp="1"/>
          </p:cNvSpPr>
          <p:nvPr>
            <p:ph sz="quarter" idx="1" hasCustomPrompt="1"/>
          </p:nvPr>
        </p:nvSpPr>
        <p:spPr>
          <a:xfrm>
            <a:off x="301752" y="1527048"/>
            <a:ext cx="8503920" cy="4572000"/>
          </a:xfrm>
        </p:spPr>
        <p:txBody>
          <a:bodyPr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Encabezado de sección">
    <p:bg>
      <p:bgRef idx="1001">
        <a:schemeClr val="bg1"/>
      </p:bgRef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66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67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6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6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70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71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1048672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73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7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67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76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77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78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7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680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48682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83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684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685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86" name="9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48687" name="11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ción">
    <p:bg>
      <p:bgRef idx="1001">
        <a:schemeClr val="bg2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89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90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9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9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93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94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95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1048696" name="3 Marcador de texto"/>
          <p:cNvSpPr>
            <a:spLocks noGrp="1"/>
          </p:cNvSpPr>
          <p:nvPr>
            <p:ph type="body" sz="half" idx="3" hasCustomPrompt="1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104869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9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p>
            <a:endParaRPr lang="es-ES" dirty="0"/>
          </a:p>
        </p:txBody>
      </p:sp>
      <p:sp>
        <p:nvSpPr>
          <p:cNvPr id="1048699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00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01" name="23 Marcador de contenido"/>
          <p:cNvSpPr>
            <a:spLocks noGrp="1"/>
          </p:cNvSpPr>
          <p:nvPr>
            <p:ph sz="quarter" idx="2" hasCustomPrompt="1"/>
          </p:nvPr>
        </p:nvSpPr>
        <p:spPr>
          <a:xfrm>
            <a:off x="301752" y="2471383"/>
            <a:ext cx="4041648" cy="3818404"/>
          </a:xfrm>
        </p:spPr>
        <p:txBody>
          <a:bodyPr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48702" name="25 Marcador de contenido"/>
          <p:cNvSpPr>
            <a:spLocks noGrp="1"/>
          </p:cNvSpPr>
          <p:nvPr>
            <p:ph sz="quarter" idx="4" hasCustomPrompt="1"/>
          </p:nvPr>
        </p:nvSpPr>
        <p:spPr>
          <a:xfrm>
            <a:off x="4800600" y="2471383"/>
            <a:ext cx="4038600" cy="3822192"/>
          </a:xfrm>
        </p:spPr>
        <p:txBody>
          <a:bodyPr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48703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704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705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/>
          </a:lstStyle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706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1 Título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48626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27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62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p>
            <a:fld id="{132FADFE-3B8F-471C-ABF0-DBC7717ECBBC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n blanco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0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09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10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11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12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1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71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ES" dirty="0"/>
          </a:p>
        </p:txBody>
      </p:sp>
      <p:sp>
        <p:nvSpPr>
          <p:cNvPr id="1048715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ido con título"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17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19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20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21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72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48723" name="2 Marcador de texto"/>
          <p:cNvSpPr>
            <a:spLocks noGrp="1"/>
          </p:cNvSpPr>
          <p:nvPr>
            <p:ph type="body" idx="2" hasCustomPrompt="1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1048724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25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26" name="19 Marcador de contenido"/>
          <p:cNvSpPr>
            <a:spLocks noGrp="1"/>
          </p:cNvSpPr>
          <p:nvPr>
            <p:ph sz="quarter" idx="1" hasCustomPrompt="1"/>
          </p:nvPr>
        </p:nvSpPr>
        <p:spPr>
          <a:xfrm>
            <a:off x="3124200" y="685800"/>
            <a:ext cx="5638800" cy="5410200"/>
          </a:xfrm>
        </p:spPr>
        <p:txBody>
          <a:bodyPr/>
          <a:p>
            <a:pPr lvl="0" eaLnBrk="1" latinLnBrk="0" hangingPunct="1"/>
            <a:r>
              <a:rPr lang="es-ES" smtClean="0"/>
              <a:t>Haga clic para modificar el estilo de texto del patrón</a:t>
            </a:r>
            <a:endParaRPr lang="es-ES" smtClean="0"/>
          </a:p>
          <a:p>
            <a:pPr lvl="1" eaLnBrk="1" latinLnBrk="0" hangingPunct="1"/>
            <a:r>
              <a:rPr lang="es-ES" smtClean="0"/>
              <a:t>Segundo nivel</a:t>
            </a:r>
            <a:endParaRPr lang="es-ES" smtClean="0"/>
          </a:p>
          <a:p>
            <a:pPr lvl="2" eaLnBrk="1" latinLnBrk="0" hangingPunct="1"/>
            <a:r>
              <a:rPr lang="es-ES" smtClean="0"/>
              <a:t>Tercer nivel</a:t>
            </a:r>
            <a:endParaRPr lang="es-ES" smtClean="0"/>
          </a:p>
          <a:p>
            <a:pPr lvl="3" eaLnBrk="1" latinLnBrk="0" hangingPunct="1"/>
            <a:r>
              <a:rPr lang="es-ES" smtClean="0"/>
              <a:t>Cuarto nivel</a:t>
            </a:r>
            <a:endParaRPr lang="es-ES" smtClean="0"/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48727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728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729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730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73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732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n con título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44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45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46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47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48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49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50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51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52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653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654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48655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1048656" name="3 Marcador de texto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</p:txBody>
      </p:sp>
      <p:sp>
        <p:nvSpPr>
          <p:cNvPr id="1048657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658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659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77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7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7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80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81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</a:fld>
            <a:endParaRPr lang="es-ES" dirty="0"/>
          </a:p>
        </p:txBody>
      </p:sp>
      <p:sp>
        <p:nvSpPr>
          <p:cNvPr id="1048582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48583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84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p>
            <a:endParaRPr kumimoji="0" lang="en-US" dirty="0"/>
          </a:p>
        </p:txBody>
      </p:sp>
      <p:sp>
        <p:nvSpPr>
          <p:cNvPr id="1048585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586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latinLnBrk="0" hangingPunct="1"/>
            <a:endParaRPr kumimoji="0" lang="en-US" dirty="0"/>
          </a:p>
        </p:txBody>
      </p:sp>
      <p:sp>
        <p:nvSpPr>
          <p:cNvPr id="104858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</a:fld>
            <a:endParaRPr lang="es-ES" dirty="0"/>
          </a:p>
        </p:txBody>
      </p:sp>
      <p:sp>
        <p:nvSpPr>
          <p:cNvPr id="1048588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048589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  <a:endParaRPr kumimoji="0" lang="es-ES" smtClean="0"/>
          </a:p>
          <a:p>
            <a:pPr lvl="1" eaLnBrk="1" latinLnBrk="0" hangingPunct="1"/>
            <a:r>
              <a:rPr kumimoji="0" lang="es-ES" smtClean="0"/>
              <a:t>Segundo nivel</a:t>
            </a:r>
            <a:endParaRPr kumimoji="0" lang="es-ES" smtClean="0"/>
          </a:p>
          <a:p>
            <a:pPr lvl="2" eaLnBrk="1" latinLnBrk="0" hangingPunct="1"/>
            <a:r>
              <a:rPr kumimoji="0" lang="es-ES" smtClean="0"/>
              <a:t>Tercer nivel</a:t>
            </a:r>
            <a:endParaRPr kumimoji="0" lang="es-ES" smtClean="0"/>
          </a:p>
          <a:p>
            <a:pPr lvl="3" eaLnBrk="1" latinLnBrk="0" hangingPunct="1"/>
            <a:r>
              <a:rPr kumimoji="0" lang="es-ES" smtClean="0"/>
              <a:t>Cuarto nivel</a:t>
            </a:r>
            <a:endParaRPr kumimoji="0" lang="es-ES" smtClean="0"/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 panose="05000000000000000000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 panose="05020102010507070707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 panose="05000000000000000000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2 Subtítulo"/>
          <p:cNvSpPr>
            <a:spLocks noGrp="1"/>
          </p:cNvSpPr>
          <p:nvPr>
            <p:ph type="subTitle" idx="1"/>
          </p:nvPr>
        </p:nvSpPr>
        <p:spPr>
          <a:xfrm>
            <a:off x="307504" y="908720"/>
            <a:ext cx="8528992" cy="5760640"/>
          </a:xfrm>
        </p:spPr>
        <p:txBody>
          <a:bodyPr>
            <a:normAutofit/>
          </a:bodyPr>
          <a:p>
            <a:r>
              <a:rPr lang="es-CO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Factores pronóstico de mortalidad en pacientes con neumonía grave por Covid 19 </a:t>
            </a:r>
            <a:endParaRPr lang="es-CO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s-CO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Dr. Ricardo Luis López Mayo. Residente de </a:t>
            </a:r>
            <a:r>
              <a:rPr lang="es-CO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tercer año </a:t>
            </a:r>
            <a:r>
              <a:rPr lang="es-CO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Medicina Intensiva y </a:t>
            </a:r>
            <a:r>
              <a:rPr lang="es-CO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Emergencias.    </a:t>
            </a:r>
            <a:endParaRPr lang="es-CO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CO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CO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</a:t>
            </a:r>
            <a:r>
              <a:rPr lang="es-CO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Dr. Cesar Hernández Bonilla. Especialista de </a:t>
            </a:r>
            <a:r>
              <a:rPr lang="es-CO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Primer </a:t>
            </a:r>
            <a:r>
              <a:rPr lang="es-CO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CO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rado </a:t>
            </a:r>
            <a:r>
              <a:rPr lang="es-CO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Medicina Intensiva y Emergencias</a:t>
            </a:r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/>
          </a:p>
        </p:txBody>
      </p:sp>
      <p:sp>
        <p:nvSpPr>
          <p:cNvPr id="1048605" name="1 Título"/>
          <p:cNvSpPr>
            <a:spLocks noGrp="1"/>
          </p:cNvSpPr>
          <p:nvPr>
            <p:ph type="ctrTitle"/>
          </p:nvPr>
        </p:nvSpPr>
        <p:spPr>
          <a:xfrm>
            <a:off x="251520" y="332657"/>
            <a:ext cx="8784976" cy="1440159"/>
          </a:xfrm>
        </p:spPr>
        <p:txBody>
          <a:bodyPr>
            <a:noAutofit/>
          </a:bodyPr>
          <a:p>
            <a:r>
              <a:rPr lang="es-CO" sz="2400" b="1" dirty="0" smtClean="0"/>
              <a:t> 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75856" y="2528298"/>
            <a:ext cx="2736304" cy="1692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1 Título"/>
          <p:cNvSpPr>
            <a:spLocks noGrp="1"/>
          </p:cNvSpPr>
          <p:nvPr>
            <p:ph type="title"/>
          </p:nvPr>
        </p:nvSpPr>
        <p:spPr>
          <a:xfrm>
            <a:off x="827584" y="0"/>
            <a:ext cx="7272808" cy="2204864"/>
          </a:xfrm>
        </p:spPr>
        <p:txBody>
          <a:bodyPr>
            <a:noAutofit/>
          </a:bodyPr>
          <a:p>
            <a:r>
              <a:rPr lang="es-CO" sz="3600" b="1" dirty="0"/>
              <a:t>Problema Científico</a:t>
            </a:r>
            <a:br>
              <a:rPr lang="es-CO" sz="3600" b="1" u="sng" dirty="0"/>
            </a:br>
            <a:b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2" name="2 Marcador de contenido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8640960" cy="4752528"/>
          </a:xfrm>
        </p:spPr>
        <p:txBody>
          <a:bodyPr>
            <a:normAutofit/>
          </a:bodyPr>
          <a:p>
            <a:pPr marL="0" indent="0" algn="just">
              <a:buNone/>
            </a:pP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¿Cuáles son los factores pronóstico de mortalidad en los pacientes ingresados con Neumonía Grave por Covid 19 en la Unidad de Cuidados Intensivos?</a:t>
            </a:r>
            <a:endParaRPr lang="es-CO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s-MX" dirty="0" smtClean="0"/>
              <a:t>Hipótesis</a:t>
            </a:r>
            <a:endParaRPr lang="es-ES" dirty="0"/>
          </a:p>
        </p:txBody>
      </p:sp>
      <p:sp>
        <p:nvSpPr>
          <p:cNvPr id="1048614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s-MX" dirty="0" smtClean="0"/>
              <a:t>Existen distintos factores que predicen mortalidad en los pacientes con Neumonía Grave por Covid 19 en la Unidad de Cuidados Intensivos. 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84176"/>
          </a:xfrm>
        </p:spPr>
        <p:txBody>
          <a:bodyPr>
            <a:normAutofit/>
          </a:bodyPr>
          <a:p>
            <a:r>
              <a:rPr lang="es-CO" sz="3600" b="1" dirty="0" smtClean="0"/>
              <a:t>Objetivo</a:t>
            </a:r>
            <a:br>
              <a:rPr lang="es-CO" dirty="0"/>
            </a:br>
            <a:endParaRPr lang="es-CO" dirty="0"/>
          </a:p>
        </p:txBody>
      </p:sp>
      <p:sp>
        <p:nvSpPr>
          <p:cNvPr id="1048616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p>
            <a:pPr marL="0" indent="0" algn="just">
              <a:buNone/>
            </a:pPr>
            <a:endParaRPr lang="es-CO" b="1" dirty="0" smtClean="0"/>
          </a:p>
          <a:p>
            <a:pPr marL="457200" lvl="1" indent="0" algn="just">
              <a:buNone/>
            </a:pPr>
            <a:r>
              <a:rPr lang="es-CO" b="1" dirty="0" smtClean="0"/>
              <a:t>Objetivo </a:t>
            </a:r>
            <a:r>
              <a:rPr lang="es-CO" b="1" dirty="0"/>
              <a:t>general</a:t>
            </a:r>
            <a:r>
              <a:rPr lang="es-CO" dirty="0"/>
              <a:t>: </a:t>
            </a:r>
            <a:r>
              <a:rPr lang="es-CO" dirty="0" smtClean="0"/>
              <a:t>Determinar los factores </a:t>
            </a:r>
            <a:r>
              <a:rPr lang="es-CO" dirty="0"/>
              <a:t>pronóstico </a:t>
            </a:r>
            <a:r>
              <a:rPr lang="es-CO" dirty="0" smtClean="0"/>
              <a:t>de mortalidad en pacientes con Neumonía grave por Covid 19 ingresados en </a:t>
            </a:r>
            <a:r>
              <a:rPr lang="es-CO" dirty="0"/>
              <a:t>la Unidad de Cuidados </a:t>
            </a:r>
            <a:r>
              <a:rPr lang="es-CO" dirty="0" smtClean="0"/>
              <a:t>Intensivos.</a:t>
            </a: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84176"/>
          </a:xfrm>
        </p:spPr>
        <p:txBody>
          <a:bodyPr>
            <a:normAutofit/>
          </a:bodyPr>
          <a:p>
            <a:r>
              <a:rPr lang="es-CO" sz="3600" b="1" dirty="0" smtClean="0"/>
              <a:t>Diseño Metodológico</a:t>
            </a:r>
            <a:br>
              <a:rPr lang="es-CO" sz="3600" dirty="0"/>
            </a:br>
            <a:endParaRPr lang="es-CO" dirty="0"/>
          </a:p>
        </p:txBody>
      </p:sp>
      <p:sp>
        <p:nvSpPr>
          <p:cNvPr id="1048618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p>
            <a:pPr marL="0" indent="0" algn="just">
              <a:buNone/>
            </a:pPr>
            <a:endParaRPr lang="es-CO" b="1" u="sng" dirty="0"/>
          </a:p>
          <a:p>
            <a:pPr marL="0" indent="0" algn="just">
              <a:buNone/>
            </a:pPr>
            <a:r>
              <a:rPr lang="es-CO" dirty="0"/>
              <a:t>Se </a:t>
            </a:r>
            <a:r>
              <a:rPr lang="es-CO" dirty="0" smtClean="0"/>
              <a:t>realizó </a:t>
            </a:r>
            <a:r>
              <a:rPr lang="es-CO" dirty="0"/>
              <a:t>una investigación </a:t>
            </a:r>
            <a:r>
              <a:rPr lang="es-CO" b="1" dirty="0" smtClean="0"/>
              <a:t>analítica transversal</a:t>
            </a:r>
            <a:r>
              <a:rPr lang="es-CO" dirty="0" smtClean="0"/>
              <a:t>, </a:t>
            </a:r>
            <a:r>
              <a:rPr lang="es-CO" dirty="0"/>
              <a:t>en la Unidad de Cuidados Intensivos del Hospital Militar Comandante Manuel Fajardo </a:t>
            </a:r>
            <a:r>
              <a:rPr lang="es-CO" dirty="0" smtClean="0"/>
              <a:t>Rivero, desde  enero 2023 a noviembre 2025</a:t>
            </a:r>
            <a:r>
              <a:rPr lang="es-CO" dirty="0"/>
              <a:t>. </a:t>
            </a:r>
            <a:endParaRPr lang="es-CO" dirty="0" smtClean="0"/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El estudio fue realizado en toda la población constituida por los pacientes ingresados en la UCI con diagnóstico de Neumonía Grave por Covid 19 en el año 2021.</a:t>
            </a: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Autofit/>
          </a:bodyPr>
          <a:p>
            <a:r>
              <a:rPr lang="es-CO" sz="3200" b="1"/>
              <a:t>Diseño Metodológico</a:t>
            </a:r>
            <a:endParaRPr lang="es-CO" sz="3200" dirty="0"/>
          </a:p>
        </p:txBody>
      </p:sp>
      <p:sp>
        <p:nvSpPr>
          <p:cNvPr id="1048620" name="2 Marcador de contenido"/>
          <p:cNvSpPr>
            <a:spLocks noGrp="1"/>
          </p:cNvSpPr>
          <p:nvPr>
            <p:ph sz="quarter" idx="1"/>
          </p:nvPr>
        </p:nvSpPr>
        <p:spPr>
          <a:xfrm>
            <a:off x="107504" y="908720"/>
            <a:ext cx="8856984" cy="5688632"/>
          </a:xfrm>
        </p:spPr>
        <p:txBody>
          <a:bodyPr/>
          <a:p>
            <a:pPr marL="0" indent="0" algn="just">
              <a:buNone/>
            </a:pPr>
            <a:endParaRPr lang="es-CO" b="1" dirty="0" smtClean="0"/>
          </a:p>
          <a:p>
            <a:pPr marL="0" indent="0" algn="just">
              <a:buNone/>
            </a:pPr>
            <a:r>
              <a:rPr lang="es-CO" dirty="0" smtClean="0"/>
              <a:t>La </a:t>
            </a:r>
            <a:r>
              <a:rPr lang="es-CO" dirty="0"/>
              <a:t>información </a:t>
            </a:r>
            <a:r>
              <a:rPr lang="es-CO" dirty="0" smtClean="0"/>
              <a:t>fue </a:t>
            </a:r>
            <a:r>
              <a:rPr lang="es-CO" dirty="0"/>
              <a:t>recogida a través </a:t>
            </a:r>
            <a:r>
              <a:rPr lang="es-CO" dirty="0" smtClean="0"/>
              <a:t>del método empírico siguiente:</a:t>
            </a:r>
            <a:endParaRPr lang="es-CO" dirty="0"/>
          </a:p>
          <a:p>
            <a:pPr lvl="0" algn="just"/>
            <a:r>
              <a:rPr lang="es-CO" sz="2800" dirty="0"/>
              <a:t>Análisis documental </a:t>
            </a:r>
            <a:r>
              <a:rPr lang="es-CO" sz="2800" dirty="0" smtClean="0"/>
              <a:t>de </a:t>
            </a:r>
            <a:r>
              <a:rPr lang="es-CO" sz="2800" dirty="0"/>
              <a:t>las Historias Clínicas para la recogida del dato primario. </a:t>
            </a:r>
            <a:endParaRPr lang="es-CO" sz="2800" dirty="0"/>
          </a:p>
          <a:p>
            <a:pPr marL="0" indent="0" algn="just">
              <a:buNone/>
            </a:pPr>
            <a:endParaRPr lang="es-CO" b="1" dirty="0" smtClean="0"/>
          </a:p>
          <a:p>
            <a:pPr algn="just"/>
            <a:r>
              <a:rPr lang="es-CO" sz="2800" dirty="0" smtClean="0"/>
              <a:t>Se trabajó </a:t>
            </a:r>
            <a:r>
              <a:rPr lang="es-CO" sz="2800" dirty="0"/>
              <a:t>con los métodos de la estadística descriptiva e inferencial que </a:t>
            </a:r>
            <a:r>
              <a:rPr lang="es-CO" sz="2800" dirty="0" smtClean="0"/>
              <a:t>darán respuesta </a:t>
            </a:r>
            <a:r>
              <a:rPr lang="es-CO" sz="2800" dirty="0"/>
              <a:t>a los objetivos de la investigación</a:t>
            </a:r>
            <a:r>
              <a:rPr lang="es-CO" dirty="0"/>
              <a:t>.</a:t>
            </a:r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>
            <a:noAutofit/>
          </a:bodyPr>
          <a:p>
            <a:r>
              <a:rPr lang="es-CO" sz="3200" b="1" dirty="0" smtClean="0"/>
              <a:t>Variables evaluadas</a:t>
            </a:r>
            <a:br>
              <a:rPr lang="es-CO" sz="2800" dirty="0"/>
            </a:br>
            <a:endParaRPr lang="es-CO" sz="2800" dirty="0"/>
          </a:p>
        </p:txBody>
      </p:sp>
      <p:sp>
        <p:nvSpPr>
          <p:cNvPr id="1048622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4608512" cy="4968552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s-CO" sz="2800" b="1" dirty="0" smtClean="0"/>
              <a:t>   Independientes</a:t>
            </a:r>
            <a:endParaRPr lang="es-CO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 Edad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 Sexo  </a:t>
            </a:r>
            <a:endParaRPr lang="es-CO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 </a:t>
            </a:r>
            <a:r>
              <a:rPr lang="es-CO" sz="2000" dirty="0" smtClean="0"/>
              <a:t>Días de retraso en recibir atención médica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/>
              <a:t>Antecedentes patológicos </a:t>
            </a:r>
            <a:r>
              <a:rPr lang="es-CO" sz="2000" dirty="0" smtClean="0"/>
              <a:t>personales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APACHE II al ingreso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PO2/FiO2 al ingreso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Marcadores inflamatorios al ingreso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Índice neutrófilos linfocitos  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Necesidad de fármacos vasoactivos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Días con Ventilación Artificial Mecánica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O" sz="2000" dirty="0" smtClean="0"/>
              <a:t> Complicaciones </a:t>
            </a:r>
            <a:endParaRPr lang="es-CO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s-CO" sz="2000" dirty="0" smtClean="0"/>
          </a:p>
        </p:txBody>
      </p:sp>
      <p:sp>
        <p:nvSpPr>
          <p:cNvPr id="1048623" name="CuadroTexto 4"/>
          <p:cNvSpPr txBox="1"/>
          <p:nvPr/>
        </p:nvSpPr>
        <p:spPr>
          <a:xfrm>
            <a:off x="4788024" y="1484784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MX" sz="2800" b="1" dirty="0" smtClean="0"/>
              <a:t>Dependiente</a:t>
            </a:r>
            <a:endParaRPr lang="es-MX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smtClean="0"/>
              <a:t>Estado al egreso </a:t>
            </a:r>
            <a:endParaRPr lang="es-E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s-CO" sz="3600" b="1" dirty="0"/>
              <a:t>Cronograma de actividades:</a:t>
            </a:r>
            <a:endParaRPr lang="es-CO" sz="3600" b="1" dirty="0"/>
          </a:p>
        </p:txBody>
      </p:sp>
      <p:graphicFrame>
        <p:nvGraphicFramePr>
          <p:cNvPr id="4194304" name="3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971600" y="1700807"/>
          <a:ext cx="7344816" cy="4352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1"/>
                <a:gridCol w="2573739"/>
                <a:gridCol w="2034774"/>
                <a:gridCol w="1728192"/>
              </a:tblGrid>
              <a:tr h="298307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Número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Actividad o Tarea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Fecha de inicio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Fecha de terminación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</a:tr>
              <a:tr h="508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1</a:t>
                      </a:r>
                      <a:endParaRPr lang="es-CO" sz="1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Revisión Bibliográfica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Febrero 2023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Noviembre</a:t>
                      </a:r>
                      <a:r>
                        <a:rPr lang="es-CO" sz="1400" baseline="0" dirty="0" smtClean="0">
                          <a:effectLst/>
                        </a:rPr>
                        <a:t> </a:t>
                      </a:r>
                      <a:r>
                        <a:rPr lang="es-CO" sz="1400" dirty="0" smtClean="0">
                          <a:effectLst/>
                        </a:rPr>
                        <a:t>2025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</a:tr>
              <a:tr h="849877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2</a:t>
                      </a:r>
                      <a:endParaRPr lang="es-CO" sz="1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Elaboración y entrega del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proyecto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Marzo 2023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Julio 2023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</a:tr>
              <a:tr h="50800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u="sng" dirty="0">
                          <a:effectLst/>
                        </a:rPr>
                        <a:t>3</a:t>
                      </a:r>
                      <a:endParaRPr lang="es-CO" sz="1000" u="sng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u="sng" dirty="0">
                          <a:effectLst/>
                        </a:rPr>
                        <a:t>Recogida del dato primario</a:t>
                      </a:r>
                      <a:endParaRPr lang="es-CO" sz="1100" u="sng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Julio 2023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Diciembre </a:t>
                      </a:r>
                      <a:r>
                        <a:rPr lang="es-CO" sz="1400" dirty="0" smtClean="0">
                          <a:effectLst/>
                        </a:rPr>
                        <a:t>2024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</a:tr>
              <a:tr h="776312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4</a:t>
                      </a:r>
                      <a:endParaRPr lang="es-CO" sz="1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Procesamiento, análisis y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discusión de los resultados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Enero 2025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Abril </a:t>
                      </a:r>
                      <a:r>
                        <a:rPr lang="es-CO" sz="1400" dirty="0">
                          <a:effectLst/>
                        </a:rPr>
                        <a:t>2025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</a:tr>
              <a:tr h="7200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5</a:t>
                      </a:r>
                      <a:endParaRPr lang="es-CO" sz="10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Elaboración y entrega del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informe final</a:t>
                      </a:r>
                      <a:endParaRPr lang="es-CO" sz="11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Mayo</a:t>
                      </a:r>
                      <a:r>
                        <a:rPr lang="es-CO" sz="1400" baseline="0" dirty="0" smtClean="0">
                          <a:effectLst/>
                        </a:rPr>
                        <a:t> </a:t>
                      </a:r>
                      <a:r>
                        <a:rPr lang="es-CO" sz="1400" dirty="0" smtClean="0">
                          <a:effectLst/>
                        </a:rPr>
                        <a:t>2025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Julio 2025</a:t>
                      </a:r>
                      <a:endParaRPr lang="es-CO" sz="1100" dirty="0">
                        <a:effectLst/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3500" marR="6350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WPS Presentation</Application>
  <PresentationFormat/>
  <Paragraphs>117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Wingdings</vt:lpstr>
      <vt:lpstr>Calibri</vt:lpstr>
      <vt:lpstr>Times New Roman</vt:lpstr>
      <vt:lpstr>Georgia</vt:lpstr>
      <vt:lpstr>Microsoft YaHei</vt:lpstr>
      <vt:lpstr>Arial Unicode MS</vt:lpstr>
      <vt:lpstr>Civil</vt:lpstr>
      <vt:lpstr> </vt:lpstr>
      <vt:lpstr>Problema Científico  </vt:lpstr>
      <vt:lpstr>Hipótesis</vt:lpstr>
      <vt:lpstr>Objetivo </vt:lpstr>
      <vt:lpstr>Diseño Metodológico </vt:lpstr>
      <vt:lpstr>Diseño Metodológico</vt:lpstr>
      <vt:lpstr>Variables evaluadas </vt:lpstr>
      <vt:lpstr>Cronograma de actividades: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ALASTOR</dc:creator>
  <cp:lastModifiedBy>David_858</cp:lastModifiedBy>
  <cp:revision>1</cp:revision>
  <dcterms:created xsi:type="dcterms:W3CDTF">2025-05-07T04:00:52Z</dcterms:created>
  <dcterms:modified xsi:type="dcterms:W3CDTF">2025-05-07T04:00:52Z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9cd62b7de76b4864bb425cdacbec25ab</vt:lpwstr>
  </property>
  <property fmtid="{D5CDD505-2E9C-101B-9397-08002B2CF9AE}" pid="3" name="KSOProductBuildVer">
    <vt:lpwstr>2057-12.2.0.19821</vt:lpwstr>
  </property>
</Properties>
</file>