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7A71-534F-4435-89E3-9DC073E9F53E}" type="datetimeFigureOut">
              <a:rPr lang="zh-CN" altLang="en-US" smtClean="0"/>
              <a:t>2016/9/10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E5D5-1EC4-4073-88BE-742B498C8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4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7A71-534F-4435-89E3-9DC073E9F53E}" type="datetimeFigureOut">
              <a:rPr lang="zh-CN" altLang="en-US" smtClean="0"/>
              <a:t>2016/9/10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E5D5-1EC4-4073-88BE-742B498C8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42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7A71-534F-4435-89E3-9DC073E9F53E}" type="datetimeFigureOut">
              <a:rPr lang="zh-CN" altLang="en-US" smtClean="0"/>
              <a:t>2016/9/10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E5D5-1EC4-4073-88BE-742B498C8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59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7A71-534F-4435-89E3-9DC073E9F53E}" type="datetimeFigureOut">
              <a:rPr lang="zh-CN" altLang="en-US" smtClean="0"/>
              <a:t>2016/9/10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E5D5-1EC4-4073-88BE-742B498C8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48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7A71-534F-4435-89E3-9DC073E9F53E}" type="datetimeFigureOut">
              <a:rPr lang="zh-CN" altLang="en-US" smtClean="0"/>
              <a:t>2016/9/10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E5D5-1EC4-4073-88BE-742B498C8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94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7A71-534F-4435-89E3-9DC073E9F53E}" type="datetimeFigureOut">
              <a:rPr lang="zh-CN" altLang="en-US" smtClean="0"/>
              <a:t>2016/9/10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E5D5-1EC4-4073-88BE-742B498C8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83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7A71-534F-4435-89E3-9DC073E9F53E}" type="datetimeFigureOut">
              <a:rPr lang="zh-CN" altLang="en-US" smtClean="0"/>
              <a:t>2016/9/10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E5D5-1EC4-4073-88BE-742B498C8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54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7A71-534F-4435-89E3-9DC073E9F53E}" type="datetimeFigureOut">
              <a:rPr lang="zh-CN" altLang="en-US" smtClean="0"/>
              <a:t>2016/9/10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E5D5-1EC4-4073-88BE-742B498C8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37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7A71-534F-4435-89E3-9DC073E9F53E}" type="datetimeFigureOut">
              <a:rPr lang="zh-CN" altLang="en-US" smtClean="0"/>
              <a:t>2016/9/10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E5D5-1EC4-4073-88BE-742B498C8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37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7A71-534F-4435-89E3-9DC073E9F53E}" type="datetimeFigureOut">
              <a:rPr lang="zh-CN" altLang="en-US" smtClean="0"/>
              <a:t>2016/9/10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E5D5-1EC4-4073-88BE-742B498C8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54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7A71-534F-4435-89E3-9DC073E9F53E}" type="datetimeFigureOut">
              <a:rPr lang="zh-CN" altLang="en-US" smtClean="0"/>
              <a:t>2016/9/10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E5D5-1EC4-4073-88BE-742B498C8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41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37A71-534F-4435-89E3-9DC073E9F53E}" type="datetimeFigureOut">
              <a:rPr lang="zh-CN" altLang="en-US" smtClean="0"/>
              <a:t>2016/9/10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0E5D5-1EC4-4073-88BE-742B498C8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90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Fast RCNN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33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/>
              <a:t> The network ﬁrst processes the whole image with several convolutional (</a:t>
            </a:r>
            <a:r>
              <a:rPr lang="en-US" altLang="zh-CN" dirty="0" err="1"/>
              <a:t>conv</a:t>
            </a:r>
            <a:r>
              <a:rPr lang="en-US" altLang="zh-CN" dirty="0"/>
              <a:t>) and max pooling layers to produce </a:t>
            </a:r>
            <a:r>
              <a:rPr lang="en-US" altLang="zh-CN" dirty="0">
                <a:solidFill>
                  <a:srgbClr val="FF0000"/>
                </a:solidFill>
              </a:rPr>
              <a:t>a </a:t>
            </a:r>
            <a:r>
              <a:rPr lang="en-US" altLang="zh-CN" dirty="0" err="1">
                <a:solidFill>
                  <a:srgbClr val="FF0000"/>
                </a:solidFill>
              </a:rPr>
              <a:t>conv</a:t>
            </a:r>
            <a:r>
              <a:rPr lang="en-US" altLang="zh-CN" dirty="0">
                <a:solidFill>
                  <a:srgbClr val="FF0000"/>
                </a:solidFill>
              </a:rPr>
              <a:t> feature </a:t>
            </a:r>
            <a:r>
              <a:rPr lang="en-US" altLang="zh-CN" dirty="0" smtClean="0">
                <a:solidFill>
                  <a:srgbClr val="FF0000"/>
                </a:solidFill>
              </a:rPr>
              <a:t>map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28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processes the whole image with several convolutional (</a:t>
            </a:r>
            <a:r>
              <a:rPr lang="en-US" altLang="zh-CN" dirty="0" err="1" smtClean="0"/>
              <a:t>conv</a:t>
            </a:r>
            <a:r>
              <a:rPr lang="en-US" altLang="zh-CN" dirty="0" smtClean="0"/>
              <a:t>) and max pooling layers to produce a </a:t>
            </a:r>
            <a:r>
              <a:rPr lang="en-US" altLang="zh-CN" dirty="0" err="1" smtClean="0"/>
              <a:t>conv</a:t>
            </a:r>
            <a:r>
              <a:rPr lang="en-US" altLang="zh-CN" dirty="0" smtClean="0"/>
              <a:t> feature map</a:t>
            </a:r>
          </a:p>
          <a:p>
            <a:r>
              <a:rPr lang="en-US" altLang="zh-CN" dirty="0" smtClean="0"/>
              <a:t>2, for each object proposal a region of interest (</a:t>
            </a:r>
            <a:r>
              <a:rPr lang="en-US" altLang="zh-CN" dirty="0" err="1" smtClean="0"/>
              <a:t>RoI</a:t>
            </a:r>
            <a:r>
              <a:rPr lang="en-US" altLang="zh-CN" dirty="0" smtClean="0"/>
              <a:t>) pooling layer </a:t>
            </a:r>
            <a:r>
              <a:rPr lang="en-US" altLang="zh-CN" dirty="0" smtClean="0">
                <a:solidFill>
                  <a:srgbClr val="FF0000"/>
                </a:solidFill>
              </a:rPr>
              <a:t>extracts a ﬁxed-length feature vector</a:t>
            </a:r>
            <a:r>
              <a:rPr lang="en-US" altLang="zh-CN" dirty="0" smtClean="0"/>
              <a:t> from the feature map. </a:t>
            </a:r>
          </a:p>
          <a:p>
            <a:r>
              <a:rPr lang="en-US" altLang="zh-CN" dirty="0" smtClean="0"/>
              <a:t>Each feature vector is fed into a sequence of fully connected (fc) layers that ﬁnally branch into two sibling output layers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1), one that </a:t>
            </a:r>
            <a:r>
              <a:rPr lang="en-US" altLang="zh-CN" dirty="0" smtClean="0">
                <a:solidFill>
                  <a:srgbClr val="FF0000"/>
                </a:solidFill>
              </a:rPr>
              <a:t>produces </a:t>
            </a:r>
            <a:r>
              <a:rPr lang="en-US" altLang="zh-CN" dirty="0" err="1" smtClean="0">
                <a:solidFill>
                  <a:srgbClr val="FF0000"/>
                </a:solidFill>
              </a:rPr>
              <a:t>softmax</a:t>
            </a:r>
            <a:r>
              <a:rPr lang="en-US" altLang="zh-CN" dirty="0" smtClean="0">
                <a:solidFill>
                  <a:srgbClr val="FF0000"/>
                </a:solidFill>
              </a:rPr>
              <a:t> probability estimates over K object classes plus a catch-all “background” class</a:t>
            </a:r>
          </a:p>
          <a:p>
            <a:r>
              <a:rPr lang="en-US" altLang="zh-CN" dirty="0" smtClean="0"/>
              <a:t>2), outputs </a:t>
            </a:r>
            <a:r>
              <a:rPr lang="en-US" altLang="zh-CN" dirty="0" smtClean="0">
                <a:solidFill>
                  <a:srgbClr val="FF0000"/>
                </a:solidFill>
              </a:rPr>
              <a:t>four real-valued numbers for each of the K object classes</a:t>
            </a:r>
            <a:r>
              <a:rPr lang="en-US" altLang="zh-CN" dirty="0" smtClean="0"/>
              <a:t>. Each set of 4 values encodes reﬁned bounding-box positions for one of the K classes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54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RoI</a:t>
            </a:r>
            <a:r>
              <a:rPr lang="en-US" altLang="zh-CN" dirty="0" smtClean="0"/>
              <a:t> pooling layer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RoI</a:t>
            </a:r>
            <a:r>
              <a:rPr lang="en-US" altLang="zh-CN" dirty="0" smtClean="0"/>
              <a:t> pooling layer </a:t>
            </a:r>
            <a:r>
              <a:rPr lang="en-US" altLang="zh-CN" dirty="0" smtClean="0">
                <a:solidFill>
                  <a:srgbClr val="FF0000"/>
                </a:solidFill>
              </a:rPr>
              <a:t>uses max pooling </a:t>
            </a:r>
            <a:r>
              <a:rPr lang="en-US" altLang="zh-CN" dirty="0" smtClean="0"/>
              <a:t>to convert the features inside any valid region of interest into a small feature map with a </a:t>
            </a:r>
            <a:r>
              <a:rPr lang="en-US" altLang="zh-CN" dirty="0" smtClean="0">
                <a:solidFill>
                  <a:srgbClr val="FF0000"/>
                </a:solidFill>
              </a:rPr>
              <a:t>ﬁxed spatial extent of H ×W </a:t>
            </a:r>
          </a:p>
          <a:p>
            <a:r>
              <a:rPr lang="en-US" altLang="zh-CN" dirty="0" err="1" smtClean="0"/>
              <a:t>RoI</a:t>
            </a:r>
            <a:r>
              <a:rPr lang="en-US" altLang="zh-CN" dirty="0" smtClean="0"/>
              <a:t> max pooling works by </a:t>
            </a:r>
            <a:r>
              <a:rPr lang="en-US" altLang="zh-CN" dirty="0" smtClean="0">
                <a:solidFill>
                  <a:srgbClr val="FF0000"/>
                </a:solidFill>
              </a:rPr>
              <a:t>dividing the h × w </a:t>
            </a:r>
            <a:r>
              <a:rPr lang="en-US" altLang="zh-CN" dirty="0" err="1" smtClean="0">
                <a:solidFill>
                  <a:srgbClr val="FF0000"/>
                </a:solidFill>
              </a:rPr>
              <a:t>RoI</a:t>
            </a:r>
            <a:r>
              <a:rPr lang="en-US" altLang="zh-CN" dirty="0" smtClean="0">
                <a:solidFill>
                  <a:srgbClr val="FF0000"/>
                </a:solidFill>
              </a:rPr>
              <a:t> window into an H × W grid of sub-windows of approximate size h/H × w/W and then max-pooling the values in each sub-window into the corresponding output grid cell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538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Faster RCNN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Region Proposal Network (RPN) </a:t>
            </a:r>
            <a:r>
              <a:rPr lang="en-US" altLang="zh-CN" dirty="0">
                <a:solidFill>
                  <a:srgbClr val="FF0000"/>
                </a:solidFill>
              </a:rPr>
              <a:t>takes an image (of any size) as input and outputs a set </a:t>
            </a:r>
            <a:r>
              <a:rPr lang="en-US" altLang="zh-CN" dirty="0" smtClean="0">
                <a:solidFill>
                  <a:srgbClr val="FF0000"/>
                </a:solidFill>
              </a:rPr>
              <a:t>of rectangular </a:t>
            </a:r>
            <a:r>
              <a:rPr lang="en-US" altLang="zh-CN" dirty="0">
                <a:solidFill>
                  <a:srgbClr val="FF0000"/>
                </a:solidFill>
              </a:rPr>
              <a:t>object proposals</a:t>
            </a:r>
            <a:r>
              <a:rPr lang="en-US" altLang="zh-CN" dirty="0"/>
              <a:t>, each with an </a:t>
            </a:r>
            <a:r>
              <a:rPr lang="en-US" altLang="zh-CN" dirty="0" err="1"/>
              <a:t>objectness</a:t>
            </a:r>
            <a:r>
              <a:rPr lang="en-US" altLang="zh-CN" dirty="0"/>
              <a:t> </a:t>
            </a:r>
            <a:r>
              <a:rPr lang="en-US" altLang="zh-CN" dirty="0" smtClean="0"/>
              <a:t>score</a:t>
            </a:r>
          </a:p>
          <a:p>
            <a:r>
              <a:rPr lang="zh-CN" altLang="en-US" dirty="0" smtClean="0"/>
              <a:t>用全卷积网络来描述一个</a:t>
            </a:r>
            <a:r>
              <a:rPr lang="en-US" altLang="zh-CN" dirty="0" smtClean="0"/>
              <a:t>RPN</a:t>
            </a:r>
            <a:r>
              <a:rPr lang="zh-CN" altLang="en-US" dirty="0" smtClean="0"/>
              <a:t>，与</a:t>
            </a:r>
            <a:r>
              <a:rPr lang="en-US" altLang="zh-CN" dirty="0" smtClean="0"/>
              <a:t>Fast RCNN</a:t>
            </a:r>
            <a:r>
              <a:rPr lang="zh-CN" altLang="en-US" dirty="0" smtClean="0"/>
              <a:t>共享一个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假设共享卷基层。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371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产生卷积：</a:t>
            </a:r>
            <a:r>
              <a:rPr lang="en-US" altLang="zh-CN" dirty="0"/>
              <a:t>we </a:t>
            </a:r>
            <a:r>
              <a:rPr lang="en-US" altLang="zh-CN" dirty="0">
                <a:solidFill>
                  <a:srgbClr val="FF0000"/>
                </a:solidFill>
              </a:rPr>
              <a:t>slide a small network </a:t>
            </a:r>
            <a:r>
              <a:rPr lang="en-US" altLang="zh-CN" dirty="0"/>
              <a:t>over the </a:t>
            </a:r>
            <a:r>
              <a:rPr lang="en-US" altLang="zh-CN" dirty="0" err="1">
                <a:solidFill>
                  <a:srgbClr val="FF0000"/>
                </a:solidFill>
              </a:rPr>
              <a:t>conv</a:t>
            </a:r>
            <a:r>
              <a:rPr lang="en-US" altLang="zh-CN" dirty="0">
                <a:solidFill>
                  <a:srgbClr val="FF0000"/>
                </a:solidFill>
              </a:rPr>
              <a:t> feature map </a:t>
            </a:r>
            <a:r>
              <a:rPr lang="en-US" altLang="zh-CN" dirty="0"/>
              <a:t>output by the </a:t>
            </a:r>
            <a:r>
              <a:rPr lang="en-US" altLang="zh-CN" dirty="0" smtClean="0"/>
              <a:t>last shared </a:t>
            </a:r>
            <a:r>
              <a:rPr lang="en-US" altLang="zh-CN" dirty="0" err="1"/>
              <a:t>conv</a:t>
            </a:r>
            <a:r>
              <a:rPr lang="en-US" altLang="zh-CN" dirty="0"/>
              <a:t> 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This network is fully connected to an n × n spatial window of the input </a:t>
            </a:r>
            <a:r>
              <a:rPr lang="en-US" altLang="zh-CN" dirty="0" err="1"/>
              <a:t>conv</a:t>
            </a:r>
            <a:r>
              <a:rPr lang="en-US" altLang="zh-CN" dirty="0"/>
              <a:t> feature </a:t>
            </a:r>
            <a:r>
              <a:rPr lang="en-US" altLang="zh-CN" dirty="0" smtClean="0"/>
              <a:t>map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Each sliding window is mapped to a lower-dimensional vector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722" y="4030735"/>
            <a:ext cx="8588484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3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Thisarchitecture</a:t>
            </a:r>
            <a:r>
              <a:rPr lang="en-US" altLang="zh-CN" dirty="0"/>
              <a:t> is naturally implemented with an n × n </a:t>
            </a:r>
            <a:r>
              <a:rPr lang="en-US" altLang="zh-CN" dirty="0" err="1"/>
              <a:t>conv</a:t>
            </a:r>
            <a:r>
              <a:rPr lang="en-US" altLang="zh-CN" dirty="0"/>
              <a:t> layer followed by two sibling 1 × 1 </a:t>
            </a:r>
            <a:r>
              <a:rPr lang="en-US" altLang="zh-CN" dirty="0" err="1"/>
              <a:t>convlayers</a:t>
            </a:r>
            <a:r>
              <a:rPr lang="en-US" altLang="zh-CN" dirty="0"/>
              <a:t> (for </a:t>
            </a:r>
            <a:r>
              <a:rPr lang="en-US" altLang="zh-CN" dirty="0" err="1"/>
              <a:t>reg</a:t>
            </a:r>
            <a:r>
              <a:rPr lang="en-US" altLang="zh-CN" dirty="0"/>
              <a:t> and </a:t>
            </a:r>
            <a:r>
              <a:rPr lang="en-US" altLang="zh-CN" dirty="0" err="1"/>
              <a:t>cls</a:t>
            </a:r>
            <a:r>
              <a:rPr lang="en-US" altLang="zh-CN" dirty="0"/>
              <a:t>, respectively). </a:t>
            </a:r>
            <a:endParaRPr lang="en-US" altLang="zh-CN" dirty="0" smtClean="0"/>
          </a:p>
          <a:p>
            <a:r>
              <a:rPr lang="zh-CN" altLang="en-US" dirty="0" smtClean="0"/>
              <a:t>因为是滑动窗口，所以是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*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的卷积层和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*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的卷积层。然后再加上</a:t>
            </a:r>
            <a:r>
              <a:rPr lang="en-US" altLang="zh-CN" dirty="0" smtClean="0"/>
              <a:t>RELU</a:t>
            </a:r>
            <a:r>
              <a:rPr lang="zh-CN" altLang="en-US" dirty="0" smtClean="0"/>
              <a:t>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07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algorithm that learns </a:t>
            </a:r>
            <a:r>
              <a:rPr lang="en-US" altLang="zh-CN" dirty="0" err="1"/>
              <a:t>conv</a:t>
            </a:r>
            <a:r>
              <a:rPr lang="en-US" altLang="zh-CN" dirty="0"/>
              <a:t> layers that </a:t>
            </a:r>
            <a:r>
              <a:rPr lang="en-US" altLang="zh-CN" dirty="0" err="1"/>
              <a:t>areshared</a:t>
            </a:r>
            <a:r>
              <a:rPr lang="en-US" altLang="zh-CN" dirty="0"/>
              <a:t> between the RPN and Fast R-CNN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/>
              <a:t>apragmatic</a:t>
            </a:r>
            <a:r>
              <a:rPr lang="en-US" altLang="zh-CN" dirty="0"/>
              <a:t> 4-step training algorithm to learn shared features via alternating </a:t>
            </a:r>
            <a:r>
              <a:rPr lang="en-US" altLang="zh-CN" dirty="0" smtClean="0"/>
              <a:t>optimization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we train the RPN as described </a:t>
            </a:r>
            <a:r>
              <a:rPr lang="en-US" altLang="zh-CN" dirty="0" smtClean="0">
                <a:solidFill>
                  <a:srgbClr val="FF0000"/>
                </a:solidFill>
              </a:rPr>
              <a:t>above</a:t>
            </a:r>
            <a:r>
              <a:rPr lang="zh-CN" altLang="en-US" dirty="0" smtClean="0"/>
              <a:t>，</a:t>
            </a:r>
            <a:r>
              <a:rPr lang="en-US" altLang="zh-CN" dirty="0"/>
              <a:t>This network is initialized with an Image Net-pre-trained model and fine-tuned end-to-end for the region proposal task.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we train </a:t>
            </a:r>
            <a:r>
              <a:rPr lang="en-US" altLang="zh-CN" dirty="0"/>
              <a:t>a separate detection network by Fast R-CNN </a:t>
            </a:r>
            <a:r>
              <a:rPr lang="en-US" altLang="zh-CN" dirty="0">
                <a:solidFill>
                  <a:srgbClr val="FF0000"/>
                </a:solidFill>
              </a:rPr>
              <a:t>using the proposals generated by the step-1 </a:t>
            </a:r>
            <a:r>
              <a:rPr lang="en-US" altLang="zh-CN" dirty="0" smtClean="0">
                <a:solidFill>
                  <a:srgbClr val="FF0000"/>
                </a:solidFill>
              </a:rPr>
              <a:t>RPN </a:t>
            </a:r>
            <a:r>
              <a:rPr lang="zh-CN" altLang="en-US" dirty="0" smtClean="0">
                <a:solidFill>
                  <a:srgbClr val="FF0000"/>
                </a:solidFill>
              </a:rPr>
              <a:t>经过这个步骤，可能初始化好一些。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57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At this point the </a:t>
            </a:r>
            <a:r>
              <a:rPr lang="en-US" altLang="zh-CN" dirty="0" smtClean="0"/>
              <a:t>two networks </a:t>
            </a:r>
            <a:r>
              <a:rPr lang="en-US" altLang="zh-CN" dirty="0"/>
              <a:t>do not share </a:t>
            </a:r>
            <a:r>
              <a:rPr lang="en-US" altLang="zh-CN" dirty="0" err="1"/>
              <a:t>conv</a:t>
            </a:r>
            <a:r>
              <a:rPr lang="en-US" altLang="zh-CN" dirty="0"/>
              <a:t> </a:t>
            </a:r>
            <a:r>
              <a:rPr lang="en-US" altLang="zh-CN" dirty="0" smtClean="0"/>
              <a:t>layers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/>
              <a:t>we use the detector network to initialize </a:t>
            </a:r>
            <a:r>
              <a:rPr lang="en-US" altLang="zh-CN" dirty="0" smtClean="0"/>
              <a:t>RPN training , but we ﬁx the shared </a:t>
            </a:r>
            <a:r>
              <a:rPr lang="en-US" altLang="zh-CN" dirty="0" err="1" smtClean="0"/>
              <a:t>conv</a:t>
            </a:r>
            <a:r>
              <a:rPr lang="en-US" altLang="zh-CN" dirty="0" smtClean="0"/>
              <a:t> layers and only ﬁne-tune the layers unique to RPN</a:t>
            </a:r>
          </a:p>
          <a:p>
            <a:r>
              <a:rPr lang="en-US" altLang="zh-CN" dirty="0"/>
              <a:t>detector network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RPN</a:t>
            </a:r>
            <a:r>
              <a:rPr lang="zh-CN" altLang="en-US" dirty="0" smtClean="0"/>
              <a:t>相同的吗？为何能初始化，共享的</a:t>
            </a:r>
            <a:r>
              <a:rPr lang="en-US" altLang="zh-CN" dirty="0" err="1" smtClean="0"/>
              <a:t>conv</a:t>
            </a:r>
            <a:r>
              <a:rPr lang="zh-CN" altLang="en-US" dirty="0" smtClean="0"/>
              <a:t>层表示什么？两个如何共享卷积层？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/>
              <a:t> keeping the shared </a:t>
            </a:r>
            <a:r>
              <a:rPr lang="en-US" altLang="zh-CN" dirty="0" err="1"/>
              <a:t>conv</a:t>
            </a:r>
            <a:r>
              <a:rPr lang="en-US" altLang="zh-CN" dirty="0"/>
              <a:t> layers ﬁxed, we ﬁne-tune the fc layers of </a:t>
            </a:r>
            <a:r>
              <a:rPr lang="en-US" altLang="zh-CN" dirty="0" smtClean="0"/>
              <a:t>the </a:t>
            </a:r>
            <a:r>
              <a:rPr lang="en-US" altLang="zh-CN" dirty="0"/>
              <a:t>Fast </a:t>
            </a:r>
            <a:r>
              <a:rPr lang="en-US" altLang="zh-CN" dirty="0" smtClean="0"/>
              <a:t>R-CNN</a:t>
            </a:r>
          </a:p>
          <a:p>
            <a:r>
              <a:rPr lang="zh-CN" altLang="en-US" dirty="0" smtClean="0"/>
              <a:t>为何要</a:t>
            </a:r>
            <a:r>
              <a:rPr lang="en-US" altLang="zh-CN" dirty="0" smtClean="0"/>
              <a:t>fine-tune FC layers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96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554</Words>
  <Application>Microsoft Office PowerPoint</Application>
  <PresentationFormat>宽屏</PresentationFormat>
  <Paragraphs>29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Fast RCNN</vt:lpstr>
      <vt:lpstr>PowerPoint 演示文稿</vt:lpstr>
      <vt:lpstr>PowerPoint 演示文稿</vt:lpstr>
      <vt:lpstr> RoI pooling layer </vt:lpstr>
      <vt:lpstr>Faster RCNN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RCNN</dc:title>
  <dc:creator>yin</dc:creator>
  <cp:lastModifiedBy>yin</cp:lastModifiedBy>
  <cp:revision>36</cp:revision>
  <dcterms:created xsi:type="dcterms:W3CDTF">2016-09-07T12:18:38Z</dcterms:created>
  <dcterms:modified xsi:type="dcterms:W3CDTF">2016-09-10T02:36:26Z</dcterms:modified>
</cp:coreProperties>
</file>