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1" r:id="rId7"/>
    <p:sldId id="258" r:id="rId8"/>
    <p:sldId id="260" r:id="rId9"/>
    <p:sldId id="259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984F7-5944-C6F3-D11A-58F6E22791D8}" v="842" dt="2022-05-05T09:33:54.278"/>
    <p1510:client id="{BB24D9E3-0EB1-C9B9-1DA0-BAD70D772DAB}" v="531" dt="2022-05-05T13:04:02.238"/>
    <p1510:client id="{E31A92AE-1C12-4E0F-ABDE-8EF352B960D9}" v="268" dt="2022-05-05T04:22:27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High Performance Computing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Final Project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n-US"/>
              <a:t>Project Team 2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6CB5-EA73-CC90-FCB6-B01498E1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Determinant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012C-50A2-CD59-2C4E-9C54B5F3E7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LU Decomposition:</a:t>
            </a:r>
          </a:p>
          <a:p>
            <a:pPr lvl="1"/>
            <a:r>
              <a:rPr lang="en-US" dirty="0"/>
              <a:t>Factoring a matrix into A = LU.</a:t>
            </a:r>
          </a:p>
          <a:p>
            <a:pPr lvl="1"/>
            <a:r>
              <a:rPr lang="en-US" dirty="0"/>
              <a:t>Determinant can be calculated using diagonal entries of A.</a:t>
            </a:r>
          </a:p>
          <a:p>
            <a:r>
              <a:rPr lang="en-US" dirty="0"/>
              <a:t>Using OpenMP.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70B7B-41F3-DE2C-1337-BC3219080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607" y="2823148"/>
            <a:ext cx="3802327" cy="31659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LU Decomposition:</a:t>
            </a:r>
          </a:p>
          <a:p>
            <a:pPr marL="457200" lvl="1" indent="0">
              <a:buNone/>
            </a:pPr>
            <a:r>
              <a:rPr lang="en-US" dirty="0"/>
              <a:t>For I=0 to N:</a:t>
            </a:r>
          </a:p>
          <a:p>
            <a:pPr marL="457200" lvl="1" indent="0">
              <a:buNone/>
            </a:pPr>
            <a:r>
              <a:rPr lang="en-US" dirty="0"/>
              <a:t>    For J=I+1 to N:</a:t>
            </a:r>
          </a:p>
          <a:p>
            <a:pPr marL="457200" lvl="1" indent="0">
              <a:buNone/>
            </a:pPr>
            <a:r>
              <a:rPr lang="en-US" dirty="0"/>
              <a:t>        Ratio = matrix[j][</a:t>
            </a:r>
            <a:r>
              <a:rPr lang="en-US" dirty="0" err="1"/>
              <a:t>i</a:t>
            </a:r>
            <a:r>
              <a:rPr lang="en-US" dirty="0"/>
              <a:t>]/matrix[</a:t>
            </a:r>
            <a:r>
              <a:rPr lang="en-US" dirty="0" err="1"/>
              <a:t>i</a:t>
            </a:r>
            <a:r>
              <a:rPr lang="en-US" dirty="0"/>
              <a:t>][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/>
              <a:t>        For K=0 to N:</a:t>
            </a:r>
          </a:p>
          <a:p>
            <a:pPr marL="457200" lvl="1" indent="0">
              <a:buNone/>
            </a:pPr>
            <a:r>
              <a:rPr lang="en-US" dirty="0"/>
              <a:t>            Matrix[j][k] -= ratio*matrix[</a:t>
            </a:r>
            <a:r>
              <a:rPr lang="en-US" dirty="0" err="1"/>
              <a:t>i</a:t>
            </a:r>
            <a:r>
              <a:rPr lang="en-US" dirty="0"/>
              <a:t>][k]</a:t>
            </a:r>
          </a:p>
          <a:p>
            <a:pPr marL="457200" lvl="1" indent="0">
              <a:buNone/>
            </a:pPr>
            <a:r>
              <a:rPr lang="en-US" dirty="0"/>
              <a:t>        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E7F50-7CB8-E1F5-2028-1CFC810FBAC3}"/>
              </a:ext>
            </a:extLst>
          </p:cNvPr>
          <p:cNvSpPr txBox="1"/>
          <p:nvPr/>
        </p:nvSpPr>
        <p:spPr>
          <a:xfrm>
            <a:off x="8255454" y="2826204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Segoe UI"/>
              </a:rPr>
              <a:t>Determinant: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en-US" dirty="0">
                <a:cs typeface="Segoe UI"/>
              </a:rPr>
              <a:t>Det = 1</a:t>
            </a:r>
          </a:p>
          <a:p>
            <a:r>
              <a:rPr lang="en-US" dirty="0">
                <a:cs typeface="Segoe UI"/>
              </a:rPr>
              <a:t>For I=0 to N:​</a:t>
            </a:r>
          </a:p>
          <a:p>
            <a:r>
              <a:rPr lang="en-US" dirty="0">
                <a:cs typeface="Segoe UI"/>
              </a:rPr>
              <a:t>    Det *= matrix[</a:t>
            </a:r>
            <a:r>
              <a:rPr lang="en-US" dirty="0" err="1">
                <a:cs typeface="Segoe UI"/>
              </a:rPr>
              <a:t>i</a:t>
            </a:r>
            <a:r>
              <a:rPr lang="en-US" dirty="0">
                <a:cs typeface="Segoe UI"/>
              </a:rPr>
              <a:t>][</a:t>
            </a:r>
            <a:r>
              <a:rPr lang="en-US" dirty="0" err="1">
                <a:cs typeface="Segoe UI"/>
              </a:rPr>
              <a:t>i</a:t>
            </a:r>
            <a:r>
              <a:rPr lang="en-US" dirty="0">
                <a:cs typeface="Segoe UI"/>
              </a:rPr>
              <a:t>]</a:t>
            </a:r>
          </a:p>
          <a:p>
            <a:r>
              <a:rPr lang="en-US" dirty="0">
                <a:cs typeface="Segoe UI"/>
              </a:rPr>
              <a:t>   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6E27A-5490-2B54-16C0-FD97FBAA4170}"/>
              </a:ext>
            </a:extLst>
          </p:cNvPr>
          <p:cNvSpPr txBox="1"/>
          <p:nvPr/>
        </p:nvSpPr>
        <p:spPr>
          <a:xfrm>
            <a:off x="8255453" y="4581525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NOTICE</a:t>
            </a:r>
            <a:r>
              <a:rPr lang="en-US" dirty="0"/>
              <a:t>: There is a crucial data dependency in the second loop. Hence, we can't parallelize the first for loop.</a:t>
            </a:r>
          </a:p>
        </p:txBody>
      </p:sp>
    </p:spTree>
    <p:extLst>
      <p:ext uri="{BB962C8B-B14F-4D97-AF65-F5344CB8AC3E}">
        <p14:creationId xmlns:p14="http://schemas.microsoft.com/office/powerpoint/2010/main" val="113541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6CB5-EA73-CC90-FCB6-B01498E1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Determinant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012C-50A2-CD59-2C4E-9C54B5F3E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5116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Weakly-Scalable(High Volatility in Efficiency graph)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6E27A-5490-2B54-16C0-FD97FBAA4170}"/>
              </a:ext>
            </a:extLst>
          </p:cNvPr>
          <p:cNvSpPr txBox="1"/>
          <p:nvPr/>
        </p:nvSpPr>
        <p:spPr>
          <a:xfrm>
            <a:off x="8255453" y="4581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6BB1461-8DBB-E01B-A717-E36FCFAB0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079" y="1232980"/>
            <a:ext cx="3770538" cy="2575486"/>
          </a:xfrm>
          <a:prstGeom prst="rect">
            <a:avLst/>
          </a:prstGeom>
        </p:spPr>
      </p:pic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712867FC-A7FC-0E0A-9126-614BF4B82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259" y="1231868"/>
            <a:ext cx="3770538" cy="2584513"/>
          </a:xfrm>
          <a:prstGeom prst="rect">
            <a:avLst/>
          </a:prstGeom>
        </p:spPr>
      </p:pic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B2246711-19C9-10E1-511C-17FADDEAC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472" y="3817020"/>
            <a:ext cx="3763735" cy="255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2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444A-D5B6-CD35-41EC-46D6B8D4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Traveling Salesman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6DB1-533E-E455-D58E-95A06F25F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16990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Stochastic Nearest Neighbor Heuristic</a:t>
            </a:r>
          </a:p>
          <a:p>
            <a:pPr lvl="1"/>
            <a:r>
              <a:rPr lang="en-US"/>
              <a:t>Introduces Randomness in hopes of greater exploration</a:t>
            </a:r>
          </a:p>
          <a:p>
            <a:r>
              <a:rPr lang="en-US"/>
              <a:t>Using MPI and OpenMP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8ADAAD-7D12-5308-D42B-4DE528A9F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8447" y="2585192"/>
            <a:ext cx="6272022" cy="3470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ea typeface="+mn-lt"/>
                <a:cs typeface="+mn-lt"/>
              </a:rPr>
              <a:t>Pseudocode</a:t>
            </a:r>
          </a:p>
          <a:p>
            <a:pPr marL="457200" lvl="1" indent="0">
              <a:buNone/>
            </a:pPr>
            <a:r>
              <a:rPr lang="en-US" sz="1800">
                <a:ea typeface="+mn-lt"/>
                <a:cs typeface="+mn-lt"/>
              </a:rPr>
              <a:t>Starting city = random start; 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ea typeface="+mn-lt"/>
                <a:cs typeface="+mn-lt"/>
              </a:rPr>
              <a:t>While there are unvisited cities: 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ea typeface="+mn-lt"/>
                <a:cs typeface="+mn-lt"/>
              </a:rPr>
              <a:t>     If( random chance (ODDS) ):</a:t>
            </a:r>
          </a:p>
          <a:p>
            <a:pPr marL="457200" lvl="1" indent="0">
              <a:buNone/>
            </a:pPr>
            <a:r>
              <a:rPr lang="en-US" sz="1800">
                <a:ea typeface="+mn-lt"/>
                <a:cs typeface="+mn-lt"/>
              </a:rPr>
              <a:t>           Randomly choose an unvisited city 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ea typeface="+mn-lt"/>
                <a:cs typeface="+mn-lt"/>
              </a:rPr>
              <a:t>     Else: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ea typeface="+mn-lt"/>
                <a:cs typeface="+mn-lt"/>
              </a:rPr>
              <a:t>           Choose the unvisited city closest to the last </a:t>
            </a:r>
            <a:endParaRPr lang="en-US" sz="18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2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F620-C5B9-1402-AAFB-4D3B5A47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TSP: Degree of Randomness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FFB50-F077-4ACF-9648-D095796C1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18111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More randomness, above 5%, hurts the quality of answer</a:t>
            </a:r>
          </a:p>
          <a:p>
            <a:pPr lvl="1"/>
            <a:r>
              <a:rPr lang="en-US"/>
              <a:t>At 5% and lower it seems interchangeable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293E692-E966-AC57-DF78-D6CF403FF4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1036" y="2024899"/>
            <a:ext cx="7012445" cy="3986025"/>
          </a:xfrm>
        </p:spPr>
      </p:pic>
    </p:spTree>
    <p:extLst>
      <p:ext uri="{BB962C8B-B14F-4D97-AF65-F5344CB8AC3E}">
        <p14:creationId xmlns:p14="http://schemas.microsoft.com/office/powerpoint/2010/main" val="313636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8872-87E3-E18C-D949-217C990F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TSP: 'rand()' Function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3FB6-B9BB-B8F2-272E-06EF566390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Found that 'rand()', used for the random sections, eats up quite a bit of the runtime, limiting the amount of paths that can be checked.</a:t>
            </a:r>
          </a:p>
          <a:p>
            <a:pPr lvl="1"/>
            <a:r>
              <a:rPr lang="en-US"/>
              <a:t>Accounting for this, high random runtimes still don't find high quality answers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95797B9-D5C8-0D1F-B0B7-E01AC2B1B9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4799" y="2646824"/>
            <a:ext cx="6459317" cy="3672262"/>
          </a:xfrm>
        </p:spPr>
      </p:pic>
    </p:spTree>
    <p:extLst>
      <p:ext uri="{BB962C8B-B14F-4D97-AF65-F5344CB8AC3E}">
        <p14:creationId xmlns:p14="http://schemas.microsoft.com/office/powerpoint/2010/main" val="310424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444A-D5B6-CD35-41EC-46D6B8D4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Traveling Salesman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6DB1-533E-E455-D58E-95A06F25F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69694" y="517438"/>
            <a:ext cx="6530274" cy="42808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/>
              <a:t>Ant Colony Optimization(Alternative to Stochastic Nearest Neighbor)</a:t>
            </a:r>
          </a:p>
          <a:p>
            <a:pPr lvl="1"/>
            <a:r>
              <a:rPr lang="en-US" sz="1400" dirty="0"/>
              <a:t>Randomness is spread throughout the program. </a:t>
            </a:r>
          </a:p>
          <a:p>
            <a:r>
              <a:rPr lang="en-US" sz="1400" dirty="0"/>
              <a:t>Using OpenMP</a:t>
            </a:r>
          </a:p>
          <a:p>
            <a:r>
              <a:rPr lang="en-US" sz="1400" dirty="0"/>
              <a:t>Agents select cities based on the probability equations.</a:t>
            </a:r>
          </a:p>
          <a:p>
            <a:pPr lvl="1"/>
            <a:r>
              <a:rPr lang="en-US" sz="1400" dirty="0"/>
              <a:t>Calculating best probability for the next city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Local pheromone updates:  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>
                <a:ea typeface="+mn-lt"/>
                <a:cs typeface="+mn-lt"/>
              </a:rPr>
              <a:t>Global pheromone updates:  </a:t>
            </a:r>
            <a:endParaRPr lang="en-US" sz="1400" dirty="0"/>
          </a:p>
          <a:p>
            <a:pPr marL="914400" lvl="2" indent="0">
              <a:buNone/>
            </a:pPr>
            <a:endParaRPr lang="en-US" dirty="0"/>
          </a:p>
          <a:p>
            <a:pPr lvl="1" indent="0"/>
            <a:endParaRPr lang="en-US" dirty="0"/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BFF19D28-A88A-94A1-47B6-C9FC0920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426" y="1851794"/>
            <a:ext cx="2231859" cy="52250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ACD6FC1-2142-0A6A-C92E-88D158035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005" y="2637969"/>
            <a:ext cx="1976187" cy="298694"/>
          </a:xfrm>
          <a:prstGeom prst="rect">
            <a:avLst/>
          </a:prstGeom>
        </p:spPr>
      </p:pic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704FCA52-5190-37F1-1174-CED9A3FBB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7243" y="3004566"/>
            <a:ext cx="2302042" cy="9641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49AA08-F679-04D3-3FFA-89914938D869}"/>
              </a:ext>
            </a:extLst>
          </p:cNvPr>
          <p:cNvSpPr txBox="1"/>
          <p:nvPr/>
        </p:nvSpPr>
        <p:spPr>
          <a:xfrm>
            <a:off x="4884821" y="38872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A4E74837-CE84-7DA0-5306-2711EA268FC6}"/>
              </a:ext>
            </a:extLst>
          </p:cNvPr>
          <p:cNvSpPr>
            <a:spLocks noGrp="1"/>
          </p:cNvSpPr>
          <p:nvPr/>
        </p:nvSpPr>
        <p:spPr>
          <a:xfrm>
            <a:off x="4456709" y="4258702"/>
            <a:ext cx="2151207" cy="16616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Driver Code: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while iterations &lt; </a:t>
            </a:r>
            <a:r>
              <a:rPr lang="en-US" dirty="0" err="1">
                <a:ea typeface="+mn-lt"/>
                <a:cs typeface="+mn-lt"/>
              </a:rPr>
              <a:t>iterations_max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for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in </a:t>
            </a:r>
            <a:r>
              <a:rPr lang="en-US" dirty="0" err="1">
                <a:ea typeface="+mn-lt"/>
                <a:cs typeface="+mn-lt"/>
              </a:rPr>
              <a:t>num_agents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 </a:t>
            </a:r>
            <a:r>
              <a:rPr lang="en-US" dirty="0" err="1">
                <a:ea typeface="+mn-lt"/>
                <a:cs typeface="+mn-lt"/>
              </a:rPr>
              <a:t>generateSolutions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</a:t>
            </a:r>
            <a:r>
              <a:rPr lang="en-US" dirty="0" err="1">
                <a:ea typeface="+mn-lt"/>
                <a:cs typeface="+mn-lt"/>
              </a:rPr>
              <a:t>globalPheromoneUpdate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repeat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04A95B-DA1E-2648-C782-590BC1C75059}"/>
              </a:ext>
            </a:extLst>
          </p:cNvPr>
          <p:cNvSpPr txBox="1"/>
          <p:nvPr/>
        </p:nvSpPr>
        <p:spPr>
          <a:xfrm>
            <a:off x="6609347" y="4258176"/>
            <a:ext cx="300388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Generate Solutions:</a:t>
            </a:r>
          </a:p>
          <a:p>
            <a:endParaRPr lang="en-US" sz="1000" dirty="0"/>
          </a:p>
          <a:p>
            <a:r>
              <a:rPr lang="en-US" sz="1000" dirty="0"/>
              <a:t>let </a:t>
            </a:r>
            <a:r>
              <a:rPr lang="en-US" sz="1000" dirty="0" err="1"/>
              <a:t>local_tour</a:t>
            </a:r>
            <a:r>
              <a:rPr lang="en-US" sz="1000" dirty="0"/>
              <a:t>[n] and </a:t>
            </a:r>
            <a:r>
              <a:rPr lang="en-US" sz="1000" dirty="0" err="1"/>
              <a:t>local_length</a:t>
            </a:r>
            <a:r>
              <a:rPr lang="en-US" sz="1000" dirty="0"/>
              <a:t> = 0</a:t>
            </a:r>
            <a:endParaRPr lang="en-US"/>
          </a:p>
          <a:p>
            <a:r>
              <a:rPr lang="en-US" sz="1000" dirty="0"/>
              <a:t>        while agent still has cities to visit:</a:t>
            </a:r>
          </a:p>
          <a:p>
            <a:r>
              <a:rPr lang="en-US" sz="1000" dirty="0"/>
              <a:t>            calculate the best probability using equation (4)</a:t>
            </a:r>
          </a:p>
          <a:p>
            <a:r>
              <a:rPr lang="en-US" sz="1000" dirty="0"/>
              <a:t>            add the best city to </a:t>
            </a:r>
            <a:r>
              <a:rPr lang="en-US" sz="1000" dirty="0" err="1"/>
              <a:t>local_tour</a:t>
            </a:r>
            <a:r>
              <a:rPr lang="en-US" sz="1000" dirty="0"/>
              <a:t>[n].</a:t>
            </a:r>
          </a:p>
          <a:p>
            <a:r>
              <a:rPr lang="en-US" sz="1000" dirty="0"/>
              <a:t>            update pheromone table with </a:t>
            </a:r>
            <a:r>
              <a:rPr lang="en-US" sz="1000" dirty="0" err="1"/>
              <a:t>current_city</a:t>
            </a:r>
            <a:r>
              <a:rPr lang="en-US" sz="1000" dirty="0"/>
              <a:t>, </a:t>
            </a:r>
            <a:r>
              <a:rPr lang="en-US" sz="1000" dirty="0" err="1"/>
              <a:t>best_city</a:t>
            </a:r>
            <a:r>
              <a:rPr lang="en-US" sz="1000" dirty="0"/>
              <a:t>, and equation (5)</a:t>
            </a:r>
          </a:p>
          <a:p>
            <a:r>
              <a:rPr lang="en-US" sz="1000" dirty="0"/>
              <a:t>            compare and/or update best global tour using </a:t>
            </a:r>
            <a:r>
              <a:rPr lang="en-US" sz="1000" dirty="0" err="1"/>
              <a:t>local_tour</a:t>
            </a:r>
            <a:r>
              <a:rPr lang="en-US" sz="1000" dirty="0"/>
              <a:t>[n]</a:t>
            </a:r>
          </a:p>
          <a:p>
            <a:r>
              <a:rPr lang="en-US" sz="1000" dirty="0"/>
              <a:t>        repeat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671996-BBCD-9FAB-06D0-CDE0D8F5FB46}"/>
              </a:ext>
            </a:extLst>
          </p:cNvPr>
          <p:cNvSpPr txBox="1"/>
          <p:nvPr/>
        </p:nvSpPr>
        <p:spPr>
          <a:xfrm>
            <a:off x="9521992" y="4258177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Global Pheromone Update:</a:t>
            </a:r>
          </a:p>
          <a:p>
            <a:endParaRPr lang="en-US" sz="1000" dirty="0"/>
          </a:p>
          <a:p>
            <a:r>
              <a:rPr lang="en-US" sz="1000" dirty="0"/>
              <a:t>for each (r, u) pairing:</a:t>
            </a:r>
            <a:endParaRPr lang="en-US" dirty="0"/>
          </a:p>
          <a:p>
            <a:r>
              <a:rPr lang="en-US" sz="1000" dirty="0"/>
              <a:t>            check if (r, u) is in best global tour using equation (7).</a:t>
            </a:r>
          </a:p>
          <a:p>
            <a:r>
              <a:rPr lang="en-US" sz="1000" dirty="0"/>
              <a:t>            if (r, u) is in global tour:</a:t>
            </a:r>
          </a:p>
          <a:p>
            <a:r>
              <a:rPr lang="en-US" sz="1000" dirty="0"/>
              <a:t>                update t[r][u] using equation (6)</a:t>
            </a:r>
          </a:p>
          <a:p>
            <a:r>
              <a:rPr lang="en-US" sz="1000" dirty="0"/>
              <a:t>            else:</a:t>
            </a:r>
          </a:p>
          <a:p>
            <a:r>
              <a:rPr lang="en-US" sz="1000" dirty="0"/>
              <a:t>                move to next pairing</a:t>
            </a:r>
          </a:p>
        </p:txBody>
      </p:sp>
    </p:spTree>
    <p:extLst>
      <p:ext uri="{BB962C8B-B14F-4D97-AF65-F5344CB8AC3E}">
        <p14:creationId xmlns:p14="http://schemas.microsoft.com/office/powerpoint/2010/main" val="428194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157">
            <a:extLst>
              <a:ext uri="{FF2B5EF4-FFF2-40B4-BE49-F238E27FC236}">
                <a16:creationId xmlns:a16="http://schemas.microsoft.com/office/drawing/2014/main" id="{0EEF630E-DAF9-40FF-821B-28E3E0F86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9" name="Freeform 5">
              <a:extLst>
                <a:ext uri="{FF2B5EF4-FFF2-40B4-BE49-F238E27FC236}">
                  <a16:creationId xmlns:a16="http://schemas.microsoft.com/office/drawing/2014/main" id="{74F5E32F-5624-4A74-9BA6-EDA3798E8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6">
              <a:extLst>
                <a:ext uri="{FF2B5EF4-FFF2-40B4-BE49-F238E27FC236}">
                  <a16:creationId xmlns:a16="http://schemas.microsoft.com/office/drawing/2014/main" id="{D83F6EAD-8DAB-40E8-BEF4-86DDFD8C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7">
              <a:extLst>
                <a:ext uri="{FF2B5EF4-FFF2-40B4-BE49-F238E27FC236}">
                  <a16:creationId xmlns:a16="http://schemas.microsoft.com/office/drawing/2014/main" id="{6CD82C97-56EA-4CAC-8957-E06B2AC4E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8">
              <a:extLst>
                <a:ext uri="{FF2B5EF4-FFF2-40B4-BE49-F238E27FC236}">
                  <a16:creationId xmlns:a16="http://schemas.microsoft.com/office/drawing/2014/main" id="{30EA86A1-7101-4A83-8E85-C78E22A22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9">
              <a:extLst>
                <a:ext uri="{FF2B5EF4-FFF2-40B4-BE49-F238E27FC236}">
                  <a16:creationId xmlns:a16="http://schemas.microsoft.com/office/drawing/2014/main" id="{8DFF5B4F-D9B5-4139-9193-5E745BF78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10">
              <a:extLst>
                <a:ext uri="{FF2B5EF4-FFF2-40B4-BE49-F238E27FC236}">
                  <a16:creationId xmlns:a16="http://schemas.microsoft.com/office/drawing/2014/main" id="{0C888291-D974-4768-8FBF-3E81C84E3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11">
              <a:extLst>
                <a:ext uri="{FF2B5EF4-FFF2-40B4-BE49-F238E27FC236}">
                  <a16:creationId xmlns:a16="http://schemas.microsoft.com/office/drawing/2014/main" id="{54500D22-812B-475E-98AE-F649148FF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2">
              <a:extLst>
                <a:ext uri="{FF2B5EF4-FFF2-40B4-BE49-F238E27FC236}">
                  <a16:creationId xmlns:a16="http://schemas.microsoft.com/office/drawing/2014/main" id="{407EAE1E-4376-41AC-B3CC-EC1CA85E8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3" name="Freeform 13">
              <a:extLst>
                <a:ext uri="{FF2B5EF4-FFF2-40B4-BE49-F238E27FC236}">
                  <a16:creationId xmlns:a16="http://schemas.microsoft.com/office/drawing/2014/main" id="{F5FB9738-E068-4A71-A3EB-CC7C8C583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4">
              <a:extLst>
                <a:ext uri="{FF2B5EF4-FFF2-40B4-BE49-F238E27FC236}">
                  <a16:creationId xmlns:a16="http://schemas.microsoft.com/office/drawing/2014/main" id="{D2ADAB3B-BD1E-4A6B-9D4A-F5892872E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15">
              <a:extLst>
                <a:ext uri="{FF2B5EF4-FFF2-40B4-BE49-F238E27FC236}">
                  <a16:creationId xmlns:a16="http://schemas.microsoft.com/office/drawing/2014/main" id="{8F73A58A-4236-4D1D-9327-A09ECC6B4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16">
              <a:extLst>
                <a:ext uri="{FF2B5EF4-FFF2-40B4-BE49-F238E27FC236}">
                  <a16:creationId xmlns:a16="http://schemas.microsoft.com/office/drawing/2014/main" id="{59B02314-681F-42AF-AD5F-D531A8E6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17">
              <a:extLst>
                <a:ext uri="{FF2B5EF4-FFF2-40B4-BE49-F238E27FC236}">
                  <a16:creationId xmlns:a16="http://schemas.microsoft.com/office/drawing/2014/main" id="{3A1A9C72-D61C-4602-A766-6A43C88EE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4" name="Freeform 18">
              <a:extLst>
                <a:ext uri="{FF2B5EF4-FFF2-40B4-BE49-F238E27FC236}">
                  <a16:creationId xmlns:a16="http://schemas.microsoft.com/office/drawing/2014/main" id="{0FD2BC0F-4A2B-475E-9D5D-92F18DF1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19">
              <a:extLst>
                <a:ext uri="{FF2B5EF4-FFF2-40B4-BE49-F238E27FC236}">
                  <a16:creationId xmlns:a16="http://schemas.microsoft.com/office/drawing/2014/main" id="{97C29B9F-9BF5-4A77-AB3E-4C044B6B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5" name="Freeform 20">
              <a:extLst>
                <a:ext uri="{FF2B5EF4-FFF2-40B4-BE49-F238E27FC236}">
                  <a16:creationId xmlns:a16="http://schemas.microsoft.com/office/drawing/2014/main" id="{50517D07-14E6-4BAD-BBE9-2353A9B62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21">
              <a:extLst>
                <a:ext uri="{FF2B5EF4-FFF2-40B4-BE49-F238E27FC236}">
                  <a16:creationId xmlns:a16="http://schemas.microsoft.com/office/drawing/2014/main" id="{FCA6AC5D-5054-4EE7-8150-7D69CCE7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22">
              <a:extLst>
                <a:ext uri="{FF2B5EF4-FFF2-40B4-BE49-F238E27FC236}">
                  <a16:creationId xmlns:a16="http://schemas.microsoft.com/office/drawing/2014/main" id="{ED0E21EE-8200-4A3F-835F-774DD124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23">
              <a:extLst>
                <a:ext uri="{FF2B5EF4-FFF2-40B4-BE49-F238E27FC236}">
                  <a16:creationId xmlns:a16="http://schemas.microsoft.com/office/drawing/2014/main" id="{9E3577C9-22E0-4681-9F44-BA5D0D37A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24">
              <a:extLst>
                <a:ext uri="{FF2B5EF4-FFF2-40B4-BE49-F238E27FC236}">
                  <a16:creationId xmlns:a16="http://schemas.microsoft.com/office/drawing/2014/main" id="{F7BBDB34-0E71-4955-9DA4-4A6BDC3CB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25">
              <a:extLst>
                <a:ext uri="{FF2B5EF4-FFF2-40B4-BE49-F238E27FC236}">
                  <a16:creationId xmlns:a16="http://schemas.microsoft.com/office/drawing/2014/main" id="{12ABF74E-8D2A-4D3C-A352-FB481F48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6" name="Group 180">
            <a:extLst>
              <a:ext uri="{FF2B5EF4-FFF2-40B4-BE49-F238E27FC236}">
                <a16:creationId xmlns:a16="http://schemas.microsoft.com/office/drawing/2014/main" id="{DF1E6E66-0790-4ECE-AB51-538B874DF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C34E08E5-5E36-44B9-A3F1-B8BE6CF1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" name="Isosceles Triangle 22">
              <a:extLst>
                <a:ext uri="{FF2B5EF4-FFF2-40B4-BE49-F238E27FC236}">
                  <a16:creationId xmlns:a16="http://schemas.microsoft.com/office/drawing/2014/main" id="{1101CA69-4BCF-49C2-93C6-A43F6AB89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C07C400-F4F4-4150-A969-FE1F2158B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7" name="Rectangle 185">
            <a:extLst>
              <a:ext uri="{FF2B5EF4-FFF2-40B4-BE49-F238E27FC236}">
                <a16:creationId xmlns:a16="http://schemas.microsoft.com/office/drawing/2014/main" id="{9E33438F-5E81-463E-98DF-2C0B9FC83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8" name="Group 187">
            <a:extLst>
              <a:ext uri="{FF2B5EF4-FFF2-40B4-BE49-F238E27FC236}">
                <a16:creationId xmlns:a16="http://schemas.microsoft.com/office/drawing/2014/main" id="{5B6698C3-AF7B-471D-BD31-DFA449F06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9" name="Freeform 5">
              <a:extLst>
                <a:ext uri="{FF2B5EF4-FFF2-40B4-BE49-F238E27FC236}">
                  <a16:creationId xmlns:a16="http://schemas.microsoft.com/office/drawing/2014/main" id="{0AE4D449-1B6D-4D45-8937-F7808FA79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3515F2C3-EB08-4CCD-9EAD-3BFD58AC4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7">
              <a:extLst>
                <a:ext uri="{FF2B5EF4-FFF2-40B4-BE49-F238E27FC236}">
                  <a16:creationId xmlns:a16="http://schemas.microsoft.com/office/drawing/2014/main" id="{3D5EA0EE-14E9-4DE8-A792-A7A7274AA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8">
              <a:extLst>
                <a:ext uri="{FF2B5EF4-FFF2-40B4-BE49-F238E27FC236}">
                  <a16:creationId xmlns:a16="http://schemas.microsoft.com/office/drawing/2014/main" id="{EC9CF95C-7F2C-4190-8CCA-CD755B73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9">
              <a:extLst>
                <a:ext uri="{FF2B5EF4-FFF2-40B4-BE49-F238E27FC236}">
                  <a16:creationId xmlns:a16="http://schemas.microsoft.com/office/drawing/2014/main" id="{8209569D-FC59-4649-975E-8B89D64B1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0">
              <a:extLst>
                <a:ext uri="{FF2B5EF4-FFF2-40B4-BE49-F238E27FC236}">
                  <a16:creationId xmlns:a16="http://schemas.microsoft.com/office/drawing/2014/main" id="{3463EF27-01AC-4E44-B98C-6134394A1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1">
              <a:extLst>
                <a:ext uri="{FF2B5EF4-FFF2-40B4-BE49-F238E27FC236}">
                  <a16:creationId xmlns:a16="http://schemas.microsoft.com/office/drawing/2014/main" id="{4F55D42E-F754-4EDB-8EDD-6BDD5AE4A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2">
              <a:extLst>
                <a:ext uri="{FF2B5EF4-FFF2-40B4-BE49-F238E27FC236}">
                  <a16:creationId xmlns:a16="http://schemas.microsoft.com/office/drawing/2014/main" id="{6D4188DC-73EF-44AE-9A87-DF7CB133C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3">
              <a:extLst>
                <a:ext uri="{FF2B5EF4-FFF2-40B4-BE49-F238E27FC236}">
                  <a16:creationId xmlns:a16="http://schemas.microsoft.com/office/drawing/2014/main" id="{2EB7085E-37F8-4AC2-9459-F18D46D09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4">
              <a:extLst>
                <a:ext uri="{FF2B5EF4-FFF2-40B4-BE49-F238E27FC236}">
                  <a16:creationId xmlns:a16="http://schemas.microsoft.com/office/drawing/2014/main" id="{B014B03A-8E5D-4556-A848-FDD59E695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5">
              <a:extLst>
                <a:ext uri="{FF2B5EF4-FFF2-40B4-BE49-F238E27FC236}">
                  <a16:creationId xmlns:a16="http://schemas.microsoft.com/office/drawing/2014/main" id="{4273F73C-B21F-4C6E-9028-E053FC50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6">
              <a:extLst>
                <a:ext uri="{FF2B5EF4-FFF2-40B4-BE49-F238E27FC236}">
                  <a16:creationId xmlns:a16="http://schemas.microsoft.com/office/drawing/2014/main" id="{33385EED-736B-4F0E-B755-C50CDD00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7">
              <a:extLst>
                <a:ext uri="{FF2B5EF4-FFF2-40B4-BE49-F238E27FC236}">
                  <a16:creationId xmlns:a16="http://schemas.microsoft.com/office/drawing/2014/main" id="{20C84D58-AEF3-427B-AB32-79258A15E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8">
              <a:extLst>
                <a:ext uri="{FF2B5EF4-FFF2-40B4-BE49-F238E27FC236}">
                  <a16:creationId xmlns:a16="http://schemas.microsoft.com/office/drawing/2014/main" id="{8349E609-0C92-4F91-89B1-5C94C9251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9">
              <a:extLst>
                <a:ext uri="{FF2B5EF4-FFF2-40B4-BE49-F238E27FC236}">
                  <a16:creationId xmlns:a16="http://schemas.microsoft.com/office/drawing/2014/main" id="{9F4BEC74-0C2A-4036-83A0-E11E5A0E6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20">
              <a:extLst>
                <a:ext uri="{FF2B5EF4-FFF2-40B4-BE49-F238E27FC236}">
                  <a16:creationId xmlns:a16="http://schemas.microsoft.com/office/drawing/2014/main" id="{66BDD5B6-43ED-40BD-B824-3E5599254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21">
              <a:extLst>
                <a:ext uri="{FF2B5EF4-FFF2-40B4-BE49-F238E27FC236}">
                  <a16:creationId xmlns:a16="http://schemas.microsoft.com/office/drawing/2014/main" id="{4BEE8984-3002-430C-BAA3-07B5A9E4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22">
              <a:extLst>
                <a:ext uri="{FF2B5EF4-FFF2-40B4-BE49-F238E27FC236}">
                  <a16:creationId xmlns:a16="http://schemas.microsoft.com/office/drawing/2014/main" id="{ECDED835-8808-4547-B671-A4B145693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23">
              <a:extLst>
                <a:ext uri="{FF2B5EF4-FFF2-40B4-BE49-F238E27FC236}">
                  <a16:creationId xmlns:a16="http://schemas.microsoft.com/office/drawing/2014/main" id="{6945339E-DF1D-402A-B895-C3D5A7B6A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24">
              <a:extLst>
                <a:ext uri="{FF2B5EF4-FFF2-40B4-BE49-F238E27FC236}">
                  <a16:creationId xmlns:a16="http://schemas.microsoft.com/office/drawing/2014/main" id="{E9A8615A-6F1F-4407-AF1F-543B0F793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25">
              <a:extLst>
                <a:ext uri="{FF2B5EF4-FFF2-40B4-BE49-F238E27FC236}">
                  <a16:creationId xmlns:a16="http://schemas.microsoft.com/office/drawing/2014/main" id="{0901BB97-6793-45AF-8544-6A1F1D416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9" name="Rectangle 307">
            <a:extLst>
              <a:ext uri="{FF2B5EF4-FFF2-40B4-BE49-F238E27FC236}">
                <a16:creationId xmlns:a16="http://schemas.microsoft.com/office/drawing/2014/main" id="{3F3FAF1D-1278-4A37-ABCF-337384CA2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3" y="1047102"/>
            <a:ext cx="448407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09">
            <a:extLst>
              <a:ext uri="{FF2B5EF4-FFF2-40B4-BE49-F238E27FC236}">
                <a16:creationId xmlns:a16="http://schemas.microsoft.com/office/drawing/2014/main" id="{C81E68E0-B98F-44E8-B1A7-A7631A3D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296" y="0"/>
            <a:ext cx="610106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031EB1A-2621-8823-5F9B-BD6524FCD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11" b="4"/>
          <a:stretch/>
        </p:blipFill>
        <p:spPr>
          <a:xfrm>
            <a:off x="6406160" y="635578"/>
            <a:ext cx="2570734" cy="231434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0C5252D-8462-FB34-4911-5A28AC5610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93" r="18990" b="-5"/>
          <a:stretch/>
        </p:blipFill>
        <p:spPr>
          <a:xfrm>
            <a:off x="9298272" y="634846"/>
            <a:ext cx="2572349" cy="231580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41" name="Isosceles Triangle 22">
            <a:extLst>
              <a:ext uri="{FF2B5EF4-FFF2-40B4-BE49-F238E27FC236}">
                <a16:creationId xmlns:a16="http://schemas.microsoft.com/office/drawing/2014/main" id="{7AFDCCA6-0059-4AD6-A4C5-2EC02B877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75727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D36CCAC-B11A-45AC-AD69-53AB301EC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4483251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5444A-D5B6-CD35-41EC-46D6B8D4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4318879" cy="10723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2800"/>
              <a:t>Traveling Salesman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6DB1-533E-E455-D58E-95A06F25F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102" y="2789239"/>
            <a:ext cx="4319535" cy="2683606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1600" dirty="0">
                <a:solidFill>
                  <a:srgbClr val="FFFFFE"/>
                </a:solidFill>
              </a:rPr>
              <a:t>Q  = 5.00, rho = 0.5, beta = 2, </a:t>
            </a:r>
            <a:r>
              <a:rPr lang="en-US" sz="1600" dirty="0" err="1">
                <a:solidFill>
                  <a:srgbClr val="FFFFFE"/>
                </a:solidFill>
              </a:rPr>
              <a:t>num_agents</a:t>
            </a:r>
            <a:r>
              <a:rPr lang="en-US" sz="1600" dirty="0">
                <a:solidFill>
                  <a:srgbClr val="FFFFFE"/>
                </a:solidFill>
              </a:rPr>
              <a:t> = 1.</a:t>
            </a:r>
          </a:p>
          <a:p>
            <a:r>
              <a:rPr lang="en-US" sz="1600" dirty="0">
                <a:solidFill>
                  <a:srgbClr val="FFFFFE"/>
                </a:solidFill>
              </a:rPr>
              <a:t>Given these parameters and the efficiency graph's trend, this program lends toward being weakly-scalable.</a:t>
            </a:r>
          </a:p>
          <a:p>
            <a:r>
              <a:rPr lang="en-US" sz="1600" dirty="0" err="1">
                <a:solidFill>
                  <a:srgbClr val="FFFFFE"/>
                </a:solidFill>
              </a:rPr>
              <a:t>Best_length</a:t>
            </a:r>
            <a:r>
              <a:rPr lang="en-US" sz="1600" dirty="0">
                <a:solidFill>
                  <a:srgbClr val="FFFFFE"/>
                </a:solidFill>
              </a:rPr>
              <a:t> = 5659 found in about 26 seconds.</a:t>
            </a:r>
          </a:p>
          <a:p>
            <a:r>
              <a:rPr lang="en-US" sz="1600" dirty="0">
                <a:solidFill>
                  <a:srgbClr val="FFFFFE"/>
                </a:solidFill>
              </a:rPr>
              <a:t>Adding iterations turned out to not be very much with the given parameters</a:t>
            </a:r>
          </a:p>
          <a:p>
            <a:pPr lvl="1"/>
            <a:endParaRPr lang="en-US">
              <a:solidFill>
                <a:srgbClr val="FFFFFE"/>
              </a:solidFill>
            </a:endParaRPr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E4DFC24-F8A4-B39F-714A-A44FD317EF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34" r="24686"/>
          <a:stretch/>
        </p:blipFill>
        <p:spPr>
          <a:xfrm>
            <a:off x="7499553" y="3587191"/>
            <a:ext cx="3282189" cy="295487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49AA08-F679-04D3-3FFA-89914938D869}"/>
              </a:ext>
            </a:extLst>
          </p:cNvPr>
          <p:cNvSpPr txBox="1"/>
          <p:nvPr/>
        </p:nvSpPr>
        <p:spPr>
          <a:xfrm>
            <a:off x="4884821" y="38872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584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239BB0-53B8-40A5-8BB9-15D2ED1AEBC9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E480F86-A978-4060-BF60-56AAB322FDAA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Atlas</vt:lpstr>
      <vt:lpstr>High Performance Computing Final Project</vt:lpstr>
      <vt:lpstr>Determinant</vt:lpstr>
      <vt:lpstr>Determinant</vt:lpstr>
      <vt:lpstr>Traveling Salesman Problem</vt:lpstr>
      <vt:lpstr>TSP: Degree of Randomness</vt:lpstr>
      <vt:lpstr>TSP: 'rand()' Function</vt:lpstr>
      <vt:lpstr>Traveling Salesman Problem</vt:lpstr>
      <vt:lpstr>Traveling Salesman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258</cp:revision>
  <dcterms:created xsi:type="dcterms:W3CDTF">2022-05-05T04:11:53Z</dcterms:created>
  <dcterms:modified xsi:type="dcterms:W3CDTF">2022-05-05T13:06:36Z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